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notesSlides/notesSlide25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embeddings/oleObject3.bin" ContentType="application/vnd.openxmlformats-officedocument.oleObject"/>
  <Override PartName="/ppt/notesSlides/notesSlide27.xml" ContentType="application/vnd.openxmlformats-officedocument.presentationml.notesSlide+xml"/>
  <Override PartName="/ppt/embeddings/oleObject4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7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8.bin" ContentType="application/vnd.openxmlformats-officedocument.oleObject"/>
  <Override PartName="/ppt/notesSlides/notesSlide37.xml" ContentType="application/vnd.openxmlformats-officedocument.presentationml.notesSlide+xml"/>
  <Override PartName="/ppt/embeddings/oleObject9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0" r:id="rId1"/>
    <p:sldMasterId id="2147483684" r:id="rId2"/>
  </p:sldMasterIdLst>
  <p:notesMasterIdLst>
    <p:notesMasterId r:id="rId5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8" r:id="rId12"/>
    <p:sldId id="266" r:id="rId13"/>
    <p:sldId id="269" r:id="rId14"/>
    <p:sldId id="317" r:id="rId15"/>
    <p:sldId id="270" r:id="rId16"/>
    <p:sldId id="271" r:id="rId17"/>
    <p:sldId id="272" r:id="rId18"/>
    <p:sldId id="273" r:id="rId19"/>
    <p:sldId id="307" r:id="rId20"/>
    <p:sldId id="31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8" r:id="rId31"/>
    <p:sldId id="309" r:id="rId32"/>
    <p:sldId id="315" r:id="rId33"/>
    <p:sldId id="311" r:id="rId34"/>
    <p:sldId id="312" r:id="rId35"/>
    <p:sldId id="313" r:id="rId36"/>
    <p:sldId id="314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302" r:id="rId45"/>
    <p:sldId id="303" r:id="rId46"/>
    <p:sldId id="304" r:id="rId47"/>
    <p:sldId id="305" r:id="rId48"/>
    <p:sldId id="306" r:id="rId49"/>
    <p:sldId id="293" r:id="rId50"/>
    <p:sldId id="294" r:id="rId51"/>
    <p:sldId id="295" r:id="rId52"/>
    <p:sldId id="296" r:id="rId53"/>
    <p:sldId id="299" r:id="rId54"/>
    <p:sldId id="300" r:id="rId55"/>
    <p:sldId id="30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9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47CE570-E2D4-A24B-9C63-E9CC7D5E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7D1F69-CF64-584F-8B81-C73F0B5057F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3F952-6698-0C4C-8DBD-93F8FB6ADCA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FC6AD-5A9C-5849-83B1-3F14AAAEA16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4488C-499E-4548-84FC-C5CA8DBA723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70BEC-9F09-3541-9A26-72A5E1D2227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E2EB0-8C0C-5543-9917-FD5461FF62F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935D2-26CA-EE46-8E95-2C0B4D3BEC3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E27CD-89F9-3D40-96BA-3409C38CE9F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B461A-F5BB-6842-A26D-C7650A5A1BF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B9FE71-A6E7-7544-AE08-72FC2915598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03CFD-A75B-EF40-9D0D-A20DEAC3A23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7D312-66BC-7C46-A236-A87EB43F788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23C94-A819-7E47-B23D-109F5F87361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B54BA-6E8A-D24D-95C6-C8099ABF2B7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C7598-7E75-B949-91AC-42971AF0706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A2895-12F1-A249-8A9B-FFBF53D9C16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24CBD-EC07-AC4B-8C43-76C56499B26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B4D4B-F6F9-4E4C-9689-79C26E83CC7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74131-5C3E-EA48-97A2-B766F08BA99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84B9E-00AD-3647-8F88-70BB30F1CFD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E0BA4-239A-BB41-94E5-9E3879B8C3B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9AB5D-761B-494E-A59E-BD6448256A9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E6D29-A033-6541-8157-FA329F2AAE4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EB71B-F6D1-6D47-8568-92E5BE5E571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A11C8-B1AA-DD40-AF86-9AEF88376C7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E6E3E-F26D-3B4A-A44B-F42FD5B43B6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15741-DA1A-2543-9AB5-935E9259666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2F1F19-939B-6B41-96AD-CA0C00AFF89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351D0-7A6D-9846-86BB-EAE55AF419F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F221-376F-3046-A7FF-FC3288A9768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3D0BE-B3E2-3C44-956A-09561774449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83D0D-3805-8E4A-A59E-8B9EE8D62C0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AEA2E-8F23-3945-9090-F50C95EFDAE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2EB81-9520-884F-9B1A-1296C620B34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E4894-8C8A-ED49-BBAB-9F7A04317AD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4F44C-52E1-604E-B086-EE1E30E9045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02C9B-B90B-AC40-9162-3CD57A7B449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A8243-A1BE-034B-B19B-5EE5698D61D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2D04E8-E315-8C4F-970F-F421AF03A5F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12451-2641-7F41-80FA-35AFAD58D13F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E4112-A6A0-2A47-96E2-3E3BDF8C7BD4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291B4-1413-9A41-9506-C259F929DEB1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2EBBA-5F3F-9E42-B280-A459B29A8C9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B40CD-1AB6-FF49-93B3-34CB6E5AE19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F91A8-C2F3-FB49-A0E7-F1815708A9E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7C61E-FD2A-D144-BC34-363AE97B92C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985552-2D0D-EE4A-8CB9-112EEB642C3F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49843-FC86-D84E-9685-69671A4C9A01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300CF3-D5C1-F74A-9EC3-8C5F1492A70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8D628-D0CF-3A45-A211-C78804305374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pg 353 Holt Chemistry Myers, Oldham, Tocci , 2004 (Holt Rinehart)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005E3-6D56-A848-97E8-A50D41CE393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D448E-F69B-7E4D-B3B6-132DEB29F95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2D173-F437-604F-9F45-573A9C2CD06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9DBF5-6BD1-8F4F-9453-8ACD5CDDCC1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69" tIns="46035" rIns="92069" bIns="46035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2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5266B4-021C-BC4E-A93C-658FB2D7584E}" type="datetime1">
              <a:rPr lang="en-US"/>
              <a:pPr>
                <a:defRPr/>
              </a:pPr>
              <a:t>10/3/12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39F31D-0E3F-584B-A16B-8BC276832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5876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BCDC-C229-3447-8F44-1D9628F325A3}" type="datetime1">
              <a:rPr lang="en-US"/>
              <a:pPr>
                <a:defRPr/>
              </a:pPr>
              <a:t>10/3/12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2045-C776-7A43-880C-46FF2DBA2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019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E3A219-3824-7049-9765-A61F802CBC47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8A5D29E-DBA2-3946-B1AB-F9537A382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1895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BF9FB7-C15C-344C-B435-92E71BA63522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4C97DAB-8F30-2A4C-86D9-30C9842F4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985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BADBFF3-D21B-2B46-989A-597A72C3B9CD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15CF178-310C-7344-910B-91ABB92FA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5289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4BC2-0E19-2145-A28B-3C8425FC9ECB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97FF-FDA0-AB4C-85A5-C5655365F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512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5080185-3A12-874A-B7A8-DE97AD9C77E8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8140C49-9B55-E244-B583-85869147E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4933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4F359FE-18EC-AC4A-9035-81571A3810DE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EB798CB-B896-1C4C-946A-606E6195A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661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0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20A4E0A-B363-6F4D-B8A5-8FDBC770575B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F6BD2B6-EFE7-A349-97A8-F8370114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976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3513-9BC4-4B4C-B743-28F0E132FB71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E547A81-445C-F340-AE6E-34A5CE643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8737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FCA5C4-EE11-0C4C-9A80-6712A2C8B74E}" type="datetime1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F841EB9-17EC-A64C-A350-94D5178A2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0484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31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1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01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3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6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43A1509C-91F0-114B-B844-E7F013A090B9}" type="datetime1">
              <a:rPr lang="en-US"/>
              <a:pPr>
                <a:defRPr/>
              </a:pPr>
              <a:t>10/3/12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4896D23-C284-C043-AD71-92394CB38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charset="0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charset="0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charset="0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charset="0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charset="0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slide" Target="slide2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6" Type="http://schemas.openxmlformats.org/officeDocument/2006/relationships/slide" Target="slide2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6" Type="http://schemas.openxmlformats.org/officeDocument/2006/relationships/slide" Target="slide2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6" Type="http://schemas.openxmlformats.org/officeDocument/2006/relationships/slide" Target="slide2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6" Type="http://schemas.openxmlformats.org/officeDocument/2006/relationships/slide" Target="slide2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6" Type="http://schemas.openxmlformats.org/officeDocument/2006/relationships/slide" Target="slide2.xml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6.wmf"/><Relationship Id="rId10" Type="http://schemas.openxmlformats.org/officeDocument/2006/relationships/slide" Target="slide2.xml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tter%20Word/10calorimetry.doc" TargetMode="External"/><Relationship Id="rId4" Type="http://schemas.openxmlformats.org/officeDocument/2006/relationships/hyperlink" Target="Keys%20Worksheets/calorimetry%20key.doc" TargetMode="External"/><Relationship Id="rId5" Type="http://schemas.openxmlformats.org/officeDocument/2006/relationships/hyperlink" Target="../Keys%20Worksheets/calorimetry%20key.doc" TargetMode="External"/><Relationship Id="rId6" Type="http://schemas.openxmlformats.org/officeDocument/2006/relationships/hyperlink" Target="../Matter%20Word/10calorimetry.doc" TargetMode="External"/><Relationship Id="rId7" Type="http://schemas.openxmlformats.org/officeDocument/2006/relationships/hyperlink" Target="http://www.unit5.org/christjs/10calorimetry.doc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tter%20Word/10calorimetry.doc" TargetMode="External"/><Relationship Id="rId4" Type="http://schemas.openxmlformats.org/officeDocument/2006/relationships/hyperlink" Target="Keys%20Worksheets/Calorimetry%202%20key.doc" TargetMode="External"/><Relationship Id="rId5" Type="http://schemas.openxmlformats.org/officeDocument/2006/relationships/hyperlink" Target="../Keys%20Worksheets/Calorimetry%202%20key.doc" TargetMode="External"/><Relationship Id="rId6" Type="http://schemas.openxmlformats.org/officeDocument/2006/relationships/hyperlink" Target="../Matter%20Word/10calorimetry.doc" TargetMode="External"/><Relationship Id="rId7" Type="http://schemas.openxmlformats.org/officeDocument/2006/relationships/hyperlink" Target="../Matter%20Word/Specific%20Heat%20of%20Selected%20Substances.txt" TargetMode="External"/><Relationship Id="rId8" Type="http://schemas.openxmlformats.org/officeDocument/2006/relationships/hyperlink" Target="Matter%20Word/Specific%20Heat%20of%20Selected%20Substances.txt" TargetMode="External"/><Relationship Id="rId9" Type="http://schemas.openxmlformats.org/officeDocument/2006/relationships/hyperlink" Target="http://www.unit5.org/christjs/10calorimetry.doc" TargetMode="External"/><Relationship Id="rId10" Type="http://schemas.openxmlformats.org/officeDocument/2006/relationships/hyperlink" Target="http://www.unit5.org/christjs/Heat_Changes_Calories.htm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hyperlink" Target="../Matter%20Word/10heatenprobs.doc" TargetMode="External"/><Relationship Id="rId12" Type="http://schemas.openxmlformats.org/officeDocument/2006/relationships/hyperlink" Target="Matter%20Word/10heatprobs.doc" TargetMode="External"/><Relationship Id="rId13" Type="http://schemas.openxmlformats.org/officeDocument/2006/relationships/hyperlink" Target="Matter%20Word/10heatwatprobs.doc" TargetMode="External"/><Relationship Id="rId14" Type="http://schemas.openxmlformats.org/officeDocument/2006/relationships/hyperlink" Target="Matter%20Word/10spcfhtws.doc" TargetMode="External"/><Relationship Id="rId15" Type="http://schemas.openxmlformats.org/officeDocument/2006/relationships/hyperlink" Target="http://www.unit5.org/christjs/10heatenprobs.doc" TargetMode="External"/><Relationship Id="rId16" Type="http://schemas.openxmlformats.org/officeDocument/2006/relationships/hyperlink" Target="../Matter%20Word/10heatprobs.doc" TargetMode="External"/><Relationship Id="rId17" Type="http://schemas.openxmlformats.org/officeDocument/2006/relationships/hyperlink" Target="../Matter%20Word/10heatwatprobs.doc" TargetMode="External"/><Relationship Id="rId18" Type="http://schemas.openxmlformats.org/officeDocument/2006/relationships/hyperlink" Target="../Matter%20Word/10spcfhtws.doc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1.xml"/><Relationship Id="rId3" Type="http://schemas.openxmlformats.org/officeDocument/2006/relationships/hyperlink" Target="Matter%20Word/10heatenprobs.doc" TargetMode="External"/><Relationship Id="rId4" Type="http://schemas.openxmlformats.org/officeDocument/2006/relationships/hyperlink" Target="Keys%20Worksheets/heatenprobs%20key.doc" TargetMode="External"/><Relationship Id="rId5" Type="http://schemas.openxmlformats.org/officeDocument/2006/relationships/hyperlink" Target="../Keys%20Worksheets/heatenprobs%20key.doc" TargetMode="External"/><Relationship Id="rId6" Type="http://schemas.openxmlformats.org/officeDocument/2006/relationships/hyperlink" Target="../Keys%20Worksheets/heatprobs%20key.doc" TargetMode="External"/><Relationship Id="rId7" Type="http://schemas.openxmlformats.org/officeDocument/2006/relationships/hyperlink" Target="http://www.unit5.org/christjs/10heatprobs.doc" TargetMode="External"/><Relationship Id="rId8" Type="http://schemas.openxmlformats.org/officeDocument/2006/relationships/hyperlink" Target="Keys%20Worksheets/heatprobs%20key.doc" TargetMode="External"/><Relationship Id="rId9" Type="http://schemas.openxmlformats.org/officeDocument/2006/relationships/hyperlink" Target="http://www.unit5.org/christjs/10heatwatprobs.doc" TargetMode="External"/><Relationship Id="rId10" Type="http://schemas.openxmlformats.org/officeDocument/2006/relationships/hyperlink" Target="http://www.unit5.org/christjs/10spcfhtws.doc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7100000">
            <a:off x="-631824" y="2925762"/>
            <a:ext cx="5067300" cy="1692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Calorimetry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580" y="188159"/>
            <a:ext cx="528561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cs"/>
              </a:rPr>
              <a:t>Unit 5</a:t>
            </a:r>
          </a:p>
          <a:p>
            <a:pPr algn="r">
              <a:defRPr/>
            </a:pPr>
            <a:r>
              <a:rPr lang="en-US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cs"/>
              </a:rPr>
              <a:t>Matter Undergo Changes</a:t>
            </a:r>
          </a:p>
          <a:p>
            <a:pPr algn="r">
              <a:defRPr/>
            </a:pPr>
            <a:endParaRPr lang="en-U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0" y="6643688"/>
            <a:ext cx="16970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solidFill>
                  <a:schemeClr val="bg2"/>
                </a:solidFill>
                <a:cs typeface="+mn-cs"/>
              </a:rPr>
              <a:t>1997 Encyclopedia Britanica, Inc.</a:t>
            </a:r>
          </a:p>
        </p:txBody>
      </p:sp>
      <p:grpSp>
        <p:nvGrpSpPr>
          <p:cNvPr id="33794" name="Group 24"/>
          <p:cNvGrpSpPr>
            <a:grpSpLocks/>
          </p:cNvGrpSpPr>
          <p:nvPr/>
        </p:nvGrpSpPr>
        <p:grpSpPr bwMode="auto">
          <a:xfrm>
            <a:off x="2560638" y="881063"/>
            <a:ext cx="6307137" cy="5287962"/>
            <a:chOff x="892" y="674"/>
            <a:chExt cx="3973" cy="3331"/>
          </a:xfrm>
        </p:grpSpPr>
        <p:pic>
          <p:nvPicPr>
            <p:cNvPr id="33796" name="Picture 6" descr="image?id=7054&amp;rendTypeId=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6C68C"/>
                </a:clrFrom>
                <a:clrTo>
                  <a:srgbClr val="C6C68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68"/>
            <a:stretch>
              <a:fillRect/>
            </a:stretch>
          </p:blipFill>
          <p:spPr bwMode="auto">
            <a:xfrm>
              <a:off x="892" y="687"/>
              <a:ext cx="3973" cy="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16" name="Text Box 8"/>
            <p:cNvSpPr txBox="1">
              <a:spLocks noChangeArrowheads="1"/>
            </p:cNvSpPr>
            <p:nvPr/>
          </p:nvSpPr>
          <p:spPr bwMode="auto">
            <a:xfrm>
              <a:off x="1962" y="674"/>
              <a:ext cx="103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oxygen supply</a:t>
              </a:r>
            </a:p>
          </p:txBody>
        </p:sp>
        <p:sp>
          <p:nvSpPr>
            <p:cNvPr id="247817" name="Text Box 9"/>
            <p:cNvSpPr txBox="1">
              <a:spLocks noChangeArrowheads="1"/>
            </p:cNvSpPr>
            <p:nvPr/>
          </p:nvSpPr>
          <p:spPr bwMode="auto">
            <a:xfrm>
              <a:off x="1599" y="1146"/>
              <a:ext cx="48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stirrer</a:t>
              </a:r>
            </a:p>
          </p:txBody>
        </p:sp>
        <p:sp>
          <p:nvSpPr>
            <p:cNvPr id="247818" name="Text Box 10"/>
            <p:cNvSpPr txBox="1">
              <a:spLocks noChangeArrowheads="1"/>
            </p:cNvSpPr>
            <p:nvPr/>
          </p:nvSpPr>
          <p:spPr bwMode="auto">
            <a:xfrm>
              <a:off x="3898" y="734"/>
              <a:ext cx="93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thermometer</a:t>
              </a:r>
            </a:p>
          </p:txBody>
        </p:sp>
        <p:sp>
          <p:nvSpPr>
            <p:cNvPr id="247819" name="Text Box 11"/>
            <p:cNvSpPr txBox="1">
              <a:spLocks noChangeArrowheads="1"/>
            </p:cNvSpPr>
            <p:nvPr/>
          </p:nvSpPr>
          <p:spPr bwMode="auto">
            <a:xfrm>
              <a:off x="4045" y="1234"/>
              <a:ext cx="81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magnifying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eyepiece</a:t>
              </a:r>
            </a:p>
          </p:txBody>
        </p:sp>
        <p:sp>
          <p:nvSpPr>
            <p:cNvPr id="247820" name="Text Box 12"/>
            <p:cNvSpPr txBox="1">
              <a:spLocks noChangeArrowheads="1"/>
            </p:cNvSpPr>
            <p:nvPr/>
          </p:nvSpPr>
          <p:spPr bwMode="auto">
            <a:xfrm>
              <a:off x="4121" y="2411"/>
              <a:ext cx="70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air space</a:t>
              </a:r>
            </a:p>
          </p:txBody>
        </p:sp>
        <p:sp>
          <p:nvSpPr>
            <p:cNvPr id="247821" name="Text Box 13"/>
            <p:cNvSpPr txBox="1">
              <a:spLocks noChangeArrowheads="1"/>
            </p:cNvSpPr>
            <p:nvPr/>
          </p:nvSpPr>
          <p:spPr bwMode="auto">
            <a:xfrm>
              <a:off x="4097" y="2944"/>
              <a:ext cx="61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crucible</a:t>
              </a:r>
            </a:p>
          </p:txBody>
        </p:sp>
        <p:sp>
          <p:nvSpPr>
            <p:cNvPr id="247822" name="Text Box 14"/>
            <p:cNvSpPr txBox="1">
              <a:spLocks noChangeArrowheads="1"/>
            </p:cNvSpPr>
            <p:nvPr/>
          </p:nvSpPr>
          <p:spPr bwMode="auto">
            <a:xfrm>
              <a:off x="3756" y="3774"/>
              <a:ext cx="8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steel bomb</a:t>
              </a:r>
            </a:p>
          </p:txBody>
        </p:sp>
        <p:sp>
          <p:nvSpPr>
            <p:cNvPr id="247823" name="Text Box 15"/>
            <p:cNvSpPr txBox="1">
              <a:spLocks noChangeArrowheads="1"/>
            </p:cNvSpPr>
            <p:nvPr/>
          </p:nvSpPr>
          <p:spPr bwMode="auto">
            <a:xfrm>
              <a:off x="3076" y="3774"/>
              <a:ext cx="5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sample</a:t>
              </a:r>
            </a:p>
          </p:txBody>
        </p:sp>
        <p:sp>
          <p:nvSpPr>
            <p:cNvPr id="247824" name="Text Box 16"/>
            <p:cNvSpPr txBox="1">
              <a:spLocks noChangeArrowheads="1"/>
            </p:cNvSpPr>
            <p:nvPr/>
          </p:nvSpPr>
          <p:spPr bwMode="auto">
            <a:xfrm>
              <a:off x="2011" y="3774"/>
              <a:ext cx="82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ignition coil</a:t>
              </a:r>
            </a:p>
          </p:txBody>
        </p:sp>
        <p:sp>
          <p:nvSpPr>
            <p:cNvPr id="247825" name="Text Box 17"/>
            <p:cNvSpPr txBox="1">
              <a:spLocks noChangeArrowheads="1"/>
            </p:cNvSpPr>
            <p:nvPr/>
          </p:nvSpPr>
          <p:spPr bwMode="auto">
            <a:xfrm>
              <a:off x="1112" y="2556"/>
              <a:ext cx="5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bucket</a:t>
              </a:r>
            </a:p>
          </p:txBody>
        </p:sp>
        <p:sp>
          <p:nvSpPr>
            <p:cNvPr id="247826" name="Text Box 18"/>
            <p:cNvSpPr txBox="1">
              <a:spLocks noChangeArrowheads="1"/>
            </p:cNvSpPr>
            <p:nvPr/>
          </p:nvSpPr>
          <p:spPr bwMode="auto">
            <a:xfrm>
              <a:off x="1118" y="2932"/>
              <a:ext cx="52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heater</a:t>
              </a:r>
            </a:p>
          </p:txBody>
        </p:sp>
        <p:sp>
          <p:nvSpPr>
            <p:cNvPr id="247827" name="Text Box 19"/>
            <p:cNvSpPr txBox="1">
              <a:spLocks noChangeArrowheads="1"/>
            </p:cNvSpPr>
            <p:nvPr/>
          </p:nvSpPr>
          <p:spPr bwMode="auto">
            <a:xfrm>
              <a:off x="1195" y="3215"/>
              <a:ext cx="46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water</a:t>
              </a:r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auto">
            <a:xfrm>
              <a:off x="2404" y="946"/>
              <a:ext cx="564" cy="288"/>
            </a:xfrm>
            <a:custGeom>
              <a:avLst/>
              <a:gdLst>
                <a:gd name="T0" fmla="*/ 18 w 564"/>
                <a:gd name="T1" fmla="*/ 0 h 288"/>
                <a:gd name="T2" fmla="*/ 564 w 564"/>
                <a:gd name="T3" fmla="*/ 0 h 288"/>
                <a:gd name="T4" fmla="*/ 564 w 564"/>
                <a:gd name="T5" fmla="*/ 141 h 288"/>
                <a:gd name="T6" fmla="*/ 470 w 564"/>
                <a:gd name="T7" fmla="*/ 288 h 288"/>
                <a:gd name="T8" fmla="*/ 94 w 564"/>
                <a:gd name="T9" fmla="*/ 288 h 288"/>
                <a:gd name="T10" fmla="*/ 0 w 564"/>
                <a:gd name="T11" fmla="*/ 100 h 288"/>
                <a:gd name="T12" fmla="*/ 18 w 564"/>
                <a:gd name="T1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288">
                  <a:moveTo>
                    <a:pt x="18" y="0"/>
                  </a:moveTo>
                  <a:lnTo>
                    <a:pt x="564" y="0"/>
                  </a:lnTo>
                  <a:lnTo>
                    <a:pt x="564" y="141"/>
                  </a:lnTo>
                  <a:lnTo>
                    <a:pt x="470" y="288"/>
                  </a:lnTo>
                  <a:lnTo>
                    <a:pt x="94" y="288"/>
                  </a:lnTo>
                  <a:lnTo>
                    <a:pt x="0" y="1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828" name="Text Box 20"/>
            <p:cNvSpPr txBox="1">
              <a:spLocks noChangeArrowheads="1"/>
            </p:cNvSpPr>
            <p:nvPr/>
          </p:nvSpPr>
          <p:spPr bwMode="auto">
            <a:xfrm>
              <a:off x="2418" y="899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cs typeface="+mn-cs"/>
                </a:rPr>
                <a:t>ignition</a:t>
              </a:r>
            </a:p>
            <a:p>
              <a:pPr algn="ctr">
                <a:defRPr/>
              </a:pPr>
              <a:r>
                <a:rPr lang="en-US">
                  <a:cs typeface="+mn-cs"/>
                </a:rPr>
                <a:t>wires</a:t>
              </a:r>
            </a:p>
          </p:txBody>
        </p:sp>
        <p:sp>
          <p:nvSpPr>
            <p:cNvPr id="247831" name="Text Box 23"/>
            <p:cNvSpPr txBox="1">
              <a:spLocks noChangeArrowheads="1"/>
            </p:cNvSpPr>
            <p:nvPr/>
          </p:nvSpPr>
          <p:spPr bwMode="auto">
            <a:xfrm>
              <a:off x="932" y="1946"/>
              <a:ext cx="724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insulating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jacket</a:t>
              </a:r>
            </a:p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1026318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Bomb Calorimeter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Bomb Calorimeter</a:t>
            </a:r>
          </a:p>
        </p:txBody>
      </p:sp>
      <p:pic>
        <p:nvPicPr>
          <p:cNvPr id="35842" name="Picture 3" descr="bomb calorimeter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93738"/>
            <a:ext cx="47910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447800" y="2209800"/>
            <a:ext cx="7086600" cy="3962400"/>
          </a:xfrm>
          <a:prstGeom prst="rect">
            <a:avLst/>
          </a:prstGeom>
          <a:solidFill>
            <a:srgbClr val="E5E5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1447800" y="31242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447800" y="5867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447800" y="5562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447800" y="5257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1447800" y="49530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1447800" y="46482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1447800" y="4343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1447800" y="4038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1447800" y="3733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1447800" y="34290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1447800" y="2819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1447800" y="2514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1447800" y="2209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 rot="-5400000">
            <a:off x="-533399" y="4052887"/>
            <a:ext cx="204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Temperature (</a:t>
            </a:r>
            <a:r>
              <a:rPr lang="en-US" b="1" baseline="30000">
                <a:cs typeface="+mn-cs"/>
              </a:rPr>
              <a:t>o</a:t>
            </a:r>
            <a:r>
              <a:rPr lang="en-US" b="1">
                <a:cs typeface="+mn-cs"/>
              </a:rPr>
              <a:t>C)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914400" y="38433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40</a:t>
            </a: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915988" y="41640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20</a:t>
            </a: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1046163" y="4452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0</a:t>
            </a: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838200" y="4757738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-20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838200" y="5062538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-40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820738" y="5367338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-60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820738" y="5688013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-80</a:t>
            </a: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685800" y="599281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-100</a:t>
            </a: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763588" y="26241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120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763588" y="29289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100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904875" y="32337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80</a:t>
            </a:r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904875" y="35385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60</a:t>
            </a: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763588" y="23193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140</a:t>
            </a:r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 flipV="1">
            <a:off x="1447800" y="4648200"/>
            <a:ext cx="457200" cy="1219200"/>
          </a:xfrm>
          <a:prstGeom prst="line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2" name="Line 32"/>
          <p:cNvSpPr>
            <a:spLocks noChangeShapeType="1"/>
          </p:cNvSpPr>
          <p:nvPr/>
        </p:nvSpPr>
        <p:spPr bwMode="auto">
          <a:xfrm>
            <a:off x="1905000" y="4648200"/>
            <a:ext cx="762000" cy="0"/>
          </a:xfrm>
          <a:prstGeom prst="line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3" name="Line 33"/>
          <p:cNvSpPr>
            <a:spLocks noChangeShapeType="1"/>
          </p:cNvSpPr>
          <p:nvPr/>
        </p:nvSpPr>
        <p:spPr bwMode="auto">
          <a:xfrm flipV="1">
            <a:off x="2667000" y="3124200"/>
            <a:ext cx="1066800" cy="1524000"/>
          </a:xfrm>
          <a:prstGeom prst="line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3733800" y="3124200"/>
            <a:ext cx="3429000" cy="0"/>
          </a:xfrm>
          <a:prstGeom prst="line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 flipV="1">
            <a:off x="7162800" y="24384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6" name="Text Box 36"/>
          <p:cNvSpPr txBox="1">
            <a:spLocks noChangeArrowheads="1"/>
          </p:cNvSpPr>
          <p:nvPr/>
        </p:nvSpPr>
        <p:spPr bwMode="auto">
          <a:xfrm>
            <a:off x="4540250" y="62484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Time</a:t>
            </a:r>
          </a:p>
        </p:txBody>
      </p:sp>
      <p:sp>
        <p:nvSpPr>
          <p:cNvPr id="81957" name="AutoShape 3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1958" name="Group 38"/>
          <p:cNvGrpSpPr>
            <a:grpSpLocks/>
          </p:cNvGrpSpPr>
          <p:nvPr/>
        </p:nvGrpSpPr>
        <p:grpSpPr bwMode="auto">
          <a:xfrm>
            <a:off x="2514600" y="4648200"/>
            <a:ext cx="3770313" cy="565150"/>
            <a:chOff x="1584" y="2928"/>
            <a:chExt cx="2375" cy="356"/>
          </a:xfrm>
        </p:grpSpPr>
        <p:sp>
          <p:nvSpPr>
            <p:cNvPr id="81959" name="Line 39"/>
            <p:cNvSpPr>
              <a:spLocks noChangeShapeType="1"/>
            </p:cNvSpPr>
            <p:nvPr/>
          </p:nvSpPr>
          <p:spPr bwMode="auto">
            <a:xfrm flipH="1" flipV="1">
              <a:off x="1584" y="2928"/>
              <a:ext cx="816" cy="186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0" name="AutoShape 40"/>
            <p:cNvSpPr>
              <a:spLocks noChangeArrowheads="1"/>
            </p:cNvSpPr>
            <p:nvPr/>
          </p:nvSpPr>
          <p:spPr bwMode="auto">
            <a:xfrm>
              <a:off x="2396" y="2928"/>
              <a:ext cx="1563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Melting - PE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endParaRPr lang="en-US" sz="2800">
                <a:cs typeface="+mn-cs"/>
              </a:endParaRPr>
            </a:p>
          </p:txBody>
        </p:sp>
      </p:grpSp>
      <p:grpSp>
        <p:nvGrpSpPr>
          <p:cNvPr id="81961" name="Group 41"/>
          <p:cNvGrpSpPr>
            <a:grpSpLocks/>
          </p:cNvGrpSpPr>
          <p:nvPr/>
        </p:nvGrpSpPr>
        <p:grpSpPr bwMode="auto">
          <a:xfrm>
            <a:off x="1524000" y="5303838"/>
            <a:ext cx="4713288" cy="565150"/>
            <a:chOff x="764" y="3341"/>
            <a:chExt cx="2969" cy="356"/>
          </a:xfrm>
        </p:grpSpPr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flipH="1">
              <a:off x="764" y="3552"/>
              <a:ext cx="1684" cy="0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3" name="AutoShape 43"/>
            <p:cNvSpPr>
              <a:spLocks noChangeArrowheads="1"/>
            </p:cNvSpPr>
            <p:nvPr/>
          </p:nvSpPr>
          <p:spPr bwMode="auto">
            <a:xfrm>
              <a:off x="2395" y="3341"/>
              <a:ext cx="1338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Solid - KE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endParaRPr lang="en-US" sz="2800">
                <a:cs typeface="+mn-cs"/>
              </a:endParaRPr>
            </a:p>
          </p:txBody>
        </p:sp>
      </p:grpSp>
      <p:grpSp>
        <p:nvGrpSpPr>
          <p:cNvPr id="81964" name="Group 44"/>
          <p:cNvGrpSpPr>
            <a:grpSpLocks/>
          </p:cNvGrpSpPr>
          <p:nvPr/>
        </p:nvGrpSpPr>
        <p:grpSpPr bwMode="auto">
          <a:xfrm>
            <a:off x="2949575" y="3981450"/>
            <a:ext cx="3992563" cy="565150"/>
            <a:chOff x="1394" y="2508"/>
            <a:chExt cx="2515" cy="356"/>
          </a:xfrm>
        </p:grpSpPr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flipH="1">
              <a:off x="1394" y="2699"/>
              <a:ext cx="1006" cy="0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6" name="AutoShape 46"/>
            <p:cNvSpPr>
              <a:spLocks noChangeArrowheads="1"/>
            </p:cNvSpPr>
            <p:nvPr/>
          </p:nvSpPr>
          <p:spPr bwMode="auto">
            <a:xfrm>
              <a:off x="2408" y="2508"/>
              <a:ext cx="1501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Liquid - KE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r>
                <a:rPr lang="en-US" sz="2800">
                  <a:cs typeface="+mn-cs"/>
                </a:rPr>
                <a:t> </a:t>
              </a:r>
            </a:p>
          </p:txBody>
        </p:sp>
      </p:grpSp>
      <p:grpSp>
        <p:nvGrpSpPr>
          <p:cNvPr id="81967" name="Group 47"/>
          <p:cNvGrpSpPr>
            <a:grpSpLocks/>
          </p:cNvGrpSpPr>
          <p:nvPr/>
        </p:nvGrpSpPr>
        <p:grpSpPr bwMode="auto">
          <a:xfrm>
            <a:off x="5334000" y="3124200"/>
            <a:ext cx="3008313" cy="706438"/>
            <a:chOff x="3569" y="2042"/>
            <a:chExt cx="1895" cy="445"/>
          </a:xfrm>
        </p:grpSpPr>
        <p:sp>
          <p:nvSpPr>
            <p:cNvPr id="81968" name="Line 48"/>
            <p:cNvSpPr>
              <a:spLocks noChangeShapeType="1"/>
            </p:cNvSpPr>
            <p:nvPr/>
          </p:nvSpPr>
          <p:spPr bwMode="auto">
            <a:xfrm flipH="1" flipV="1">
              <a:off x="3569" y="2042"/>
              <a:ext cx="343" cy="265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9" name="AutoShape 49"/>
            <p:cNvSpPr>
              <a:spLocks noChangeArrowheads="1"/>
            </p:cNvSpPr>
            <p:nvPr/>
          </p:nvSpPr>
          <p:spPr bwMode="auto">
            <a:xfrm>
              <a:off x="3951" y="2131"/>
              <a:ext cx="1513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Boiling - PE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endParaRPr lang="en-US" sz="2800">
                <a:cs typeface="+mn-cs"/>
              </a:endParaRPr>
            </a:p>
          </p:txBody>
        </p:sp>
      </p:grpSp>
      <p:grpSp>
        <p:nvGrpSpPr>
          <p:cNvPr id="81970" name="Group 50"/>
          <p:cNvGrpSpPr>
            <a:grpSpLocks/>
          </p:cNvGrpSpPr>
          <p:nvPr/>
        </p:nvGrpSpPr>
        <p:grpSpPr bwMode="auto">
          <a:xfrm>
            <a:off x="4668838" y="2308225"/>
            <a:ext cx="2527300" cy="739775"/>
            <a:chOff x="2985" y="1383"/>
            <a:chExt cx="1592" cy="466"/>
          </a:xfrm>
        </p:grpSpPr>
        <p:sp>
          <p:nvSpPr>
            <p:cNvPr id="81971" name="Line 51"/>
            <p:cNvSpPr>
              <a:spLocks noChangeShapeType="1"/>
            </p:cNvSpPr>
            <p:nvPr/>
          </p:nvSpPr>
          <p:spPr bwMode="auto">
            <a:xfrm>
              <a:off x="4234" y="1584"/>
              <a:ext cx="343" cy="265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72" name="AutoShape 52"/>
            <p:cNvSpPr>
              <a:spLocks noChangeArrowheads="1"/>
            </p:cNvSpPr>
            <p:nvPr/>
          </p:nvSpPr>
          <p:spPr bwMode="auto">
            <a:xfrm>
              <a:off x="2985" y="1383"/>
              <a:ext cx="1250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Gas - KE</a:t>
              </a:r>
              <a:r>
                <a:rPr lang="en-US" sz="2800" b="1">
                  <a:cs typeface="+mn-cs"/>
                </a:rPr>
                <a:t> </a:t>
              </a:r>
              <a:r>
                <a:rPr lang="en-US" sz="2800" b="1">
                  <a:cs typeface="+mn-cs"/>
                  <a:sym typeface="Symbol" charset="0"/>
                </a:rPr>
                <a:t></a:t>
              </a:r>
              <a:endParaRPr lang="en-US" sz="2800" b="1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631824" y="2925762"/>
            <a:ext cx="5067300" cy="16922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1447800" y="2209800"/>
            <a:ext cx="7086600" cy="3962400"/>
          </a:xfrm>
          <a:prstGeom prst="rect">
            <a:avLst/>
          </a:prstGeom>
          <a:solidFill>
            <a:srgbClr val="E5E5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8275" y="134938"/>
            <a:ext cx="5065713" cy="1692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Heating Curves</a:t>
            </a:r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1447800" y="31242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1447800" y="5867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>
            <a:off x="1447800" y="5562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1447800" y="5257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696" name="Line 8"/>
          <p:cNvSpPr>
            <a:spLocks noChangeShapeType="1"/>
          </p:cNvSpPr>
          <p:nvPr/>
        </p:nvSpPr>
        <p:spPr bwMode="auto">
          <a:xfrm>
            <a:off x="1447800" y="49530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>
            <a:off x="1447800" y="46482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>
            <a:off x="1447800" y="4343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1447800" y="4038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>
            <a:off x="1447800" y="3733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>
            <a:off x="1447800" y="34290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02" name="Line 14"/>
          <p:cNvSpPr>
            <a:spLocks noChangeShapeType="1"/>
          </p:cNvSpPr>
          <p:nvPr/>
        </p:nvSpPr>
        <p:spPr bwMode="auto">
          <a:xfrm>
            <a:off x="1447800" y="2819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>
            <a:off x="1447800" y="2514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>
            <a:off x="1447800" y="2209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 rot="-5400000">
            <a:off x="-533399" y="4052887"/>
            <a:ext cx="204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Temperature (</a:t>
            </a:r>
            <a:r>
              <a:rPr lang="en-US" b="1" baseline="30000">
                <a:cs typeface="+mn-cs"/>
              </a:rPr>
              <a:t>o</a:t>
            </a:r>
            <a:r>
              <a:rPr lang="en-US" b="1">
                <a:cs typeface="+mn-cs"/>
              </a:rPr>
              <a:t>C)</a:t>
            </a: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914400" y="38433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40</a:t>
            </a:r>
          </a:p>
        </p:txBody>
      </p:sp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915988" y="41640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20</a:t>
            </a:r>
          </a:p>
        </p:txBody>
      </p:sp>
      <p:sp>
        <p:nvSpPr>
          <p:cNvPr id="242708" name="Rectangle 20"/>
          <p:cNvSpPr>
            <a:spLocks noChangeArrowheads="1"/>
          </p:cNvSpPr>
          <p:nvPr/>
        </p:nvSpPr>
        <p:spPr bwMode="auto">
          <a:xfrm>
            <a:off x="1046163" y="4452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0</a:t>
            </a:r>
          </a:p>
        </p:txBody>
      </p:sp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838200" y="4757738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-20</a:t>
            </a:r>
          </a:p>
        </p:txBody>
      </p:sp>
      <p:sp>
        <p:nvSpPr>
          <p:cNvPr id="242710" name="Rectangle 22"/>
          <p:cNvSpPr>
            <a:spLocks noChangeArrowheads="1"/>
          </p:cNvSpPr>
          <p:nvPr/>
        </p:nvSpPr>
        <p:spPr bwMode="auto">
          <a:xfrm>
            <a:off x="838200" y="5062538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-40</a:t>
            </a:r>
          </a:p>
        </p:txBody>
      </p:sp>
      <p:sp>
        <p:nvSpPr>
          <p:cNvPr id="242711" name="Rectangle 23"/>
          <p:cNvSpPr>
            <a:spLocks noChangeArrowheads="1"/>
          </p:cNvSpPr>
          <p:nvPr/>
        </p:nvSpPr>
        <p:spPr bwMode="auto">
          <a:xfrm>
            <a:off x="820738" y="5367338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-60</a:t>
            </a:r>
          </a:p>
        </p:txBody>
      </p:sp>
      <p:sp>
        <p:nvSpPr>
          <p:cNvPr id="242712" name="Rectangle 24"/>
          <p:cNvSpPr>
            <a:spLocks noChangeArrowheads="1"/>
          </p:cNvSpPr>
          <p:nvPr/>
        </p:nvSpPr>
        <p:spPr bwMode="auto">
          <a:xfrm>
            <a:off x="820738" y="5688013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-80</a:t>
            </a:r>
          </a:p>
        </p:txBody>
      </p:sp>
      <p:sp>
        <p:nvSpPr>
          <p:cNvPr id="242713" name="Rectangle 25"/>
          <p:cNvSpPr>
            <a:spLocks noChangeArrowheads="1"/>
          </p:cNvSpPr>
          <p:nvPr/>
        </p:nvSpPr>
        <p:spPr bwMode="auto">
          <a:xfrm>
            <a:off x="685800" y="599281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-100</a:t>
            </a:r>
          </a:p>
        </p:txBody>
      </p:sp>
      <p:sp>
        <p:nvSpPr>
          <p:cNvPr id="242714" name="Rectangle 26"/>
          <p:cNvSpPr>
            <a:spLocks noChangeArrowheads="1"/>
          </p:cNvSpPr>
          <p:nvPr/>
        </p:nvSpPr>
        <p:spPr bwMode="auto">
          <a:xfrm>
            <a:off x="763588" y="26241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120</a:t>
            </a:r>
          </a:p>
        </p:txBody>
      </p:sp>
      <p:sp>
        <p:nvSpPr>
          <p:cNvPr id="242715" name="Rectangle 27"/>
          <p:cNvSpPr>
            <a:spLocks noChangeArrowheads="1"/>
          </p:cNvSpPr>
          <p:nvPr/>
        </p:nvSpPr>
        <p:spPr bwMode="auto">
          <a:xfrm>
            <a:off x="763588" y="29289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100</a:t>
            </a:r>
          </a:p>
        </p:txBody>
      </p:sp>
      <p:sp>
        <p:nvSpPr>
          <p:cNvPr id="242716" name="Rectangle 28"/>
          <p:cNvSpPr>
            <a:spLocks noChangeArrowheads="1"/>
          </p:cNvSpPr>
          <p:nvPr/>
        </p:nvSpPr>
        <p:spPr bwMode="auto">
          <a:xfrm>
            <a:off x="904875" y="32337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80</a:t>
            </a:r>
          </a:p>
        </p:txBody>
      </p:sp>
      <p:sp>
        <p:nvSpPr>
          <p:cNvPr id="242717" name="Rectangle 29"/>
          <p:cNvSpPr>
            <a:spLocks noChangeArrowheads="1"/>
          </p:cNvSpPr>
          <p:nvPr/>
        </p:nvSpPr>
        <p:spPr bwMode="auto">
          <a:xfrm>
            <a:off x="904875" y="35385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60</a:t>
            </a:r>
          </a:p>
        </p:txBody>
      </p:sp>
      <p:sp>
        <p:nvSpPr>
          <p:cNvPr id="242718" name="Rectangle 30"/>
          <p:cNvSpPr>
            <a:spLocks noChangeArrowheads="1"/>
          </p:cNvSpPr>
          <p:nvPr/>
        </p:nvSpPr>
        <p:spPr bwMode="auto">
          <a:xfrm>
            <a:off x="763588" y="23193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140</a:t>
            </a:r>
          </a:p>
        </p:txBody>
      </p:sp>
      <p:sp>
        <p:nvSpPr>
          <p:cNvPr id="242724" name="Text Box 36"/>
          <p:cNvSpPr txBox="1">
            <a:spLocks noChangeArrowheads="1"/>
          </p:cNvSpPr>
          <p:nvPr/>
        </p:nvSpPr>
        <p:spPr bwMode="auto">
          <a:xfrm>
            <a:off x="4540250" y="62484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Time</a:t>
            </a:r>
          </a:p>
        </p:txBody>
      </p:sp>
      <p:sp>
        <p:nvSpPr>
          <p:cNvPr id="242725" name="AutoShape 3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41" name="Freeform 53"/>
          <p:cNvSpPr>
            <a:spLocks/>
          </p:cNvSpPr>
          <p:nvPr/>
        </p:nvSpPr>
        <p:spPr bwMode="auto">
          <a:xfrm>
            <a:off x="1455738" y="2454275"/>
            <a:ext cx="5935662" cy="3397250"/>
          </a:xfrm>
          <a:custGeom>
            <a:avLst/>
            <a:gdLst>
              <a:gd name="T0" fmla="*/ 0 w 3739"/>
              <a:gd name="T1" fmla="*/ 2140 h 2140"/>
              <a:gd name="T2" fmla="*/ 278 w 3739"/>
              <a:gd name="T3" fmla="*/ 1377 h 2140"/>
              <a:gd name="T4" fmla="*/ 763 w 3739"/>
              <a:gd name="T5" fmla="*/ 1377 h 2140"/>
              <a:gd name="T6" fmla="*/ 1440 w 3739"/>
              <a:gd name="T7" fmla="*/ 422 h 2140"/>
              <a:gd name="T8" fmla="*/ 3585 w 3739"/>
              <a:gd name="T9" fmla="*/ 422 h 2140"/>
              <a:gd name="T10" fmla="*/ 3739 w 3739"/>
              <a:gd name="T11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9" h="2140">
                <a:moveTo>
                  <a:pt x="0" y="2140"/>
                </a:moveTo>
                <a:lnTo>
                  <a:pt x="278" y="1377"/>
                </a:lnTo>
                <a:lnTo>
                  <a:pt x="763" y="1377"/>
                </a:lnTo>
                <a:lnTo>
                  <a:pt x="1440" y="422"/>
                </a:lnTo>
                <a:lnTo>
                  <a:pt x="3585" y="422"/>
                </a:lnTo>
                <a:lnTo>
                  <a:pt x="3739" y="0"/>
                </a:lnTo>
              </a:path>
            </a:pathLst>
          </a:custGeom>
          <a:noFill/>
          <a:ln w="412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42726" name="Group 38"/>
          <p:cNvGrpSpPr>
            <a:grpSpLocks/>
          </p:cNvGrpSpPr>
          <p:nvPr/>
        </p:nvGrpSpPr>
        <p:grpSpPr bwMode="auto">
          <a:xfrm>
            <a:off x="2514600" y="4648200"/>
            <a:ext cx="3770313" cy="565150"/>
            <a:chOff x="1584" y="2928"/>
            <a:chExt cx="2375" cy="356"/>
          </a:xfrm>
        </p:grpSpPr>
        <p:sp>
          <p:nvSpPr>
            <p:cNvPr id="242727" name="Line 39"/>
            <p:cNvSpPr>
              <a:spLocks noChangeShapeType="1"/>
            </p:cNvSpPr>
            <p:nvPr/>
          </p:nvSpPr>
          <p:spPr bwMode="auto">
            <a:xfrm flipH="1" flipV="1">
              <a:off x="1584" y="2928"/>
              <a:ext cx="816" cy="186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28" name="AutoShape 40"/>
            <p:cNvSpPr>
              <a:spLocks noChangeArrowheads="1"/>
            </p:cNvSpPr>
            <p:nvPr/>
          </p:nvSpPr>
          <p:spPr bwMode="auto">
            <a:xfrm>
              <a:off x="2396" y="2928"/>
              <a:ext cx="1563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Melting - PE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endParaRPr lang="en-US" sz="2800">
                <a:cs typeface="+mn-cs"/>
              </a:endParaRPr>
            </a:p>
          </p:txBody>
        </p:sp>
      </p:grpSp>
      <p:grpSp>
        <p:nvGrpSpPr>
          <p:cNvPr id="242729" name="Group 41"/>
          <p:cNvGrpSpPr>
            <a:grpSpLocks/>
          </p:cNvGrpSpPr>
          <p:nvPr/>
        </p:nvGrpSpPr>
        <p:grpSpPr bwMode="auto">
          <a:xfrm>
            <a:off x="1524000" y="5303838"/>
            <a:ext cx="4713288" cy="565150"/>
            <a:chOff x="764" y="3341"/>
            <a:chExt cx="2969" cy="356"/>
          </a:xfrm>
        </p:grpSpPr>
        <p:sp>
          <p:nvSpPr>
            <p:cNvPr id="242730" name="Line 42"/>
            <p:cNvSpPr>
              <a:spLocks noChangeShapeType="1"/>
            </p:cNvSpPr>
            <p:nvPr/>
          </p:nvSpPr>
          <p:spPr bwMode="auto">
            <a:xfrm flipH="1">
              <a:off x="764" y="3552"/>
              <a:ext cx="1684" cy="0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31" name="AutoShape 43"/>
            <p:cNvSpPr>
              <a:spLocks noChangeArrowheads="1"/>
            </p:cNvSpPr>
            <p:nvPr/>
          </p:nvSpPr>
          <p:spPr bwMode="auto">
            <a:xfrm>
              <a:off x="2395" y="3341"/>
              <a:ext cx="1338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Solid - KE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endParaRPr lang="en-US" sz="2800">
                <a:cs typeface="+mn-cs"/>
              </a:endParaRPr>
            </a:p>
          </p:txBody>
        </p:sp>
      </p:grpSp>
      <p:grpSp>
        <p:nvGrpSpPr>
          <p:cNvPr id="242732" name="Group 44"/>
          <p:cNvGrpSpPr>
            <a:grpSpLocks/>
          </p:cNvGrpSpPr>
          <p:nvPr/>
        </p:nvGrpSpPr>
        <p:grpSpPr bwMode="auto">
          <a:xfrm>
            <a:off x="2949575" y="3981450"/>
            <a:ext cx="3992563" cy="565150"/>
            <a:chOff x="1394" y="2508"/>
            <a:chExt cx="2515" cy="356"/>
          </a:xfrm>
        </p:grpSpPr>
        <p:sp>
          <p:nvSpPr>
            <p:cNvPr id="242733" name="Line 45"/>
            <p:cNvSpPr>
              <a:spLocks noChangeShapeType="1"/>
            </p:cNvSpPr>
            <p:nvPr/>
          </p:nvSpPr>
          <p:spPr bwMode="auto">
            <a:xfrm flipH="1">
              <a:off x="1394" y="2699"/>
              <a:ext cx="1006" cy="0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34" name="AutoShape 46"/>
            <p:cNvSpPr>
              <a:spLocks noChangeArrowheads="1"/>
            </p:cNvSpPr>
            <p:nvPr/>
          </p:nvSpPr>
          <p:spPr bwMode="auto">
            <a:xfrm>
              <a:off x="2408" y="2508"/>
              <a:ext cx="1501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Liquid - KE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r>
                <a:rPr lang="en-US" sz="2800">
                  <a:cs typeface="+mn-cs"/>
                </a:rPr>
                <a:t> </a:t>
              </a:r>
            </a:p>
          </p:txBody>
        </p:sp>
      </p:grpSp>
      <p:grpSp>
        <p:nvGrpSpPr>
          <p:cNvPr id="242735" name="Group 47"/>
          <p:cNvGrpSpPr>
            <a:grpSpLocks/>
          </p:cNvGrpSpPr>
          <p:nvPr/>
        </p:nvGrpSpPr>
        <p:grpSpPr bwMode="auto">
          <a:xfrm>
            <a:off x="5334000" y="3124200"/>
            <a:ext cx="3008313" cy="706438"/>
            <a:chOff x="3569" y="2042"/>
            <a:chExt cx="1895" cy="445"/>
          </a:xfrm>
        </p:grpSpPr>
        <p:sp>
          <p:nvSpPr>
            <p:cNvPr id="242736" name="Line 48"/>
            <p:cNvSpPr>
              <a:spLocks noChangeShapeType="1"/>
            </p:cNvSpPr>
            <p:nvPr/>
          </p:nvSpPr>
          <p:spPr bwMode="auto">
            <a:xfrm flipH="1" flipV="1">
              <a:off x="3569" y="2042"/>
              <a:ext cx="343" cy="265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37" name="AutoShape 49"/>
            <p:cNvSpPr>
              <a:spLocks noChangeArrowheads="1"/>
            </p:cNvSpPr>
            <p:nvPr/>
          </p:nvSpPr>
          <p:spPr bwMode="auto">
            <a:xfrm>
              <a:off x="3951" y="2131"/>
              <a:ext cx="1513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Boiling - PE </a:t>
              </a:r>
              <a:r>
                <a:rPr lang="en-US" sz="2800">
                  <a:cs typeface="+mn-cs"/>
                  <a:sym typeface="Symbol" charset="0"/>
                </a:rPr>
                <a:t></a:t>
              </a:r>
              <a:endParaRPr lang="en-US" sz="2800">
                <a:cs typeface="+mn-cs"/>
              </a:endParaRPr>
            </a:p>
          </p:txBody>
        </p:sp>
      </p:grpSp>
      <p:grpSp>
        <p:nvGrpSpPr>
          <p:cNvPr id="242738" name="Group 50"/>
          <p:cNvGrpSpPr>
            <a:grpSpLocks/>
          </p:cNvGrpSpPr>
          <p:nvPr/>
        </p:nvGrpSpPr>
        <p:grpSpPr bwMode="auto">
          <a:xfrm>
            <a:off x="4668838" y="2308225"/>
            <a:ext cx="2527300" cy="739775"/>
            <a:chOff x="2985" y="1383"/>
            <a:chExt cx="1592" cy="466"/>
          </a:xfrm>
        </p:grpSpPr>
        <p:sp>
          <p:nvSpPr>
            <p:cNvPr id="242739" name="Line 51"/>
            <p:cNvSpPr>
              <a:spLocks noChangeShapeType="1"/>
            </p:cNvSpPr>
            <p:nvPr/>
          </p:nvSpPr>
          <p:spPr bwMode="auto">
            <a:xfrm>
              <a:off x="4234" y="1584"/>
              <a:ext cx="343" cy="265"/>
            </a:xfrm>
            <a:prstGeom prst="line">
              <a:avLst/>
            </a:prstGeom>
            <a:noFill/>
            <a:ln w="31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40" name="AutoShape 52"/>
            <p:cNvSpPr>
              <a:spLocks noChangeArrowheads="1"/>
            </p:cNvSpPr>
            <p:nvPr/>
          </p:nvSpPr>
          <p:spPr bwMode="auto">
            <a:xfrm>
              <a:off x="2985" y="1383"/>
              <a:ext cx="1250" cy="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>
                  <a:cs typeface="+mn-cs"/>
                </a:rPr>
                <a:t>Gas - KE</a:t>
              </a:r>
              <a:r>
                <a:rPr lang="en-US" sz="2800" b="1">
                  <a:cs typeface="+mn-cs"/>
                </a:rPr>
                <a:t> </a:t>
              </a:r>
              <a:r>
                <a:rPr lang="en-US" sz="2800" b="1">
                  <a:cs typeface="+mn-cs"/>
                  <a:sym typeface="Symbol" charset="0"/>
                </a:rPr>
                <a:t></a:t>
              </a:r>
              <a:endParaRPr lang="en-US" sz="2800" b="1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65563" y="173038"/>
            <a:ext cx="5065712" cy="995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Heating Curves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782763"/>
          </a:xfrm>
        </p:spPr>
        <p:txBody>
          <a:bodyPr/>
          <a:lstStyle/>
          <a:p>
            <a:pPr marL="365760" indent="-365760" eaLnBrk="1" fontAlgn="auto" hangingPunct="1">
              <a:buFont typeface="Wingdings" pitchFamily="2" charset="2"/>
              <a:buChar char=""/>
              <a:defRPr/>
            </a:pPr>
            <a:r>
              <a:rPr lang="en-US" b="1" dirty="0">
                <a:ea typeface="+mn-ea"/>
                <a:cs typeface="+mn-cs"/>
              </a:rPr>
              <a:t>Temperature Change</a:t>
            </a:r>
            <a:endParaRPr lang="en-US" dirty="0">
              <a:ea typeface="+mn-ea"/>
              <a:cs typeface="+mn-cs"/>
            </a:endParaRPr>
          </a:p>
          <a:p>
            <a:pPr marL="731520" lvl="1" indent="-365760" eaLnBrk="1" fontAlgn="auto" hangingPunct="1">
              <a:spcBef>
                <a:spcPct val="10000"/>
              </a:spcBef>
              <a:buFont typeface="Wingdings" pitchFamily="2" charset="2"/>
              <a:buChar char=""/>
              <a:defRPr/>
            </a:pPr>
            <a:r>
              <a:rPr lang="en-US" dirty="0">
                <a:ea typeface="+mn-ea"/>
              </a:rPr>
              <a:t>change in KE (molecular motion)</a:t>
            </a:r>
            <a:r>
              <a:rPr lang="en-US" dirty="0">
                <a:ea typeface="+mn-ea"/>
                <a:sym typeface="Symbol" charset="0"/>
              </a:rPr>
              <a:t> </a:t>
            </a:r>
            <a:endParaRPr lang="en-US" dirty="0">
              <a:ea typeface="+mn-ea"/>
            </a:endParaRPr>
          </a:p>
          <a:p>
            <a:pPr marL="731520" lvl="1" indent="-365760" eaLnBrk="1" fontAlgn="auto" hangingPunct="1">
              <a:spcBef>
                <a:spcPct val="10000"/>
              </a:spcBef>
              <a:buFont typeface="Wingdings" pitchFamily="2" charset="2"/>
              <a:buChar char=""/>
              <a:defRPr/>
            </a:pPr>
            <a:r>
              <a:rPr lang="en-US" dirty="0">
                <a:ea typeface="+mn-ea"/>
              </a:rPr>
              <a:t>depends on heat capacity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" y="3822700"/>
            <a:ext cx="84582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80000"/>
              </a:spcBef>
              <a:buFontTx/>
              <a:buChar char="•"/>
              <a:defRPr/>
            </a:pPr>
            <a:r>
              <a:rPr lang="en-US" sz="2800" b="1" dirty="0">
                <a:cs typeface="+mn-cs"/>
              </a:rPr>
              <a:t>Heat Capacity</a:t>
            </a:r>
            <a:endParaRPr lang="en-US" sz="2800" dirty="0">
              <a:cs typeface="+mn-cs"/>
            </a:endParaRPr>
          </a:p>
          <a:p>
            <a:pPr marL="742950" lvl="1" indent="-285750">
              <a:spcBef>
                <a:spcPct val="10000"/>
              </a:spcBef>
              <a:buFontTx/>
              <a:buChar char="–"/>
              <a:defRPr/>
            </a:pPr>
            <a:r>
              <a:rPr lang="en-US" sz="2400" dirty="0">
                <a:cs typeface="+mn-cs"/>
              </a:rPr>
              <a:t>energy required to raise the temp of 1 gram of a substance by 1°C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  <a:defRPr/>
            </a:pPr>
            <a:r>
              <a:rPr lang="ja-JP" altLang="en-US" sz="2400" dirty="0">
                <a:latin typeface="Arial"/>
                <a:cs typeface="+mn-cs"/>
              </a:rPr>
              <a:t>“</a:t>
            </a:r>
            <a:r>
              <a:rPr lang="en-US" sz="2400" dirty="0">
                <a:cs typeface="+mn-cs"/>
              </a:rPr>
              <a:t>Volcano</a:t>
            </a:r>
            <a:r>
              <a:rPr lang="ja-JP" altLang="en-US" sz="2400" dirty="0">
                <a:latin typeface="Arial"/>
                <a:cs typeface="+mn-cs"/>
              </a:rPr>
              <a:t>”</a:t>
            </a:r>
            <a:r>
              <a:rPr lang="en-US" sz="2400" dirty="0">
                <a:cs typeface="+mn-cs"/>
              </a:rPr>
              <a:t> clip -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  <a:defRPr/>
            </a:pPr>
            <a:r>
              <a:rPr lang="en-US" sz="2400" dirty="0">
                <a:cs typeface="+mn-cs"/>
              </a:rPr>
              <a:t>water has a very high heat capacity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Courtesy Christy Johannesson www.nisd.net/communicationsarts/pages/chem</a:t>
            </a:r>
          </a:p>
          <a:p>
            <a:pPr>
              <a:defRPr/>
            </a:pPr>
            <a:endParaRPr lang="en-US" sz="8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 advAuto="0"/>
      <p:bldP spid="8294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5" y="173038"/>
            <a:ext cx="5065713" cy="979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Heating Curves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97063"/>
          </a:xfrm>
        </p:spPr>
        <p:txBody>
          <a:bodyPr/>
          <a:lstStyle/>
          <a:p>
            <a:pPr marL="365760" indent="-365760" eaLnBrk="1" fontAlgn="auto" hangingPunct="1">
              <a:buFont typeface="Wingdings" pitchFamily="2" charset="2"/>
              <a:buChar char=""/>
              <a:defRPr/>
            </a:pPr>
            <a:r>
              <a:rPr lang="en-US" b="1">
                <a:ea typeface="+mn-ea"/>
                <a:cs typeface="+mn-cs"/>
              </a:rPr>
              <a:t>Phase Change</a:t>
            </a:r>
            <a:endParaRPr lang="en-US">
              <a:ea typeface="+mn-ea"/>
              <a:cs typeface="+mn-cs"/>
            </a:endParaRPr>
          </a:p>
          <a:p>
            <a:pPr marL="731520" lvl="1" indent="-365760" eaLnBrk="1" fontAlgn="auto" hangingPunct="1">
              <a:buFont typeface="Wingdings" pitchFamily="2" charset="2"/>
              <a:buChar char=""/>
              <a:defRPr/>
            </a:pPr>
            <a:r>
              <a:rPr lang="en-US">
                <a:ea typeface="+mn-ea"/>
              </a:rPr>
              <a:t>change in PE (molecular arrangement)</a:t>
            </a:r>
          </a:p>
          <a:p>
            <a:pPr marL="731520" lvl="1" indent="-365760" eaLnBrk="1" fontAlgn="auto" hangingPunct="1">
              <a:buFont typeface="Wingdings" pitchFamily="2" charset="2"/>
              <a:buChar char=""/>
              <a:defRPr/>
            </a:pPr>
            <a:r>
              <a:rPr lang="en-US">
                <a:ea typeface="+mn-ea"/>
              </a:rPr>
              <a:t>temp remains constant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57200" y="4289425"/>
            <a:ext cx="84582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150000"/>
              </a:spcBef>
              <a:buFontTx/>
              <a:buChar char="•"/>
              <a:defRPr/>
            </a:pPr>
            <a:r>
              <a:rPr lang="en-US" sz="2800" b="1">
                <a:cs typeface="+mn-cs"/>
              </a:rPr>
              <a:t>Heat of Fusion </a:t>
            </a:r>
            <a:r>
              <a:rPr lang="en-US" sz="2800">
                <a:cs typeface="+mn-cs"/>
              </a:rPr>
              <a:t>(</a:t>
            </a:r>
            <a:r>
              <a:rPr lang="en-US" sz="2800">
                <a:cs typeface="+mn-cs"/>
                <a:sym typeface="Symbol" charset="0"/>
              </a:rPr>
              <a:t>H</a:t>
            </a:r>
            <a:r>
              <a:rPr lang="en-US" sz="2800" baseline="-25000">
                <a:cs typeface="+mn-cs"/>
                <a:sym typeface="Symbol" charset="0"/>
              </a:rPr>
              <a:t>fus</a:t>
            </a:r>
            <a:r>
              <a:rPr lang="en-US" sz="2800">
                <a:cs typeface="+mn-cs"/>
                <a:sym typeface="Symbol" charset="0"/>
              </a:rPr>
              <a:t>)</a:t>
            </a:r>
            <a:endParaRPr lang="en-US" sz="2800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>
                <a:cs typeface="+mn-cs"/>
              </a:rPr>
              <a:t>energy required to melt 1 gram of a substance at its m.p.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Courtesy Christy Johannesson www.nisd.net/communicationsarts/pages/chem</a:t>
            </a:r>
          </a:p>
          <a:p>
            <a:pPr>
              <a:defRPr/>
            </a:pPr>
            <a:endParaRPr lang="en-US" sz="8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 autoUpdateAnimBg="0" advAuto="0"/>
      <p:bldP spid="8499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350" y="219075"/>
            <a:ext cx="5065713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Heating Curves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39975"/>
          </a:xfrm>
        </p:spPr>
        <p:txBody>
          <a:bodyPr/>
          <a:lstStyle/>
          <a:p>
            <a:pPr marL="365760" indent="-365760" eaLnBrk="1" fontAlgn="auto" hangingPunct="1">
              <a:spcBef>
                <a:spcPct val="50000"/>
              </a:spcBef>
              <a:buFont typeface="Wingdings" pitchFamily="2" charset="2"/>
              <a:buChar char=""/>
              <a:defRPr/>
            </a:pPr>
            <a:r>
              <a:rPr lang="en-US" b="1" dirty="0">
                <a:ea typeface="+mn-ea"/>
                <a:cs typeface="+mn-cs"/>
              </a:rPr>
              <a:t>Heat of Vaporization </a:t>
            </a:r>
            <a:r>
              <a:rPr lang="en-US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  <a:sym typeface="Symbol" charset="0"/>
              </a:rPr>
              <a:t></a:t>
            </a:r>
            <a:r>
              <a:rPr lang="en-US" dirty="0" err="1">
                <a:ea typeface="+mn-ea"/>
                <a:cs typeface="+mn-cs"/>
                <a:sym typeface="Symbol" charset="0"/>
              </a:rPr>
              <a:t>H</a:t>
            </a:r>
            <a:r>
              <a:rPr lang="en-US" baseline="-25000" dirty="0" err="1">
                <a:ea typeface="+mn-ea"/>
                <a:cs typeface="+mn-cs"/>
                <a:sym typeface="Symbol" charset="0"/>
              </a:rPr>
              <a:t>vap</a:t>
            </a:r>
            <a:r>
              <a:rPr lang="en-US" dirty="0">
                <a:ea typeface="+mn-ea"/>
                <a:cs typeface="+mn-cs"/>
                <a:sym typeface="Symbol" charset="0"/>
              </a:rPr>
              <a:t>)</a:t>
            </a:r>
            <a:endParaRPr lang="en-US" dirty="0">
              <a:ea typeface="+mn-ea"/>
              <a:cs typeface="+mn-cs"/>
            </a:endParaRPr>
          </a:p>
          <a:p>
            <a:pPr marL="731520" lvl="1" indent="-365760" eaLnBrk="1" fontAlgn="auto" hangingPunct="1">
              <a:spcBef>
                <a:spcPct val="10000"/>
              </a:spcBef>
              <a:buFont typeface="Wingdings" pitchFamily="2" charset="2"/>
              <a:buChar char=""/>
              <a:defRPr/>
            </a:pPr>
            <a:r>
              <a:rPr lang="en-US" dirty="0">
                <a:ea typeface="+mn-ea"/>
              </a:rPr>
              <a:t>energy required to boil 1 gram of a substance at its </a:t>
            </a:r>
            <a:r>
              <a:rPr lang="en-US" dirty="0" err="1">
                <a:ea typeface="+mn-ea"/>
              </a:rPr>
              <a:t>b.p</a:t>
            </a:r>
            <a:r>
              <a:rPr lang="en-US" dirty="0">
                <a:ea typeface="+mn-ea"/>
              </a:rPr>
              <a:t>.</a:t>
            </a:r>
          </a:p>
          <a:p>
            <a:pPr marL="731520" lvl="1" indent="-365760" eaLnBrk="1" fontAlgn="auto" hangingPunct="1">
              <a:spcBef>
                <a:spcPct val="10000"/>
              </a:spcBef>
              <a:buFont typeface="Wingdings" pitchFamily="2" charset="2"/>
              <a:buChar char=""/>
              <a:defRPr/>
            </a:pPr>
            <a:r>
              <a:rPr lang="en-US" dirty="0">
                <a:ea typeface="+mn-ea"/>
              </a:rPr>
              <a:t>usually larger than </a:t>
            </a:r>
            <a:r>
              <a:rPr lang="en-US" dirty="0">
                <a:ea typeface="+mn-ea"/>
                <a:sym typeface="Symbol" charset="0"/>
              </a:rPr>
              <a:t></a:t>
            </a:r>
            <a:r>
              <a:rPr lang="en-US" dirty="0" err="1">
                <a:ea typeface="+mn-ea"/>
                <a:sym typeface="Symbol" charset="0"/>
              </a:rPr>
              <a:t>H</a:t>
            </a:r>
            <a:r>
              <a:rPr lang="en-US" baseline="-25000" dirty="0" err="1">
                <a:ea typeface="+mn-ea"/>
                <a:sym typeface="Symbol" charset="0"/>
              </a:rPr>
              <a:t>fus</a:t>
            </a:r>
            <a:r>
              <a:rPr lang="en-US" dirty="0">
                <a:ea typeface="+mn-ea"/>
                <a:sym typeface="Symbol" charset="0"/>
              </a:rPr>
              <a:t>…why?</a:t>
            </a:r>
            <a:endParaRPr lang="en-US" dirty="0">
              <a:ea typeface="+mn-ea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4433888"/>
            <a:ext cx="3698875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100000"/>
              </a:spcBef>
              <a:buFontTx/>
              <a:buChar char="•"/>
              <a:defRPr/>
            </a:pPr>
            <a:r>
              <a:rPr lang="en-US" sz="2800" u="sng">
                <a:cs typeface="+mn-cs"/>
              </a:rPr>
              <a:t>EX</a:t>
            </a:r>
            <a:r>
              <a:rPr lang="en-US" sz="2800">
                <a:cs typeface="+mn-cs"/>
              </a:rPr>
              <a:t>: sweating, steam burns, the drinking bird</a:t>
            </a:r>
          </a:p>
        </p:txBody>
      </p:sp>
      <p:pic>
        <p:nvPicPr>
          <p:cNvPr id="87045" name="Picture 5" descr="heating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462463" cy="2579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Courtesy Christy Johannesson www.nisd.net/communicationsarts/pages/chem</a:t>
            </a:r>
          </a:p>
          <a:p>
            <a:pPr>
              <a:defRPr/>
            </a:pPr>
            <a:endParaRPr lang="en-US" sz="8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2" autoUpdateAnimBg="0"/>
      <p:bldP spid="87044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Phase Diagrams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 rot="900000">
            <a:off x="3100388" y="3830638"/>
            <a:ext cx="4659312" cy="2157412"/>
          </a:xfrm>
        </p:spPr>
        <p:txBody>
          <a:bodyPr/>
          <a:lstStyle/>
          <a:p>
            <a:pPr marL="365760" indent="-365760" eaLnBrk="1" fontAlgn="auto" hangingPunct="1">
              <a:buFont typeface="Wingdings" pitchFamily="2" charset="2"/>
              <a:buChar char=""/>
              <a:defRPr/>
            </a:pPr>
            <a:r>
              <a:rPr lang="en-US" dirty="0">
                <a:ea typeface="+mn-ea"/>
                <a:cs typeface="+mn-cs"/>
              </a:rPr>
              <a:t>Show the phases of a substance at different temps and pressures</a:t>
            </a:r>
            <a:r>
              <a:rPr lang="en-US" dirty="0" smtClean="0">
                <a:ea typeface="+mn-ea"/>
                <a:cs typeface="+mn-cs"/>
              </a:rPr>
              <a:t>.”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48131" name="Picture 4" descr="phas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80988"/>
            <a:ext cx="4933950" cy="34004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Courtesy Christy Johannesson www.nisd.net/communicationsarts/pages/chem</a:t>
            </a:r>
          </a:p>
          <a:p>
            <a:pPr>
              <a:defRPr/>
            </a:pPr>
            <a:endParaRPr lang="en-US" sz="8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40639206" y="3694906"/>
            <a:ext cx="84780438" cy="101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Humor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365760" eaLnBrk="1" fontAlgn="auto" hangingPunct="1">
              <a:buFontTx/>
              <a:buNone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A small piece of ice which lived in a test tube fell in love with a Bunsen burner.</a:t>
            </a:r>
          </a:p>
          <a:p>
            <a:pPr marL="365760" indent="-365760" eaLnBrk="1" fontAlgn="auto" hangingPunct="1">
              <a:buFontTx/>
              <a:buNone/>
              <a:defRPr/>
            </a:pPr>
            <a:endParaRPr lang="en-US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  <a:p>
            <a:pPr marL="365760" indent="-365760" eaLnBrk="1" fontAlgn="auto" hangingPunct="1">
              <a:buFontTx/>
              <a:buNone/>
              <a:defRPr/>
            </a:pP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“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Bunsen!  My flame!  I melt whenever I see you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”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 said the ice.</a:t>
            </a:r>
          </a:p>
          <a:p>
            <a:pPr marL="365760" indent="-365760" eaLnBrk="1" fontAlgn="auto" hangingPunct="1">
              <a:buFontTx/>
              <a:buNone/>
              <a:defRPr/>
            </a:pPr>
            <a:endParaRPr lang="en-US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  <a:p>
            <a:pPr marL="365760" indent="-365760" eaLnBrk="1" fontAlgn="auto" hangingPunct="1">
              <a:buFontTx/>
              <a:buNone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The Bunsen burner replied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”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  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“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It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’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s just a phase you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’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re going through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”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6303963" y="5135563"/>
            <a:ext cx="2466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A </a:t>
            </a:r>
            <a:r>
              <a:rPr lang="en-US" sz="1000">
                <a:cs typeface="+mn-cs"/>
                <a:sym typeface="Wingdings" charset="0"/>
              </a:rPr>
              <a:t> B     warm ice</a:t>
            </a:r>
          </a:p>
          <a:p>
            <a:pPr>
              <a:defRPr/>
            </a:pPr>
            <a:r>
              <a:rPr lang="en-US" sz="1000">
                <a:cs typeface="+mn-cs"/>
                <a:sym typeface="Wingdings" charset="0"/>
              </a:rPr>
              <a:t>B  C     melt ice (solid  liquid)</a:t>
            </a:r>
          </a:p>
          <a:p>
            <a:pPr>
              <a:defRPr/>
            </a:pPr>
            <a:r>
              <a:rPr lang="en-US" sz="1000">
                <a:cs typeface="+mn-cs"/>
                <a:sym typeface="Wingdings" charset="0"/>
              </a:rPr>
              <a:t>C  D     warm water</a:t>
            </a:r>
          </a:p>
          <a:p>
            <a:pPr>
              <a:defRPr/>
            </a:pPr>
            <a:r>
              <a:rPr lang="en-US" sz="1000">
                <a:cs typeface="+mn-cs"/>
                <a:sym typeface="Wingdings" charset="0"/>
              </a:rPr>
              <a:t>D  E     boil water (liquid  gas)</a:t>
            </a:r>
          </a:p>
          <a:p>
            <a:pPr>
              <a:defRPr/>
            </a:pPr>
            <a:r>
              <a:rPr lang="en-US" sz="1000">
                <a:cs typeface="+mn-cs"/>
                <a:sym typeface="Wingdings" charset="0"/>
              </a:rPr>
              <a:t>E  D     condense steam (gas  liquid)</a:t>
            </a:r>
          </a:p>
          <a:p>
            <a:pPr>
              <a:defRPr/>
            </a:pPr>
            <a:r>
              <a:rPr lang="en-US" sz="1000">
                <a:cs typeface="+mn-cs"/>
                <a:sym typeface="Wingdings" charset="0"/>
              </a:rPr>
              <a:t>E  F     superheat steam</a:t>
            </a:r>
            <a:endParaRPr lang="en-US" sz="1000">
              <a:cs typeface="+mn-cs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Heating Curve for Water</a:t>
            </a:r>
            <a:br>
              <a:rPr lang="en-US" sz="3600">
                <a:ea typeface="+mj-ea"/>
                <a:cs typeface="+mj-cs"/>
              </a:rPr>
            </a:br>
            <a:r>
              <a:rPr lang="en-US" sz="2000">
                <a:ea typeface="+mj-ea"/>
                <a:cs typeface="+mj-cs"/>
              </a:rPr>
              <a:t>(Phase Diagram)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1781175" y="1270000"/>
            <a:ext cx="6756400" cy="4994275"/>
            <a:chOff x="924" y="602"/>
            <a:chExt cx="4256" cy="3146"/>
          </a:xfrm>
        </p:grpSpPr>
        <p:sp>
          <p:nvSpPr>
            <p:cNvPr id="241669" name="Line 5"/>
            <p:cNvSpPr>
              <a:spLocks noChangeShapeType="1"/>
            </p:cNvSpPr>
            <p:nvPr/>
          </p:nvSpPr>
          <p:spPr bwMode="auto">
            <a:xfrm>
              <a:off x="924" y="602"/>
              <a:ext cx="0" cy="3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70" name="Line 6"/>
            <p:cNvSpPr>
              <a:spLocks noChangeShapeType="1"/>
            </p:cNvSpPr>
            <p:nvPr/>
          </p:nvSpPr>
          <p:spPr bwMode="auto">
            <a:xfrm>
              <a:off x="924" y="3748"/>
              <a:ext cx="4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873125" y="1190625"/>
            <a:ext cx="641350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 </a:t>
            </a:r>
            <a:r>
              <a:rPr lang="en-US" b="1">
                <a:cs typeface="+mn-cs"/>
              </a:rPr>
              <a:t>140</a:t>
            </a:r>
            <a:endParaRPr lang="en-US" sz="800" b="1">
              <a:cs typeface="+mn-cs"/>
            </a:endParaRP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120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100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 80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 60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 40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 20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   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-20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-40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-60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  -80</a:t>
            </a:r>
          </a:p>
          <a:p>
            <a:pPr>
              <a:defRPr/>
            </a:pPr>
            <a:endParaRPr lang="en-US" sz="800" b="1">
              <a:cs typeface="+mn-cs"/>
            </a:endParaRPr>
          </a:p>
          <a:p>
            <a:pPr>
              <a:defRPr/>
            </a:pPr>
            <a:r>
              <a:rPr lang="en-US" b="1">
                <a:cs typeface="+mn-cs"/>
              </a:rPr>
              <a:t>-100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 rot="-5400000">
            <a:off x="-699293" y="3534569"/>
            <a:ext cx="2551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Temperature (</a:t>
            </a:r>
            <a:r>
              <a:rPr lang="en-US" sz="2400" baseline="30000">
                <a:cs typeface="+mn-cs"/>
              </a:rPr>
              <a:t>o</a:t>
            </a:r>
            <a:r>
              <a:rPr lang="en-US" sz="2400">
                <a:cs typeface="+mn-cs"/>
              </a:rPr>
              <a:t>C)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4608513" y="6300788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Heat</a:t>
            </a: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>
            <a:off x="1520825" y="216535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>
            <a:off x="1516063" y="4160838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1455738" y="1903413"/>
            <a:ext cx="38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BP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1430338" y="3898900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MP</a:t>
            </a:r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 flipV="1">
            <a:off x="1876425" y="4157663"/>
            <a:ext cx="798513" cy="16652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674938" y="4156075"/>
            <a:ext cx="1036637" cy="0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 flipV="1">
            <a:off x="3714750" y="2154238"/>
            <a:ext cx="1462088" cy="2001837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5178425" y="2152650"/>
            <a:ext cx="1965325" cy="0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 flipV="1">
            <a:off x="7143750" y="1346200"/>
            <a:ext cx="436563" cy="806450"/>
          </a:xfrm>
          <a:prstGeom prst="line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1974850" y="5667375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A</a:t>
            </a:r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2411413" y="3862388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B</a:t>
            </a: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3803650" y="403860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C</a:t>
            </a:r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4883150" y="1882775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D</a:t>
            </a:r>
          </a:p>
        </p:txBody>
      </p:sp>
      <p:sp>
        <p:nvSpPr>
          <p:cNvPr id="241687" name="Rectangle 23"/>
          <p:cNvSpPr>
            <a:spLocks noChangeArrowheads="1"/>
          </p:cNvSpPr>
          <p:nvPr/>
        </p:nvSpPr>
        <p:spPr bwMode="auto">
          <a:xfrm>
            <a:off x="6875463" y="18415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E</a:t>
            </a:r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7639050" y="1144588"/>
            <a:ext cx="27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F</a:t>
            </a:r>
          </a:p>
        </p:txBody>
      </p:sp>
      <p:sp>
        <p:nvSpPr>
          <p:cNvPr id="241689" name="Text Box 25"/>
          <p:cNvSpPr txBox="1">
            <a:spLocks noChangeArrowheads="1"/>
          </p:cNvSpPr>
          <p:nvPr/>
        </p:nvSpPr>
        <p:spPr bwMode="auto">
          <a:xfrm>
            <a:off x="2219325" y="19113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Heat</a:t>
            </a:r>
            <a:r>
              <a:rPr lang="en-US" b="1" i="1">
                <a:cs typeface="+mn-cs"/>
              </a:rPr>
              <a:t>  </a:t>
            </a:r>
            <a:r>
              <a:rPr lang="en-US" b="1">
                <a:cs typeface="+mn-cs"/>
              </a:rPr>
              <a:t>=  m  x  </a:t>
            </a:r>
            <a:r>
              <a:rPr lang="en-US" b="1" i="1">
                <a:cs typeface="+mn-cs"/>
              </a:rPr>
              <a:t>C</a:t>
            </a:r>
            <a:r>
              <a:rPr lang="en-US" b="1" i="1" baseline="-25000">
                <a:cs typeface="+mn-cs"/>
              </a:rPr>
              <a:t>fus</a:t>
            </a:r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2463800" y="2184400"/>
            <a:ext cx="1528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</a:t>
            </a:r>
            <a:r>
              <a:rPr lang="en-US" baseline="-25000">
                <a:cs typeface="+mn-cs"/>
              </a:rPr>
              <a:t>f</a:t>
            </a:r>
            <a:r>
              <a:rPr lang="en-US">
                <a:cs typeface="+mn-cs"/>
              </a:rPr>
              <a:t>  =  333 J/g</a:t>
            </a:r>
          </a:p>
        </p:txBody>
      </p:sp>
      <p:sp>
        <p:nvSpPr>
          <p:cNvPr id="241691" name="Line 27"/>
          <p:cNvSpPr>
            <a:spLocks noChangeShapeType="1"/>
          </p:cNvSpPr>
          <p:nvPr/>
        </p:nvSpPr>
        <p:spPr bwMode="auto">
          <a:xfrm flipH="1">
            <a:off x="2995613" y="2533650"/>
            <a:ext cx="339725" cy="15430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92" name="Text Box 28"/>
          <p:cNvSpPr txBox="1">
            <a:spLocks noChangeArrowheads="1"/>
          </p:cNvSpPr>
          <p:nvPr/>
        </p:nvSpPr>
        <p:spPr bwMode="auto">
          <a:xfrm>
            <a:off x="4965700" y="1244600"/>
            <a:ext cx="207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Heat</a:t>
            </a:r>
            <a:r>
              <a:rPr lang="en-US" b="1" i="1">
                <a:cs typeface="+mn-cs"/>
              </a:rPr>
              <a:t>  </a:t>
            </a:r>
            <a:r>
              <a:rPr lang="en-US" b="1">
                <a:cs typeface="+mn-cs"/>
              </a:rPr>
              <a:t>=  m  x  </a:t>
            </a:r>
            <a:r>
              <a:rPr lang="en-US" b="1" i="1">
                <a:cs typeface="+mn-cs"/>
              </a:rPr>
              <a:t>C</a:t>
            </a:r>
            <a:r>
              <a:rPr lang="en-US" b="1" i="1" baseline="-25000">
                <a:cs typeface="+mn-cs"/>
              </a:rPr>
              <a:t>vap</a:t>
            </a: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>
            <a:off x="5167313" y="1517650"/>
            <a:ext cx="168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</a:t>
            </a:r>
            <a:r>
              <a:rPr lang="en-US" baseline="-25000">
                <a:cs typeface="+mn-cs"/>
              </a:rPr>
              <a:t>v</a:t>
            </a:r>
            <a:r>
              <a:rPr lang="en-US">
                <a:cs typeface="+mn-cs"/>
              </a:rPr>
              <a:t>  =  2256 J/g</a:t>
            </a:r>
          </a:p>
        </p:txBody>
      </p:sp>
      <p:sp>
        <p:nvSpPr>
          <p:cNvPr id="241694" name="Text Box 30"/>
          <p:cNvSpPr txBox="1">
            <a:spLocks noChangeArrowheads="1"/>
          </p:cNvSpPr>
          <p:nvPr/>
        </p:nvSpPr>
        <p:spPr bwMode="auto">
          <a:xfrm>
            <a:off x="4427538" y="3370263"/>
            <a:ext cx="2811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Heat</a:t>
            </a:r>
            <a:r>
              <a:rPr lang="en-US" b="1" i="1">
                <a:cs typeface="+mn-cs"/>
              </a:rPr>
              <a:t>  </a:t>
            </a:r>
            <a:r>
              <a:rPr lang="en-US" b="1">
                <a:cs typeface="+mn-cs"/>
              </a:rPr>
              <a:t>=  m x </a:t>
            </a:r>
            <a:r>
              <a:rPr lang="en-US" b="1" i="1">
                <a:latin typeface="Symbol" charset="0"/>
                <a:cs typeface="+mn-cs"/>
              </a:rPr>
              <a:t>D</a:t>
            </a:r>
            <a:r>
              <a:rPr lang="en-US" b="1" i="1">
                <a:cs typeface="+mn-cs"/>
              </a:rPr>
              <a:t>T</a:t>
            </a:r>
            <a:r>
              <a:rPr lang="en-US" b="1">
                <a:cs typeface="+mn-cs"/>
              </a:rPr>
              <a:t> x </a:t>
            </a:r>
            <a:r>
              <a:rPr lang="en-US" b="1" i="1">
                <a:cs typeface="+mn-cs"/>
              </a:rPr>
              <a:t>C</a:t>
            </a:r>
            <a:r>
              <a:rPr lang="en-US" b="1" i="1" baseline="-25000">
                <a:cs typeface="+mn-cs"/>
              </a:rPr>
              <a:t>p, liquid</a:t>
            </a:r>
          </a:p>
        </p:txBody>
      </p:sp>
      <p:sp>
        <p:nvSpPr>
          <p:cNvPr id="241695" name="Text Box 31"/>
          <p:cNvSpPr txBox="1">
            <a:spLocks noChangeArrowheads="1"/>
          </p:cNvSpPr>
          <p:nvPr/>
        </p:nvSpPr>
        <p:spPr bwMode="auto">
          <a:xfrm>
            <a:off x="4829175" y="3646488"/>
            <a:ext cx="200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</a:t>
            </a:r>
            <a:r>
              <a:rPr lang="en-US" baseline="-25000">
                <a:cs typeface="+mn-cs"/>
              </a:rPr>
              <a:t>p</a:t>
            </a:r>
            <a:r>
              <a:rPr lang="en-US">
                <a:cs typeface="+mn-cs"/>
              </a:rPr>
              <a:t>  =  4.184 J/g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2536825" y="5049838"/>
            <a:ext cx="2759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Heat</a:t>
            </a:r>
            <a:r>
              <a:rPr lang="en-US" b="1" i="1">
                <a:cs typeface="+mn-cs"/>
              </a:rPr>
              <a:t>  </a:t>
            </a:r>
            <a:r>
              <a:rPr lang="en-US" b="1">
                <a:cs typeface="+mn-cs"/>
              </a:rPr>
              <a:t>=  m x </a:t>
            </a:r>
            <a:r>
              <a:rPr lang="en-US" b="1" i="1">
                <a:latin typeface="Symbol" charset="0"/>
                <a:cs typeface="+mn-cs"/>
              </a:rPr>
              <a:t>D</a:t>
            </a:r>
            <a:r>
              <a:rPr lang="en-US" b="1" i="1">
                <a:cs typeface="+mn-cs"/>
              </a:rPr>
              <a:t>T</a:t>
            </a:r>
            <a:r>
              <a:rPr lang="en-US" b="1">
                <a:cs typeface="+mn-cs"/>
              </a:rPr>
              <a:t> x </a:t>
            </a:r>
            <a:r>
              <a:rPr lang="en-US" b="1" i="1">
                <a:cs typeface="+mn-cs"/>
              </a:rPr>
              <a:t>C</a:t>
            </a:r>
            <a:r>
              <a:rPr lang="en-US" b="1" i="1" baseline="-25000">
                <a:cs typeface="+mn-cs"/>
              </a:rPr>
              <a:t>p, solid</a:t>
            </a:r>
          </a:p>
        </p:txBody>
      </p:sp>
      <p:sp>
        <p:nvSpPr>
          <p:cNvPr id="241697" name="Text Box 33"/>
          <p:cNvSpPr txBox="1">
            <a:spLocks noChangeArrowheads="1"/>
          </p:cNvSpPr>
          <p:nvPr/>
        </p:nvSpPr>
        <p:spPr bwMode="auto">
          <a:xfrm>
            <a:off x="2738438" y="5326063"/>
            <a:ext cx="2347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</a:t>
            </a:r>
            <a:r>
              <a:rPr lang="en-US" baseline="-25000">
                <a:cs typeface="+mn-cs"/>
              </a:rPr>
              <a:t>p (ice)</a:t>
            </a:r>
            <a:r>
              <a:rPr lang="en-US">
                <a:cs typeface="+mn-cs"/>
              </a:rPr>
              <a:t>  =  2.077 J/g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241698" name="Text Box 34"/>
          <p:cNvSpPr txBox="1">
            <a:spLocks noChangeArrowheads="1"/>
          </p:cNvSpPr>
          <p:nvPr/>
        </p:nvSpPr>
        <p:spPr bwMode="auto">
          <a:xfrm>
            <a:off x="5700713" y="239077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Heat</a:t>
            </a:r>
            <a:r>
              <a:rPr lang="en-US" b="1" i="1">
                <a:cs typeface="+mn-cs"/>
              </a:rPr>
              <a:t>  </a:t>
            </a:r>
            <a:r>
              <a:rPr lang="en-US" b="1">
                <a:cs typeface="+mn-cs"/>
              </a:rPr>
              <a:t>=  m x </a:t>
            </a:r>
            <a:r>
              <a:rPr lang="en-US" b="1" i="1">
                <a:latin typeface="Symbol" charset="0"/>
                <a:cs typeface="+mn-cs"/>
              </a:rPr>
              <a:t>D</a:t>
            </a:r>
            <a:r>
              <a:rPr lang="en-US" b="1" i="1">
                <a:cs typeface="+mn-cs"/>
              </a:rPr>
              <a:t>T</a:t>
            </a:r>
            <a:r>
              <a:rPr lang="en-US" b="1">
                <a:cs typeface="+mn-cs"/>
              </a:rPr>
              <a:t> x </a:t>
            </a:r>
            <a:r>
              <a:rPr lang="en-US" b="1" i="1">
                <a:cs typeface="+mn-cs"/>
              </a:rPr>
              <a:t>C</a:t>
            </a:r>
            <a:r>
              <a:rPr lang="en-US" b="1" i="1" baseline="-25000">
                <a:cs typeface="+mn-cs"/>
              </a:rPr>
              <a:t>p, gas</a:t>
            </a:r>
          </a:p>
        </p:txBody>
      </p:sp>
      <p:sp>
        <p:nvSpPr>
          <p:cNvPr id="241699" name="Text Box 35"/>
          <p:cNvSpPr txBox="1">
            <a:spLocks noChangeArrowheads="1"/>
          </p:cNvSpPr>
          <p:nvPr/>
        </p:nvSpPr>
        <p:spPr bwMode="auto">
          <a:xfrm>
            <a:off x="5745163" y="2667000"/>
            <a:ext cx="256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</a:t>
            </a:r>
            <a:r>
              <a:rPr lang="en-US" baseline="-25000">
                <a:cs typeface="+mn-cs"/>
              </a:rPr>
              <a:t>p (steam)</a:t>
            </a:r>
            <a:r>
              <a:rPr lang="en-US">
                <a:cs typeface="+mn-cs"/>
              </a:rPr>
              <a:t>  =  2.042 J/g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241700" name="Line 36"/>
          <p:cNvSpPr>
            <a:spLocks noChangeShapeType="1"/>
          </p:cNvSpPr>
          <p:nvPr/>
        </p:nvSpPr>
        <p:spPr bwMode="auto">
          <a:xfrm flipH="1" flipV="1">
            <a:off x="2476500" y="4772025"/>
            <a:ext cx="463550" cy="3000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701" name="Line 37"/>
          <p:cNvSpPr>
            <a:spLocks noChangeShapeType="1"/>
          </p:cNvSpPr>
          <p:nvPr/>
        </p:nvSpPr>
        <p:spPr bwMode="auto">
          <a:xfrm flipH="1" flipV="1">
            <a:off x="4605338" y="3133725"/>
            <a:ext cx="231775" cy="260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702" name="Line 38"/>
          <p:cNvSpPr>
            <a:spLocks noChangeShapeType="1"/>
          </p:cNvSpPr>
          <p:nvPr/>
        </p:nvSpPr>
        <p:spPr bwMode="auto">
          <a:xfrm>
            <a:off x="7416800" y="1892300"/>
            <a:ext cx="285750" cy="463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703" name="Line 39"/>
          <p:cNvSpPr>
            <a:spLocks noChangeShapeType="1"/>
          </p:cNvSpPr>
          <p:nvPr/>
        </p:nvSpPr>
        <p:spPr bwMode="auto">
          <a:xfrm>
            <a:off x="5997575" y="1865313"/>
            <a:ext cx="109538" cy="2047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4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4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24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4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24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4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2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2416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24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4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24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8" dur="indefinite"/>
                                        <p:tgtEl>
                                          <p:spTgt spid="2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24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2416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6" dur="indefinite"/>
                                        <p:tgtEl>
                                          <p:spTgt spid="24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2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3" grpId="0"/>
      <p:bldP spid="241684" grpId="0"/>
      <p:bldP spid="241685" grpId="0"/>
      <p:bldP spid="241686" grpId="0"/>
      <p:bldP spid="241687" grpId="0"/>
      <p:bldP spid="241688" grpId="0"/>
      <p:bldP spid="241689" grpId="0"/>
      <p:bldP spid="241689" grpId="1"/>
      <p:bldP spid="241690" grpId="0"/>
      <p:bldP spid="241690" grpId="1"/>
      <p:bldP spid="241692" grpId="0"/>
      <p:bldP spid="241692" grpId="1"/>
      <p:bldP spid="241693" grpId="0"/>
      <p:bldP spid="241693" grpId="1"/>
      <p:bldP spid="241694" grpId="0"/>
      <p:bldP spid="241694" grpId="1"/>
      <p:bldP spid="241695" grpId="0"/>
      <p:bldP spid="241695" grpId="1"/>
      <p:bldP spid="241696" grpId="0"/>
      <p:bldP spid="241696" grpId="1"/>
      <p:bldP spid="241697" grpId="0"/>
      <p:bldP spid="241697" grpId="1"/>
      <p:bldP spid="241698" grpId="0"/>
      <p:bldP spid="241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8588" y="266700"/>
            <a:ext cx="5064125" cy="885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Burning of a Match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6200" y="6553200"/>
            <a:ext cx="31797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Zumdahl, Zumdahl, DeCoste, </a:t>
            </a:r>
            <a:r>
              <a:rPr lang="en-US" sz="800" u="sng">
                <a:cs typeface="+mn-cs"/>
              </a:rPr>
              <a:t>World of Chemistry</a:t>
            </a:r>
            <a:r>
              <a:rPr lang="en-US" sz="800">
                <a:cs typeface="+mn-cs"/>
              </a:rPr>
              <a:t> </a:t>
            </a:r>
            <a:r>
              <a:rPr lang="en-US" sz="800">
                <a:latin typeface="Symbol" charset="0"/>
                <a:cs typeface="+mn-cs"/>
              </a:rPr>
              <a:t> </a:t>
            </a:r>
            <a:r>
              <a:rPr lang="en-US" sz="800">
                <a:cs typeface="+mn-cs"/>
              </a:rPr>
              <a:t>2002, page 293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828800"/>
            <a:ext cx="8534400" cy="3962400"/>
          </a:xfrm>
          <a:prstGeom prst="rect">
            <a:avLst/>
          </a:prstGeom>
          <a:solidFill>
            <a:srgbClr val="FFCC99">
              <a:alpha val="57001"/>
            </a:srgbClr>
          </a:solidFill>
          <a:ln w="9525">
            <a:solidFill>
              <a:srgbClr val="D0905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762000" y="2057400"/>
            <a:ext cx="4114800" cy="3505200"/>
          </a:xfrm>
          <a:prstGeom prst="rect">
            <a:avLst/>
          </a:prstGeom>
          <a:solidFill>
            <a:srgbClr val="DDD9FB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3352800" y="3657600"/>
            <a:ext cx="5181600" cy="609600"/>
          </a:xfrm>
          <a:prstGeom prst="rightArrow">
            <a:avLst>
              <a:gd name="adj1" fmla="val 71870"/>
              <a:gd name="adj2" fmla="val 132025"/>
            </a:avLst>
          </a:prstGeom>
          <a:gradFill rotWithShape="1">
            <a:gsLst>
              <a:gs pos="0">
                <a:schemeClr val="bg1">
                  <a:alpha val="27000"/>
                </a:schemeClr>
              </a:gs>
              <a:gs pos="100000">
                <a:srgbClr val="FF0000">
                  <a:alpha val="75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Energy released to the surrounding as heat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1143000" y="22860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6" name="AutoShape 8"/>
          <p:cNvSpPr>
            <a:spLocks/>
          </p:cNvSpPr>
          <p:nvPr/>
        </p:nvSpPr>
        <p:spPr bwMode="auto">
          <a:xfrm>
            <a:off x="2438400" y="25908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867400" y="2057400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Surroundings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189163" y="2057400"/>
            <a:ext cx="1087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System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279525" y="3352800"/>
            <a:ext cx="123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(Reactants)</a:t>
            </a:r>
          </a:p>
        </p:txBody>
      </p:sp>
      <p:grpSp>
        <p:nvGrpSpPr>
          <p:cNvPr id="68620" name="Group 12"/>
          <p:cNvGrpSpPr>
            <a:grpSpLocks/>
          </p:cNvGrpSpPr>
          <p:nvPr/>
        </p:nvGrpSpPr>
        <p:grpSpPr bwMode="auto">
          <a:xfrm>
            <a:off x="2562225" y="3124200"/>
            <a:ext cx="714375" cy="1752600"/>
            <a:chOff x="1614" y="1968"/>
            <a:chExt cx="450" cy="1104"/>
          </a:xfrm>
        </p:grpSpPr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1824" y="264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V="1">
              <a:off x="1824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1680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168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1614" y="2352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Symbol" charset="0"/>
                  <a:cs typeface="+mn-cs"/>
                </a:rPr>
                <a:t>D</a:t>
              </a:r>
              <a:r>
                <a:rPr lang="en-US" sz="1600">
                  <a:cs typeface="+mn-cs"/>
                </a:rPr>
                <a:t>(PE)</a:t>
              </a:r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 rot="-5400000">
            <a:off x="42069" y="362981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Potential energy</a:t>
            </a:r>
          </a:p>
        </p:txBody>
      </p:sp>
      <p:pic>
        <p:nvPicPr>
          <p:cNvPr id="17421" name="Picture 19" descr="Zumdahl10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t="16908" r="79463" b="59903"/>
          <a:stretch>
            <a:fillRect/>
          </a:stretch>
        </p:blipFill>
        <p:spPr bwMode="auto">
          <a:xfrm>
            <a:off x="1752600" y="2514600"/>
            <a:ext cx="30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3200400" y="4343400"/>
            <a:ext cx="1258888" cy="1098550"/>
            <a:chOff x="2016" y="2736"/>
            <a:chExt cx="793" cy="692"/>
          </a:xfrm>
        </p:grpSpPr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2102" y="3216"/>
              <a:ext cx="7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cs typeface="+mn-cs"/>
                </a:rPr>
                <a:t>(Products)</a:t>
              </a:r>
            </a:p>
          </p:txBody>
        </p:sp>
        <p:sp>
          <p:nvSpPr>
            <p:cNvPr id="68630" name="AutoShape 22"/>
            <p:cNvSpPr>
              <a:spLocks/>
            </p:cNvSpPr>
            <p:nvPr/>
          </p:nvSpPr>
          <p:spPr bwMode="auto">
            <a:xfrm>
              <a:off x="2016" y="2736"/>
              <a:ext cx="96" cy="624"/>
            </a:xfrm>
            <a:prstGeom prst="leftBrace">
              <a:avLst>
                <a:gd name="adj1" fmla="val 54167"/>
                <a:gd name="adj2" fmla="val 5352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7427" name="Picture 23" descr="Zumdahl10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78" t="63284" r="56250" b="17390"/>
            <a:stretch>
              <a:fillRect/>
            </a:stretch>
          </p:blipFill>
          <p:spPr bwMode="auto">
            <a:xfrm>
              <a:off x="2352" y="2736"/>
              <a:ext cx="1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32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7424" name="51E1B71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84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36988" y="252413"/>
            <a:ext cx="5065712" cy="16906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Calculating Energy Changes - Heating Curve for Water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447800" y="2209800"/>
            <a:ext cx="7086600" cy="3962400"/>
          </a:xfrm>
          <a:prstGeom prst="rect">
            <a:avLst/>
          </a:prstGeom>
          <a:solidFill>
            <a:srgbClr val="E5E5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447800" y="31242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1447800" y="5867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447800" y="5562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447800" y="5257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447800" y="49530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1447800" y="46482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1447800" y="4343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1447800" y="4038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447800" y="3733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1447800" y="34290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1447800" y="28194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1447800" y="25146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1447800" y="2209800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 rot="-5400000">
            <a:off x="-533399" y="4052887"/>
            <a:ext cx="204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Temperature (</a:t>
            </a:r>
            <a:r>
              <a:rPr lang="en-US" b="1" baseline="30000">
                <a:cs typeface="+mn-cs"/>
              </a:rPr>
              <a:t>o</a:t>
            </a:r>
            <a:r>
              <a:rPr lang="en-US" b="1">
                <a:cs typeface="+mn-cs"/>
              </a:rPr>
              <a:t>C)</a:t>
            </a: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914400" y="38433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40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915988" y="41640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20</a:t>
            </a: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1046163" y="4452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0</a:t>
            </a: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838200" y="4757738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-20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838200" y="5062538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-40</a:t>
            </a: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820738" y="5367338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-60</a:t>
            </a: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820738" y="5688013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-80</a:t>
            </a: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685800" y="599281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-100</a:t>
            </a: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763588" y="26241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120</a:t>
            </a: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763588" y="29289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100</a:t>
            </a: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904875" y="32337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80</a:t>
            </a: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904875" y="35385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60</a:t>
            </a: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763588" y="23193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140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 flipV="1">
            <a:off x="1447800" y="4648200"/>
            <a:ext cx="457200" cy="1219200"/>
          </a:xfrm>
          <a:prstGeom prst="line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1905000" y="4648200"/>
            <a:ext cx="762000" cy="0"/>
          </a:xfrm>
          <a:prstGeom prst="line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 flipV="1">
            <a:off x="2667000" y="3124200"/>
            <a:ext cx="1066800" cy="1524000"/>
          </a:xfrm>
          <a:prstGeom prst="line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>
            <a:off x="3733800" y="3124200"/>
            <a:ext cx="3429000" cy="0"/>
          </a:xfrm>
          <a:prstGeom prst="line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 flipV="1">
            <a:off x="7162800" y="24384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1905000" y="5486400"/>
            <a:ext cx="3048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1173" name="Oval 37"/>
          <p:cNvSpPr>
            <a:spLocks noChangeArrowheads="1"/>
          </p:cNvSpPr>
          <p:nvPr/>
        </p:nvSpPr>
        <p:spPr bwMode="auto">
          <a:xfrm>
            <a:off x="3276600" y="4114800"/>
            <a:ext cx="3048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1174" name="Oval 38"/>
          <p:cNvSpPr>
            <a:spLocks noChangeArrowheads="1"/>
          </p:cNvSpPr>
          <p:nvPr/>
        </p:nvSpPr>
        <p:spPr bwMode="auto">
          <a:xfrm>
            <a:off x="5410200" y="3429000"/>
            <a:ext cx="3048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524000" y="2514600"/>
            <a:ext cx="2209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baseline="-25000">
              <a:cs typeface="+mn-cs"/>
            </a:endParaRPr>
          </a:p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4419600" y="2286000"/>
            <a:ext cx="2209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baseline="-25000">
              <a:cs typeface="+mn-cs"/>
            </a:endParaRPr>
          </a:p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 flipH="1" flipV="1">
            <a:off x="1752600" y="5257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>
            <a:off x="2286000" y="3124200"/>
            <a:ext cx="22860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 flipH="1" flipV="1">
            <a:off x="3200400" y="3962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>
            <a:off x="52578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 flipH="1" flipV="1">
            <a:off x="7315200" y="2819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4540250" y="62484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Time</a:t>
            </a: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600200" y="259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latin typeface="Symbol" charset="0"/>
                <a:cs typeface="+mn-cs"/>
              </a:rPr>
              <a:t>D</a:t>
            </a:r>
            <a:r>
              <a:rPr lang="en-US" i="1">
                <a:cs typeface="+mn-cs"/>
              </a:rPr>
              <a:t>H  =  </a:t>
            </a:r>
            <a:r>
              <a:rPr lang="en-US">
                <a:cs typeface="+mn-cs"/>
              </a:rPr>
              <a:t>mol x</a:t>
            </a:r>
            <a:r>
              <a:rPr lang="en-US" i="1">
                <a:cs typeface="+mn-cs"/>
              </a:rPr>
              <a:t> </a:t>
            </a:r>
            <a:r>
              <a:rPr lang="en-US" i="1">
                <a:latin typeface="Symbol" charset="0"/>
                <a:cs typeface="+mn-cs"/>
              </a:rPr>
              <a:t>D</a:t>
            </a:r>
            <a:r>
              <a:rPr lang="en-US" i="1">
                <a:cs typeface="+mn-cs"/>
              </a:rPr>
              <a:t>H</a:t>
            </a:r>
            <a:r>
              <a:rPr lang="en-US" i="1" baseline="-25000">
                <a:cs typeface="+mn-cs"/>
              </a:rPr>
              <a:t>fus</a:t>
            </a:r>
            <a:endParaRPr lang="en-US">
              <a:cs typeface="+mn-cs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4495800" y="2362200"/>
            <a:ext cx="203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Symbol" charset="0"/>
                <a:cs typeface="+mn-cs"/>
              </a:rPr>
              <a:t>D</a:t>
            </a:r>
            <a:r>
              <a:rPr lang="en-US" i="1">
                <a:cs typeface="+mn-cs"/>
              </a:rPr>
              <a:t>H  =  </a:t>
            </a:r>
            <a:r>
              <a:rPr lang="en-US">
                <a:cs typeface="+mn-cs"/>
              </a:rPr>
              <a:t>mol x</a:t>
            </a:r>
            <a:r>
              <a:rPr lang="en-US" i="1">
                <a:cs typeface="+mn-cs"/>
              </a:rPr>
              <a:t> </a:t>
            </a:r>
            <a:r>
              <a:rPr lang="en-US" i="1">
                <a:latin typeface="Symbol" charset="0"/>
                <a:cs typeface="+mn-cs"/>
              </a:rPr>
              <a:t>D</a:t>
            </a:r>
            <a:r>
              <a:rPr lang="en-US" i="1">
                <a:cs typeface="+mn-cs"/>
              </a:rPr>
              <a:t>H</a:t>
            </a:r>
            <a:r>
              <a:rPr lang="en-US" i="1" baseline="-25000">
                <a:cs typeface="+mn-cs"/>
              </a:rPr>
              <a:t>vap</a:t>
            </a:r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3276600" y="42052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Heat  =  mass x</a:t>
            </a:r>
            <a:r>
              <a:rPr lang="en-US" i="1">
                <a:cs typeface="+mn-cs"/>
              </a:rPr>
              <a:t> </a:t>
            </a:r>
            <a:r>
              <a:rPr lang="en-US" i="1">
                <a:latin typeface="Symbol" charset="0"/>
                <a:cs typeface="+mn-cs"/>
              </a:rPr>
              <a:t>D</a:t>
            </a:r>
            <a:r>
              <a:rPr lang="en-US" i="1">
                <a:cs typeface="+mn-cs"/>
              </a:rPr>
              <a:t>t  x C</a:t>
            </a:r>
            <a:r>
              <a:rPr lang="en-US" i="1" baseline="-25000">
                <a:cs typeface="+mn-cs"/>
              </a:rPr>
              <a:t>p, liquid</a:t>
            </a:r>
            <a:endParaRPr lang="en-US">
              <a:cs typeface="+mn-cs"/>
            </a:endParaRPr>
          </a:p>
        </p:txBody>
      </p:sp>
      <p:sp>
        <p:nvSpPr>
          <p:cNvPr id="91186" name="Rectangle 50"/>
          <p:cNvSpPr>
            <a:spLocks noChangeArrowheads="1"/>
          </p:cNvSpPr>
          <p:nvPr/>
        </p:nvSpPr>
        <p:spPr bwMode="auto">
          <a:xfrm>
            <a:off x="5465763" y="3519488"/>
            <a:ext cx="2928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Heat  =  mass x</a:t>
            </a:r>
            <a:r>
              <a:rPr lang="en-US" i="1">
                <a:cs typeface="+mn-cs"/>
              </a:rPr>
              <a:t> </a:t>
            </a:r>
            <a:r>
              <a:rPr lang="en-US" i="1">
                <a:latin typeface="Symbol" charset="0"/>
                <a:cs typeface="+mn-cs"/>
              </a:rPr>
              <a:t>D</a:t>
            </a:r>
            <a:r>
              <a:rPr lang="en-US" i="1">
                <a:cs typeface="+mn-cs"/>
              </a:rPr>
              <a:t>t  x C</a:t>
            </a:r>
            <a:r>
              <a:rPr lang="en-US" i="1" baseline="-25000">
                <a:cs typeface="+mn-cs"/>
              </a:rPr>
              <a:t>p, gas</a:t>
            </a:r>
          </a:p>
        </p:txBody>
      </p:sp>
      <p:sp>
        <p:nvSpPr>
          <p:cNvPr id="91187" name="Rectangle 51"/>
          <p:cNvSpPr>
            <a:spLocks noChangeArrowheads="1"/>
          </p:cNvSpPr>
          <p:nvPr/>
        </p:nvSpPr>
        <p:spPr bwMode="auto">
          <a:xfrm>
            <a:off x="1905000" y="55626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Heat  =  mass x</a:t>
            </a:r>
            <a:r>
              <a:rPr lang="en-US" i="1">
                <a:cs typeface="+mn-cs"/>
              </a:rPr>
              <a:t> </a:t>
            </a:r>
            <a:r>
              <a:rPr lang="en-US" i="1">
                <a:latin typeface="Symbol" charset="0"/>
                <a:cs typeface="+mn-cs"/>
              </a:rPr>
              <a:t>D</a:t>
            </a:r>
            <a:r>
              <a:rPr lang="en-US" i="1">
                <a:cs typeface="+mn-cs"/>
              </a:rPr>
              <a:t>t  x C</a:t>
            </a:r>
            <a:r>
              <a:rPr lang="en-US" i="1" baseline="-25000">
                <a:cs typeface="+mn-cs"/>
              </a:rPr>
              <a:t>p, solid</a:t>
            </a:r>
            <a:endParaRPr lang="en-US">
              <a:cs typeface="+mn-cs"/>
            </a:endParaRPr>
          </a:p>
        </p:txBody>
      </p:sp>
      <p:sp>
        <p:nvSpPr>
          <p:cNvPr id="91188" name="AutoShape 5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Equal Masses of Hot and Cold Water</a:t>
            </a:r>
          </a:p>
        </p:txBody>
      </p:sp>
      <p:pic>
        <p:nvPicPr>
          <p:cNvPr id="56322" name="Picture 3" descr="hot and cold water separated in conta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4175"/>
            <a:ext cx="59436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752600" y="5867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Thin metal wall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819400" y="64008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Insulated box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5943600" y="6567488"/>
            <a:ext cx="3179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Zumdahl, Zumdahl, DeCoste, </a:t>
            </a:r>
            <a:r>
              <a:rPr lang="en-US" sz="800" u="sng">
                <a:cs typeface="+mn-cs"/>
              </a:rPr>
              <a:t>World of Chemistry</a:t>
            </a:r>
            <a:r>
              <a:rPr lang="en-US" sz="800">
                <a:cs typeface="+mn-cs"/>
              </a:rPr>
              <a:t> </a:t>
            </a:r>
            <a:r>
              <a:rPr lang="en-US" sz="800">
                <a:latin typeface="Symbol" charset="0"/>
                <a:cs typeface="+mn-cs"/>
              </a:rPr>
              <a:t> </a:t>
            </a:r>
            <a:r>
              <a:rPr lang="en-US" sz="800">
                <a:cs typeface="+mn-cs"/>
              </a:rPr>
              <a:t>2002, page 291</a:t>
            </a:r>
          </a:p>
        </p:txBody>
      </p:sp>
      <p:sp>
        <p:nvSpPr>
          <p:cNvPr id="921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7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Water Molecules in Hot and Cold Water</a:t>
            </a:r>
          </a:p>
        </p:txBody>
      </p:sp>
      <p:pic>
        <p:nvPicPr>
          <p:cNvPr id="58370" name="Picture 3" descr="hot and cold water separated in container (showing mo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9900"/>
            <a:ext cx="58674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86000" y="5791200"/>
            <a:ext cx="4572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 Hot water	          Cold Water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90 </a:t>
            </a:r>
            <a:r>
              <a:rPr lang="en-US" sz="2400" baseline="30000">
                <a:cs typeface="+mn-cs"/>
              </a:rPr>
              <a:t>o</a:t>
            </a:r>
            <a:r>
              <a:rPr lang="en-US" sz="2400">
                <a:cs typeface="+mn-cs"/>
              </a:rPr>
              <a:t>C	  	    	10 </a:t>
            </a:r>
            <a:r>
              <a:rPr lang="en-US" sz="2400" baseline="30000">
                <a:cs typeface="+mn-cs"/>
              </a:rPr>
              <a:t>o</a:t>
            </a:r>
            <a:r>
              <a:rPr lang="en-US" sz="2400">
                <a:cs typeface="+mn-cs"/>
              </a:rPr>
              <a:t>C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76200" y="6553200"/>
            <a:ext cx="31797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Zumdahl, Zumdahl, DeCoste, </a:t>
            </a:r>
            <a:r>
              <a:rPr lang="en-US" sz="800" u="sng">
                <a:cs typeface="+mn-cs"/>
              </a:rPr>
              <a:t>World of Chemistry</a:t>
            </a:r>
            <a:r>
              <a:rPr lang="en-US" sz="800">
                <a:cs typeface="+mn-cs"/>
              </a:rPr>
              <a:t> </a:t>
            </a:r>
            <a:r>
              <a:rPr lang="en-US" sz="800">
                <a:latin typeface="Symbol" charset="0"/>
                <a:cs typeface="+mn-cs"/>
              </a:rPr>
              <a:t> </a:t>
            </a:r>
            <a:r>
              <a:rPr lang="en-US" sz="800">
                <a:cs typeface="+mn-cs"/>
              </a:rPr>
              <a:t>2002, page 291</a:t>
            </a:r>
          </a:p>
        </p:txBody>
      </p:sp>
      <p:sp>
        <p:nvSpPr>
          <p:cNvPr id="931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837406" y="2921794"/>
            <a:ext cx="5065712" cy="1695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Water Molecules in the same temperature water</a:t>
            </a:r>
          </a:p>
        </p:txBody>
      </p:sp>
      <p:pic>
        <p:nvPicPr>
          <p:cNvPr id="94211" name="Picture 3" descr="water separated in container atsame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909638"/>
            <a:ext cx="56388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76200" y="6553200"/>
            <a:ext cx="31797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Zumdahl, Zumdahl, DeCoste, </a:t>
            </a:r>
            <a:r>
              <a:rPr lang="en-US" sz="800" u="sng">
                <a:cs typeface="+mn-cs"/>
              </a:rPr>
              <a:t>World of Chemistry</a:t>
            </a:r>
            <a:r>
              <a:rPr lang="en-US" sz="800">
                <a:cs typeface="+mn-cs"/>
              </a:rPr>
              <a:t> </a:t>
            </a:r>
            <a:r>
              <a:rPr lang="en-US" sz="800">
                <a:latin typeface="Symbol" charset="0"/>
                <a:cs typeface="+mn-cs"/>
              </a:rPr>
              <a:t> </a:t>
            </a:r>
            <a:r>
              <a:rPr lang="en-US" sz="800">
                <a:cs typeface="+mn-cs"/>
              </a:rPr>
              <a:t>2002, page 291</a:t>
            </a:r>
          </a:p>
        </p:txBody>
      </p:sp>
      <p:sp>
        <p:nvSpPr>
          <p:cNvPr id="9421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04800" y="2057400"/>
            <a:ext cx="4267200" cy="3886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33400" y="2438400"/>
            <a:ext cx="3810000" cy="3352800"/>
          </a:xfrm>
          <a:prstGeom prst="rect">
            <a:avLst/>
          </a:prstGeom>
          <a:solidFill>
            <a:srgbClr val="FFFF99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43350" y="93663"/>
            <a:ext cx="5065713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Heat Transfer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914400" y="3657600"/>
            <a:ext cx="990600" cy="9144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Al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743200" y="3657600"/>
            <a:ext cx="990600" cy="9144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Al</a:t>
            </a: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48768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60960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901700" y="4760913"/>
            <a:ext cx="1087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20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40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771650" y="25908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SYSTEM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600200" y="2057400"/>
            <a:ext cx="1697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Surroundings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2722563" y="4768850"/>
            <a:ext cx="108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20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20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4800600" y="2779713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6119813" y="2776538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7847013" y="2776538"/>
            <a:ext cx="68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4937125" y="232251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A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256338" y="2300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B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7467600" y="2101850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Final</a:t>
            </a:r>
          </a:p>
          <a:p>
            <a:pPr algn="ctr">
              <a:defRPr/>
            </a:pPr>
            <a:r>
              <a:rPr lang="en-US">
                <a:cs typeface="+mn-cs"/>
              </a:rPr>
              <a:t>Temperature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914400" y="6208713"/>
            <a:ext cx="725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Assume NO heat energy is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lost</a:t>
            </a:r>
            <a:r>
              <a:rPr lang="ja-JP" altLang="en-US">
                <a:latin typeface="Arial"/>
                <a:cs typeface="+mn-cs"/>
              </a:rPr>
              <a:t>”</a:t>
            </a:r>
            <a:r>
              <a:rPr lang="en-US">
                <a:cs typeface="+mn-cs"/>
              </a:rPr>
              <a:t> to the surroundings from the system.</a:t>
            </a:r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74676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95253" name="Object 21"/>
          <p:cNvGraphicFramePr>
            <a:graphicFrameLocks noChangeAspect="1"/>
          </p:cNvGraphicFramePr>
          <p:nvPr/>
        </p:nvGraphicFramePr>
        <p:xfrm>
          <a:off x="5232400" y="3962400"/>
          <a:ext cx="3454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Equation" r:id="rId4" imgW="3454400" imgH="647700" progId="Equation.3">
                  <p:embed/>
                </p:oleObj>
              </mc:Choice>
              <mc:Fallback>
                <p:oleObj name="Equation" r:id="rId4" imgW="3454400" imgH="647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962400"/>
                        <a:ext cx="3454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111750" y="4876800"/>
            <a:ext cx="3575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What will be the final temperature</a:t>
            </a:r>
          </a:p>
          <a:p>
            <a:pPr>
              <a:defRPr/>
            </a:pPr>
            <a:r>
              <a:rPr lang="en-US">
                <a:cs typeface="+mn-cs"/>
              </a:rPr>
              <a:t> of the system ?</a:t>
            </a:r>
            <a:endParaRPr lang="en-US" sz="800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a)  60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  b)  30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  c) 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  d) ?</a:t>
            </a:r>
          </a:p>
        </p:txBody>
      </p:sp>
      <p:sp>
        <p:nvSpPr>
          <p:cNvPr id="95255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4584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4583 1.11022E-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  <p:bldP spid="95247" grpId="0"/>
      <p:bldP spid="952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2057400"/>
            <a:ext cx="4267200" cy="3886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33400" y="2438400"/>
            <a:ext cx="3810000" cy="3352800"/>
          </a:xfrm>
          <a:prstGeom prst="rect">
            <a:avLst/>
          </a:prstGeom>
          <a:solidFill>
            <a:srgbClr val="FFFF99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06838" y="130175"/>
            <a:ext cx="5064125" cy="1171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Heat Transfer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914400" y="3657600"/>
            <a:ext cx="990600" cy="9144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Al</a:t>
            </a:r>
          </a:p>
        </p:txBody>
      </p:sp>
      <p:sp>
        <p:nvSpPr>
          <p:cNvPr id="96262" name="Rectangle 6"/>
          <p:cNvSpPr>
            <a:spLocks noChangeAspect="1" noChangeArrowheads="1"/>
          </p:cNvSpPr>
          <p:nvPr/>
        </p:nvSpPr>
        <p:spPr bwMode="auto">
          <a:xfrm>
            <a:off x="2743200" y="4116388"/>
            <a:ext cx="762000" cy="45561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Al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48768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60960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901700" y="4760913"/>
            <a:ext cx="1087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20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40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1771650" y="25908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SYSTEM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600200" y="20574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Surroundings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722563" y="4768850"/>
            <a:ext cx="108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10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20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800600" y="2779713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6119813" y="2776538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7847013" y="2776538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30.0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937125" y="232251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A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256338" y="2300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B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7467600" y="2101850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Final</a:t>
            </a:r>
          </a:p>
          <a:p>
            <a:pPr algn="ctr">
              <a:defRPr/>
            </a:pPr>
            <a:r>
              <a:rPr lang="en-US">
                <a:cs typeface="+mn-cs"/>
              </a:rPr>
              <a:t>Temperature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914400" y="6208713"/>
            <a:ext cx="725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Assume NO heat energy is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lost</a:t>
            </a:r>
            <a:r>
              <a:rPr lang="ja-JP" altLang="en-US">
                <a:latin typeface="Arial"/>
                <a:cs typeface="+mn-cs"/>
              </a:rPr>
              <a:t>”</a:t>
            </a:r>
            <a:r>
              <a:rPr lang="en-US">
                <a:cs typeface="+mn-cs"/>
              </a:rPr>
              <a:t> to the surroundings from the system.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4800600" y="3138488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6119813" y="3135313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7847013" y="3135313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33.3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graphicFrame>
        <p:nvGraphicFramePr>
          <p:cNvPr id="96279" name="Object 23"/>
          <p:cNvGraphicFramePr>
            <a:graphicFrameLocks noChangeAspect="1"/>
          </p:cNvGraphicFramePr>
          <p:nvPr/>
        </p:nvGraphicFramePr>
        <p:xfrm>
          <a:off x="5137150" y="3962400"/>
          <a:ext cx="364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4" imgW="3644900" imgH="647700" progId="Equation.3">
                  <p:embed/>
                </p:oleObj>
              </mc:Choice>
              <mc:Fallback>
                <p:oleObj name="Equation" r:id="rId4" imgW="3644900" imgH="647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3962400"/>
                        <a:ext cx="3644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80" name="Line 24"/>
          <p:cNvSpPr>
            <a:spLocks noChangeShapeType="1"/>
          </p:cNvSpPr>
          <p:nvPr/>
        </p:nvSpPr>
        <p:spPr bwMode="auto">
          <a:xfrm>
            <a:off x="74676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111750" y="4876800"/>
            <a:ext cx="3575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What will be the final temperature</a:t>
            </a:r>
          </a:p>
          <a:p>
            <a:pPr>
              <a:defRPr/>
            </a:pPr>
            <a:r>
              <a:rPr lang="en-US">
                <a:cs typeface="+mn-cs"/>
              </a:rPr>
              <a:t> of the system ?</a:t>
            </a:r>
            <a:endParaRPr lang="en-US" sz="800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a)  60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  b)  30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  c) 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  d) ?</a:t>
            </a:r>
          </a:p>
        </p:txBody>
      </p:sp>
      <p:sp>
        <p:nvSpPr>
          <p:cNvPr id="96282" name="AutoShape 26"/>
          <p:cNvSpPr>
            <a:spLocks noChangeArrowheads="1"/>
          </p:cNvSpPr>
          <p:nvPr/>
        </p:nvSpPr>
        <p:spPr bwMode="auto">
          <a:xfrm>
            <a:off x="609600" y="152400"/>
            <a:ext cx="228600" cy="365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83" name="AutoShape 27"/>
          <p:cNvSpPr>
            <a:spLocks noChangeArrowheads="1"/>
          </p:cNvSpPr>
          <p:nvPr/>
        </p:nvSpPr>
        <p:spPr bwMode="auto">
          <a:xfrm>
            <a:off x="685800" y="1371600"/>
            <a:ext cx="76200" cy="2438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6284" name="Freeform 28"/>
          <p:cNvSpPr>
            <a:spLocks/>
          </p:cNvSpPr>
          <p:nvPr/>
        </p:nvSpPr>
        <p:spPr bwMode="auto">
          <a:xfrm>
            <a:off x="685800" y="3670300"/>
            <a:ext cx="76200" cy="342900"/>
          </a:xfrm>
          <a:custGeom>
            <a:avLst/>
            <a:gdLst>
              <a:gd name="T0" fmla="*/ 23 w 48"/>
              <a:gd name="T1" fmla="*/ 0 h 216"/>
              <a:gd name="T2" fmla="*/ 9 w 48"/>
              <a:gd name="T3" fmla="*/ 10 h 216"/>
              <a:gd name="T4" fmla="*/ 0 w 48"/>
              <a:gd name="T5" fmla="*/ 40 h 216"/>
              <a:gd name="T6" fmla="*/ 0 w 48"/>
              <a:gd name="T7" fmla="*/ 184 h 216"/>
              <a:gd name="T8" fmla="*/ 8 w 48"/>
              <a:gd name="T9" fmla="*/ 207 h 216"/>
              <a:gd name="T10" fmla="*/ 27 w 48"/>
              <a:gd name="T11" fmla="*/ 216 h 216"/>
              <a:gd name="T12" fmla="*/ 42 w 48"/>
              <a:gd name="T13" fmla="*/ 207 h 216"/>
              <a:gd name="T14" fmla="*/ 48 w 48"/>
              <a:gd name="T15" fmla="*/ 184 h 216"/>
              <a:gd name="T16" fmla="*/ 48 w 48"/>
              <a:gd name="T17" fmla="*/ 40 h 216"/>
              <a:gd name="T18" fmla="*/ 36 w 48"/>
              <a:gd name="T19" fmla="*/ 12 h 216"/>
              <a:gd name="T20" fmla="*/ 23 w 48"/>
              <a:gd name="T2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216">
                <a:moveTo>
                  <a:pt x="23" y="0"/>
                </a:moveTo>
                <a:lnTo>
                  <a:pt x="9" y="10"/>
                </a:lnTo>
                <a:lnTo>
                  <a:pt x="0" y="40"/>
                </a:lnTo>
                <a:lnTo>
                  <a:pt x="0" y="184"/>
                </a:lnTo>
                <a:lnTo>
                  <a:pt x="8" y="207"/>
                </a:lnTo>
                <a:lnTo>
                  <a:pt x="27" y="216"/>
                </a:lnTo>
                <a:lnTo>
                  <a:pt x="42" y="207"/>
                </a:lnTo>
                <a:lnTo>
                  <a:pt x="48" y="184"/>
                </a:lnTo>
                <a:lnTo>
                  <a:pt x="48" y="40"/>
                </a:lnTo>
                <a:lnTo>
                  <a:pt x="36" y="12"/>
                </a:lnTo>
                <a:lnTo>
                  <a:pt x="23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85" name="AutoShape 29"/>
          <p:cNvSpPr>
            <a:spLocks/>
          </p:cNvSpPr>
          <p:nvPr/>
        </p:nvSpPr>
        <p:spPr bwMode="auto">
          <a:xfrm>
            <a:off x="381000" y="457200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69850" y="722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?</a:t>
            </a:r>
          </a:p>
        </p:txBody>
      </p:sp>
      <p:sp>
        <p:nvSpPr>
          <p:cNvPr id="96287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4584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4583 1.11022E-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  <p:bldP spid="96278" grpId="0"/>
      <p:bldP spid="962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04800" y="2057400"/>
            <a:ext cx="4267200" cy="3886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33400" y="2438400"/>
            <a:ext cx="3810000" cy="3352800"/>
          </a:xfrm>
          <a:prstGeom prst="rect">
            <a:avLst/>
          </a:prstGeom>
          <a:solidFill>
            <a:srgbClr val="FFFF99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3929063" y="115888"/>
            <a:ext cx="5064125" cy="1028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Heat Transfer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914400" y="3657600"/>
            <a:ext cx="990600" cy="9144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Al</a:t>
            </a:r>
          </a:p>
        </p:txBody>
      </p:sp>
      <p:sp>
        <p:nvSpPr>
          <p:cNvPr id="97286" name="Rectangle 6"/>
          <p:cNvSpPr>
            <a:spLocks noChangeAspect="1" noChangeArrowheads="1"/>
          </p:cNvSpPr>
          <p:nvPr/>
        </p:nvSpPr>
        <p:spPr bwMode="auto">
          <a:xfrm>
            <a:off x="2743200" y="4116388"/>
            <a:ext cx="838200" cy="45561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Al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48768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60960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901700" y="4760913"/>
            <a:ext cx="1087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20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20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1771650" y="25908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SYSTEM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600200" y="20574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Surroundings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2722563" y="4768850"/>
            <a:ext cx="108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10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40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800600" y="2779713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6119813" y="2776538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7847013" y="2776538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30.0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4937125" y="232251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A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6256338" y="2300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B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7467600" y="2101850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Final</a:t>
            </a:r>
          </a:p>
          <a:p>
            <a:pPr algn="ctr">
              <a:defRPr/>
            </a:pPr>
            <a:r>
              <a:rPr lang="en-US">
                <a:cs typeface="+mn-cs"/>
              </a:rPr>
              <a:t>Temperature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914400" y="6208713"/>
            <a:ext cx="725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Assume NO heat energy is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lost</a:t>
            </a:r>
            <a:r>
              <a:rPr lang="ja-JP" altLang="en-US">
                <a:latin typeface="Arial"/>
                <a:cs typeface="+mn-cs"/>
              </a:rPr>
              <a:t>”</a:t>
            </a:r>
            <a:r>
              <a:rPr lang="en-US">
                <a:cs typeface="+mn-cs"/>
              </a:rPr>
              <a:t> to the surroundings from the system.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4800600" y="3138488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6119813" y="3135313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7847013" y="3135313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33.3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graphicFrame>
        <p:nvGraphicFramePr>
          <p:cNvPr id="97303" name="Object 23"/>
          <p:cNvGraphicFramePr>
            <a:graphicFrameLocks noChangeAspect="1"/>
          </p:cNvGraphicFramePr>
          <p:nvPr/>
        </p:nvGraphicFramePr>
        <p:xfrm>
          <a:off x="5105400" y="4114800"/>
          <a:ext cx="364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Equation" r:id="rId4" imgW="3644900" imgH="647700" progId="Equation.3">
                  <p:embed/>
                </p:oleObj>
              </mc:Choice>
              <mc:Fallback>
                <p:oleObj name="Equation" r:id="rId4" imgW="3644900" imgH="647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644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74676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4800600" y="3519488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6119813" y="3516313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7847013" y="3516313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26.7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97308" name="AutoShape 2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4584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4583 1.11022E-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6" grpId="0" animBg="1"/>
      <p:bldP spid="973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2057400"/>
            <a:ext cx="4267200" cy="3886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33400" y="2438400"/>
            <a:ext cx="3810000" cy="3352800"/>
          </a:xfrm>
          <a:prstGeom prst="rect">
            <a:avLst/>
          </a:prstGeom>
          <a:solidFill>
            <a:srgbClr val="FFFF99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81438" y="209550"/>
            <a:ext cx="5064125" cy="1028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Heat Transfer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48768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60960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901700" y="4760913"/>
            <a:ext cx="1087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75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25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771650" y="25908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SYSTEM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1600200" y="20574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Surroundings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722563" y="4768850"/>
            <a:ext cx="1214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m = 30 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 = 100</a:t>
            </a:r>
            <a:r>
              <a:rPr lang="en-US" baseline="30000" dirty="0">
                <a:solidFill>
                  <a:srgbClr val="000000"/>
                </a:solidFill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4800600" y="2779713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119813" y="2776538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7847013" y="2776538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30.0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937125" y="232251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A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6256338" y="2300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Block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B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7467600" y="2101850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Final</a:t>
            </a:r>
          </a:p>
          <a:p>
            <a:pPr algn="ctr">
              <a:defRPr/>
            </a:pPr>
            <a:r>
              <a:rPr lang="en-US">
                <a:cs typeface="+mn-cs"/>
              </a:rPr>
              <a:t>Temperature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4800600" y="3138488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6119813" y="3135313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7847013" y="3135313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33.3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graphicFrame>
        <p:nvGraphicFramePr>
          <p:cNvPr id="98324" name="Object 20"/>
          <p:cNvGraphicFramePr>
            <a:graphicFrameLocks noChangeAspect="1"/>
          </p:cNvGraphicFramePr>
          <p:nvPr/>
        </p:nvGraphicFramePr>
        <p:xfrm>
          <a:off x="5181600" y="4114800"/>
          <a:ext cx="3556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0" name="Equation" r:id="rId4" imgW="3556000" imgH="647700" progId="Equation.3">
                  <p:embed/>
                </p:oleObj>
              </mc:Choice>
              <mc:Fallback>
                <p:oleObj name="Equation" r:id="rId4" imgW="3556000" imgH="6477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14800"/>
                        <a:ext cx="3556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74676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4800600" y="3519488"/>
            <a:ext cx="134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 g (20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6119813" y="3516313"/>
            <a:ext cx="134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 g (40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7847013" y="3516313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26.7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>
            <a:off x="990600" y="3581400"/>
            <a:ext cx="914400" cy="1143000"/>
          </a:xfrm>
          <a:prstGeom prst="can">
            <a:avLst>
              <a:gd name="adj" fmla="val 31250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30" name="Rectangle 26"/>
          <p:cNvSpPr>
            <a:spLocks noChangeAspect="1" noChangeArrowheads="1"/>
          </p:cNvSpPr>
          <p:nvPr/>
        </p:nvSpPr>
        <p:spPr bwMode="auto">
          <a:xfrm>
            <a:off x="2743200" y="4116388"/>
            <a:ext cx="493713" cy="45561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Ag</a:t>
            </a:r>
          </a:p>
        </p:txBody>
      </p:sp>
      <p:sp>
        <p:nvSpPr>
          <p:cNvPr id="98331" name="AutoShape 27"/>
          <p:cNvSpPr>
            <a:spLocks noChangeArrowheads="1"/>
          </p:cNvSpPr>
          <p:nvPr/>
        </p:nvSpPr>
        <p:spPr bwMode="auto">
          <a:xfrm>
            <a:off x="990600" y="4114800"/>
            <a:ext cx="914400" cy="609600"/>
          </a:xfrm>
          <a:prstGeom prst="can">
            <a:avLst>
              <a:gd name="adj" fmla="val 25000"/>
            </a:avLst>
          </a:prstGeom>
          <a:solidFill>
            <a:srgbClr val="CCECFF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H</a:t>
            </a:r>
            <a:r>
              <a:rPr lang="en-US" baseline="-25000">
                <a:cs typeface="+mn-cs"/>
              </a:rPr>
              <a:t>2</a:t>
            </a:r>
            <a:r>
              <a:rPr lang="en-US">
                <a:cs typeface="+mn-cs"/>
              </a:rPr>
              <a:t>O</a:t>
            </a:r>
          </a:p>
        </p:txBody>
      </p:sp>
      <p:sp>
        <p:nvSpPr>
          <p:cNvPr id="98332" name="AutoShape 28"/>
          <p:cNvSpPr>
            <a:spLocks noChangeArrowheads="1"/>
          </p:cNvSpPr>
          <p:nvPr/>
        </p:nvSpPr>
        <p:spPr bwMode="auto">
          <a:xfrm>
            <a:off x="990600" y="3886200"/>
            <a:ext cx="914400" cy="838200"/>
          </a:xfrm>
          <a:prstGeom prst="can">
            <a:avLst>
              <a:gd name="adj" fmla="val 25000"/>
            </a:avLst>
          </a:prstGeom>
          <a:solidFill>
            <a:srgbClr val="CCECFF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5257800" y="4989513"/>
            <a:ext cx="353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Real Final Temperature = 26.6</a:t>
            </a:r>
            <a:r>
              <a:rPr lang="en-US" baseline="30000">
                <a:solidFill>
                  <a:srgbClr val="FF0000"/>
                </a:solidFill>
                <a:cs typeface="+mn-cs"/>
              </a:rPr>
              <a:t>o</a:t>
            </a:r>
            <a:r>
              <a:rPr lang="en-US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6537325" y="537051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Why?</a:t>
            </a:r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5105400" y="5867400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We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ve been assuming ALL materials</a:t>
            </a:r>
          </a:p>
          <a:p>
            <a:pPr algn="ctr">
              <a:defRPr/>
            </a:pPr>
            <a:r>
              <a:rPr lang="en-US">
                <a:cs typeface="+mn-cs"/>
              </a:rPr>
              <a:t>transfer heat equally well.</a:t>
            </a:r>
          </a:p>
        </p:txBody>
      </p:sp>
      <p:sp>
        <p:nvSpPr>
          <p:cNvPr id="98336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2963E-6 C -0.01129 -0.04884 -0.02257 -0.09768 -0.04167 -0.12222 C -0.06077 -0.14675 -0.09653 -0.14351 -0.11511 -0.14675 C -0.13369 -0.14999 -0.14393 -0.16712 -0.1533 -0.14235 C -0.16268 -0.11759 -0.16858 -0.0243 -0.17171 0.00209 C -0.17483 0.02848 -0.17327 0.022 -0.17171 0.01552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0" grpId="0" animBg="1"/>
      <p:bldP spid="98331" grpId="0" animBg="1"/>
      <p:bldP spid="98332" grpId="0" animBg="1"/>
      <p:bldP spid="98333" grpId="0"/>
      <p:bldP spid="98334" grpId="0"/>
      <p:bldP spid="983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17475"/>
            <a:ext cx="5065713" cy="715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Specific Heat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39738" y="1363663"/>
            <a:ext cx="8170862" cy="5284787"/>
          </a:xfrm>
        </p:spPr>
        <p:txBody>
          <a:bodyPr>
            <a:normAutofit lnSpcReduction="10000"/>
          </a:bodyPr>
          <a:lstStyle/>
          <a:p>
            <a:pPr marL="365760" indent="-365760" eaLnBrk="1" fontAlgn="auto" hangingPunct="1">
              <a:spcBef>
                <a:spcPct val="0"/>
              </a:spcBef>
              <a:buFont typeface="Wingdings" pitchFamily="2" charset="2"/>
              <a:buChar char=""/>
              <a:defRPr/>
            </a:pPr>
            <a:r>
              <a:rPr lang="en-US" sz="2000" dirty="0">
                <a:solidFill>
                  <a:schemeClr val="accent2"/>
                </a:solidFill>
                <a:ea typeface="+mn-ea"/>
                <a:cs typeface="+mn-cs"/>
              </a:rPr>
              <a:t>Water and silver do not transfer heat equally well.</a:t>
            </a:r>
            <a:r>
              <a:rPr lang="en-US" sz="2000" dirty="0">
                <a:ea typeface="+mn-ea"/>
                <a:cs typeface="+mn-cs"/>
              </a:rPr>
              <a:t> 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          Water has a specific heat </a:t>
            </a:r>
            <a:r>
              <a:rPr lang="en-US" sz="2000" dirty="0" err="1">
                <a:ea typeface="+mn-ea"/>
                <a:cs typeface="+mn-cs"/>
              </a:rPr>
              <a:t>C</a:t>
            </a:r>
            <a:r>
              <a:rPr lang="en-US" sz="2000" baseline="-25000" dirty="0" err="1">
                <a:ea typeface="+mn-ea"/>
                <a:cs typeface="+mn-cs"/>
              </a:rPr>
              <a:t>p</a:t>
            </a:r>
            <a:r>
              <a:rPr lang="en-US" sz="2000" dirty="0">
                <a:ea typeface="+mn-ea"/>
                <a:cs typeface="+mn-cs"/>
              </a:rPr>
              <a:t> = 4.184 J/</a:t>
            </a:r>
            <a:r>
              <a:rPr lang="en-US" sz="2000" dirty="0" err="1">
                <a:ea typeface="+mn-ea"/>
                <a:cs typeface="+mn-cs"/>
              </a:rPr>
              <a:t>g</a:t>
            </a:r>
            <a:r>
              <a:rPr lang="en-US" sz="2000" baseline="30000" dirty="0" err="1">
                <a:ea typeface="+mn-ea"/>
                <a:cs typeface="+mn-cs"/>
              </a:rPr>
              <a:t>o</a:t>
            </a:r>
            <a:r>
              <a:rPr lang="en-US" sz="2000" dirty="0" err="1">
                <a:ea typeface="+mn-ea"/>
                <a:cs typeface="+mn-cs"/>
              </a:rPr>
              <a:t>C</a:t>
            </a:r>
            <a:r>
              <a:rPr lang="en-US" sz="2000" dirty="0">
                <a:ea typeface="+mn-ea"/>
                <a:cs typeface="+mn-cs"/>
              </a:rPr>
              <a:t> 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          Silver has a specific heat </a:t>
            </a:r>
            <a:r>
              <a:rPr lang="en-US" sz="2000" dirty="0" err="1">
                <a:ea typeface="+mn-ea"/>
                <a:cs typeface="+mn-cs"/>
              </a:rPr>
              <a:t>C</a:t>
            </a:r>
            <a:r>
              <a:rPr lang="en-US" sz="2000" baseline="-25000" dirty="0" err="1">
                <a:ea typeface="+mn-ea"/>
                <a:cs typeface="+mn-cs"/>
              </a:rPr>
              <a:t>p</a:t>
            </a:r>
            <a:r>
              <a:rPr lang="en-US" sz="2000" dirty="0">
                <a:ea typeface="+mn-ea"/>
                <a:cs typeface="+mn-cs"/>
              </a:rPr>
              <a:t> = 0.235 J/</a:t>
            </a:r>
            <a:r>
              <a:rPr lang="en-US" sz="2000" dirty="0" err="1">
                <a:ea typeface="+mn-ea"/>
                <a:cs typeface="+mn-cs"/>
              </a:rPr>
              <a:t>g</a:t>
            </a:r>
            <a:r>
              <a:rPr lang="en-US" sz="2000" baseline="30000" dirty="0" err="1">
                <a:ea typeface="+mn-ea"/>
                <a:cs typeface="+mn-cs"/>
              </a:rPr>
              <a:t>o</a:t>
            </a:r>
            <a:r>
              <a:rPr lang="en-US" sz="2000" dirty="0" err="1">
                <a:ea typeface="+mn-ea"/>
                <a:cs typeface="+mn-cs"/>
              </a:rPr>
              <a:t>C</a:t>
            </a:r>
            <a:endParaRPr lang="en-US" sz="2000" dirty="0">
              <a:ea typeface="+mn-ea"/>
              <a:cs typeface="+mn-cs"/>
            </a:endParaRPr>
          </a:p>
          <a:p>
            <a:pPr marL="365760" indent="-365760" eaLnBrk="1" fontAlgn="auto" hangingPunct="1">
              <a:spcBef>
                <a:spcPct val="0"/>
              </a:spcBef>
              <a:buFont typeface="Wingdings" pitchFamily="2" charset="2"/>
              <a:buChar char=""/>
              <a:defRPr/>
            </a:pPr>
            <a:endParaRPr lang="en-US" sz="2000" dirty="0">
              <a:ea typeface="+mn-ea"/>
              <a:cs typeface="+mn-cs"/>
            </a:endParaRPr>
          </a:p>
          <a:p>
            <a:pPr marL="365760" indent="-365760" eaLnBrk="1" fontAlgn="auto" hangingPunct="1">
              <a:spcBef>
                <a:spcPct val="0"/>
              </a:spcBef>
              <a:buFont typeface="Wingdings" pitchFamily="2" charset="2"/>
              <a:buChar char=""/>
              <a:defRPr/>
            </a:pPr>
            <a:r>
              <a:rPr lang="en-US" sz="2000" i="1" dirty="0">
                <a:solidFill>
                  <a:schemeClr val="accent2"/>
                </a:solidFill>
                <a:ea typeface="+mn-ea"/>
                <a:cs typeface="+mn-cs"/>
              </a:rPr>
              <a:t>What does that mean?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          It requires 4.184 Joules of energy to heat 1 gram of water 1</a:t>
            </a:r>
            <a:r>
              <a:rPr lang="en-US" sz="2000" baseline="30000" dirty="0">
                <a:ea typeface="+mn-ea"/>
                <a:cs typeface="+mn-cs"/>
              </a:rPr>
              <a:t>o</a:t>
            </a:r>
            <a:r>
              <a:rPr lang="en-US" sz="2000" dirty="0">
                <a:ea typeface="+mn-ea"/>
                <a:cs typeface="+mn-cs"/>
              </a:rPr>
              <a:t>C     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          and only 0.235 Joules of energy to heat 1 gram of silver 1</a:t>
            </a:r>
            <a:r>
              <a:rPr lang="en-US" sz="2000" baseline="30000" dirty="0">
                <a:ea typeface="+mn-ea"/>
                <a:cs typeface="+mn-cs"/>
              </a:rPr>
              <a:t>o</a:t>
            </a:r>
            <a:r>
              <a:rPr lang="en-US" sz="2000" dirty="0">
                <a:ea typeface="+mn-ea"/>
                <a:cs typeface="+mn-cs"/>
              </a:rPr>
              <a:t>C.</a:t>
            </a:r>
            <a:endParaRPr lang="en-US" dirty="0">
              <a:ea typeface="+mn-ea"/>
              <a:cs typeface="+mn-cs"/>
            </a:endParaRP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endParaRPr lang="en-US" sz="2000" dirty="0">
              <a:ea typeface="+mn-ea"/>
              <a:cs typeface="+mn-cs"/>
            </a:endParaRPr>
          </a:p>
          <a:p>
            <a:pPr marL="365760" indent="-365760" eaLnBrk="1" fontAlgn="auto" hangingPunct="1">
              <a:spcBef>
                <a:spcPct val="0"/>
              </a:spcBef>
              <a:buFont typeface="Wingdings" pitchFamily="2" charset="2"/>
              <a:buChar char=""/>
              <a:defRPr/>
            </a:pPr>
            <a:r>
              <a:rPr lang="en-US" sz="2000" dirty="0">
                <a:solidFill>
                  <a:schemeClr val="accent2"/>
                </a:solidFill>
                <a:ea typeface="+mn-ea"/>
                <a:cs typeface="+mn-cs"/>
              </a:rPr>
              <a:t>Law of Conservation of Energy…</a:t>
            </a:r>
            <a:r>
              <a:rPr lang="en-US" sz="2000" dirty="0">
                <a:ea typeface="+mn-ea"/>
                <a:cs typeface="+mn-cs"/>
              </a:rPr>
              <a:t> 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          In our situation (silver is </a:t>
            </a:r>
            <a:r>
              <a:rPr lang="ja-JP" altLang="en-US" sz="2000" dirty="0">
                <a:latin typeface="Arial"/>
                <a:ea typeface="+mn-ea"/>
                <a:cs typeface="+mn-cs"/>
              </a:rPr>
              <a:t>“</a:t>
            </a:r>
            <a:r>
              <a:rPr lang="en-US" sz="2000" dirty="0">
                <a:ea typeface="+mn-ea"/>
                <a:cs typeface="+mn-cs"/>
              </a:rPr>
              <a:t>hot</a:t>
            </a:r>
            <a:r>
              <a:rPr lang="ja-JP" altLang="en-US" sz="2000" dirty="0">
                <a:latin typeface="Arial"/>
                <a:ea typeface="+mn-ea"/>
                <a:cs typeface="+mn-cs"/>
              </a:rPr>
              <a:t>”</a:t>
            </a:r>
            <a:r>
              <a:rPr lang="en-US" sz="2000" dirty="0">
                <a:ea typeface="+mn-ea"/>
                <a:cs typeface="+mn-cs"/>
              </a:rPr>
              <a:t> and water is </a:t>
            </a:r>
            <a:r>
              <a:rPr lang="ja-JP" altLang="en-US" sz="2000" dirty="0">
                <a:latin typeface="Arial"/>
                <a:ea typeface="+mn-ea"/>
                <a:cs typeface="+mn-cs"/>
              </a:rPr>
              <a:t>“</a:t>
            </a:r>
            <a:r>
              <a:rPr lang="en-US" sz="2000" dirty="0">
                <a:ea typeface="+mn-ea"/>
                <a:cs typeface="+mn-cs"/>
              </a:rPr>
              <a:t>cold</a:t>
            </a:r>
            <a:r>
              <a:rPr lang="ja-JP" altLang="en-US" sz="2000" dirty="0">
                <a:latin typeface="Arial"/>
                <a:ea typeface="+mn-ea"/>
                <a:cs typeface="+mn-cs"/>
              </a:rPr>
              <a:t>”</a:t>
            </a:r>
            <a:r>
              <a:rPr lang="en-US" sz="2000" dirty="0">
                <a:ea typeface="+mn-ea"/>
                <a:cs typeface="+mn-cs"/>
              </a:rPr>
              <a:t>)…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          this means water heats up slowly and requires a lot of energy       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          whereas silver will cool off quickly and not release much energy.</a:t>
            </a: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endParaRPr lang="en-US" sz="2000" dirty="0">
              <a:ea typeface="+mn-ea"/>
              <a:cs typeface="+mn-cs"/>
            </a:endParaRPr>
          </a:p>
          <a:p>
            <a:pPr marL="365760" indent="-365760" eaLnBrk="1" fontAlgn="auto" hangingPunct="1">
              <a:spcBef>
                <a:spcPct val="0"/>
              </a:spcBef>
              <a:buFont typeface="Wingdings" pitchFamily="2" charset="2"/>
              <a:buChar char=""/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Lets look at the math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!</a:t>
            </a: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marL="365760" indent="-365760" eaLnBrk="1" fontAlgn="auto" hangingPunct="1">
              <a:spcBef>
                <a:spcPct val="0"/>
              </a:spcBef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993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spht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17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911225" y="5513388"/>
            <a:ext cx="7540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The amount of heat required to raise the temperature of one gram of substance by one degree Celsius.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425450" y="1144588"/>
            <a:ext cx="2576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Specific Heat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295400" y="2286000"/>
            <a:ext cx="6324600" cy="3733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ea typeface="+mj-ea"/>
                <a:cs typeface="+mj-cs"/>
              </a:rPr>
              <a:t>Conservation of Energy </a:t>
            </a:r>
            <a:br>
              <a:rPr lang="en-US" sz="3200">
                <a:ea typeface="+mj-ea"/>
                <a:cs typeface="+mj-cs"/>
              </a:rPr>
            </a:br>
            <a:r>
              <a:rPr lang="en-US" sz="2400">
                <a:ea typeface="+mj-ea"/>
                <a:cs typeface="+mj-cs"/>
              </a:rPr>
              <a:t>in a Chemical Reaction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1295400" y="2286000"/>
            <a:ext cx="0" cy="3733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362200" y="2590800"/>
            <a:ext cx="1676400" cy="3429000"/>
          </a:xfrm>
          <a:prstGeom prst="rect">
            <a:avLst/>
          </a:prstGeom>
          <a:solidFill>
            <a:srgbClr val="A3C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  <a:p>
            <a:pPr algn="ctr">
              <a:defRPr/>
            </a:pPr>
            <a:r>
              <a:rPr lang="en-US">
                <a:cs typeface="+mn-cs"/>
              </a:rPr>
              <a:t>Surroundings</a:t>
            </a: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362200" y="4953000"/>
            <a:ext cx="1676400" cy="1066800"/>
          </a:xfrm>
          <a:prstGeom prst="rect">
            <a:avLst/>
          </a:prstGeom>
          <a:solidFill>
            <a:srgbClr val="FF79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System</a:t>
            </a:r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5029200" y="2590800"/>
            <a:ext cx="1676400" cy="3429000"/>
            <a:chOff x="3168" y="1632"/>
            <a:chExt cx="1056" cy="2160"/>
          </a:xfrm>
        </p:grpSpPr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3168" y="1632"/>
              <a:ext cx="1056" cy="2160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Surroundings</a:t>
              </a: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3168" y="2352"/>
              <a:ext cx="1056" cy="1440"/>
            </a:xfrm>
            <a:prstGeom prst="rect">
              <a:avLst/>
            </a:prstGeom>
            <a:solidFill>
              <a:srgbClr val="FF79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System</a:t>
              </a:r>
            </a:p>
          </p:txBody>
        </p:sp>
      </p:grpSp>
      <p:sp>
        <p:nvSpPr>
          <p:cNvPr id="69642" name="Text Box 10"/>
          <p:cNvSpPr txBox="1">
            <a:spLocks noChangeArrowheads="1"/>
          </p:cNvSpPr>
          <p:nvPr/>
        </p:nvSpPr>
        <p:spPr bwMode="auto">
          <a:xfrm rot="-5400000">
            <a:off x="388145" y="4412456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Energy</a:t>
            </a: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V="1">
            <a:off x="914400" y="2819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698750" y="6132513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Before</a:t>
            </a:r>
          </a:p>
          <a:p>
            <a:pPr algn="ctr">
              <a:defRPr/>
            </a:pPr>
            <a:r>
              <a:rPr lang="en-US">
                <a:cs typeface="+mn-cs"/>
              </a:rPr>
              <a:t>reaction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365750" y="6140450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After</a:t>
            </a:r>
          </a:p>
          <a:p>
            <a:pPr algn="ctr">
              <a:defRPr/>
            </a:pPr>
            <a:r>
              <a:rPr lang="en-US">
                <a:cs typeface="+mn-cs"/>
              </a:rPr>
              <a:t>reaction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1117600" y="1295400"/>
            <a:ext cx="71183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>
                <a:cs typeface="+mn-cs"/>
              </a:rPr>
              <a:t>In this example, the energy of the reactants and products increases, </a:t>
            </a:r>
          </a:p>
          <a:p>
            <a:pPr algn="ctr">
              <a:defRPr/>
            </a:pPr>
            <a:r>
              <a:rPr lang="en-US" i="1">
                <a:cs typeface="+mn-cs"/>
              </a:rPr>
              <a:t>while the energy of the surroundings decreases.</a:t>
            </a:r>
          </a:p>
          <a:p>
            <a:pPr algn="ctr">
              <a:defRPr/>
            </a:pPr>
            <a:endParaRPr lang="en-US" sz="800" i="1">
              <a:cs typeface="+mn-cs"/>
            </a:endParaRPr>
          </a:p>
          <a:p>
            <a:pPr algn="ctr">
              <a:defRPr/>
            </a:pPr>
            <a:r>
              <a:rPr lang="en-US" i="1">
                <a:cs typeface="+mn-cs"/>
              </a:rPr>
              <a:t>In every case, however, the total energy does not change.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76200" y="6567488"/>
            <a:ext cx="2403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Myers, Oldham, Tocci, </a:t>
            </a:r>
            <a:r>
              <a:rPr lang="en-US" sz="800" u="sng">
                <a:cs typeface="+mn-cs"/>
              </a:rPr>
              <a:t>Chemistry</a:t>
            </a:r>
            <a:r>
              <a:rPr lang="en-US" sz="800">
                <a:cs typeface="+mn-cs"/>
              </a:rPr>
              <a:t>, 2004, page 41</a:t>
            </a:r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1295400" y="6019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9649" name="Group 17"/>
          <p:cNvGrpSpPr>
            <a:grpSpLocks/>
          </p:cNvGrpSpPr>
          <p:nvPr/>
        </p:nvGrpSpPr>
        <p:grpSpPr bwMode="auto">
          <a:xfrm>
            <a:off x="2895600" y="1295400"/>
            <a:ext cx="3695700" cy="915988"/>
            <a:chOff x="1824" y="816"/>
            <a:chExt cx="2328" cy="577"/>
          </a:xfrm>
        </p:grpSpPr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1824" y="816"/>
              <a:ext cx="23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cs typeface="+mn-cs"/>
                </a:rPr>
                <a:t>Endothermic Reaction</a:t>
              </a: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r>
                <a:rPr lang="en-US">
                  <a:cs typeface="+mn-cs"/>
                </a:rPr>
                <a:t>Reactant  +  Energy           Product</a:t>
              </a:r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>
              <a:off x="3216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65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6" grpId="0"/>
      <p:bldP spid="6964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92083" y="1368819"/>
            <a:ext cx="3621450" cy="1556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6964" y="1377416"/>
            <a:ext cx="2825921" cy="1556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22216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029200" y="1676400"/>
          <a:ext cx="33528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4" imgW="1282700" imgH="292100" progId="Equation.DSMT4">
                  <p:embed/>
                </p:oleObj>
              </mc:Choice>
              <mc:Fallback>
                <p:oleObj name="Equation" r:id="rId4" imgW="1282700" imgH="29210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76400"/>
                        <a:ext cx="33528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1227138"/>
          <a:ext cx="26670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Equation" r:id="rId6" imgW="1054100" imgH="533400" progId="Equation.3">
                  <p:embed/>
                </p:oleObj>
              </mc:Choice>
              <mc:Fallback>
                <p:oleObj name="Equation" r:id="rId6" imgW="1054100" imgH="5334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27138"/>
                        <a:ext cx="26670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2619375" y="3217863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1"/>
                </a:solidFill>
                <a:cs typeface="+mn-cs"/>
              </a:rPr>
              <a:t>c</a:t>
            </a:r>
            <a:r>
              <a:rPr lang="en-US" sz="2800" baseline="-25000" dirty="0" err="1">
                <a:solidFill>
                  <a:schemeClr val="accent1"/>
                </a:solidFill>
                <a:cs typeface="+mn-cs"/>
              </a:rPr>
              <a:t>p</a:t>
            </a:r>
            <a:r>
              <a:rPr lang="en-US" sz="2800" dirty="0">
                <a:cs typeface="+mn-cs"/>
              </a:rPr>
              <a:t> = Specific Heat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2725738" y="3773488"/>
            <a:ext cx="472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cs typeface="+mn-cs"/>
              </a:rPr>
              <a:t>q</a:t>
            </a:r>
            <a:r>
              <a:rPr lang="en-US" sz="2800" dirty="0">
                <a:cs typeface="+mn-cs"/>
              </a:rPr>
              <a:t> = Heat lost or gained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2495550" y="44592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cs typeface="+mn-cs"/>
                <a:sym typeface="Symbol" charset="0"/>
              </a:rPr>
              <a:t></a:t>
            </a:r>
            <a:r>
              <a:rPr lang="en-US" sz="2800" dirty="0">
                <a:solidFill>
                  <a:schemeClr val="accent1"/>
                </a:solidFill>
                <a:cs typeface="+mn-cs"/>
              </a:rPr>
              <a:t>T</a:t>
            </a:r>
            <a:r>
              <a:rPr lang="en-US" sz="2800" dirty="0">
                <a:cs typeface="+mn-cs"/>
              </a:rPr>
              <a:t> = Temperature change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3962400" y="182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cs typeface="+mn-cs"/>
              </a:rPr>
              <a:t>OR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628900" y="513715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1"/>
                </a:solidFill>
                <a:cs typeface="+mn-cs"/>
              </a:rPr>
              <a:t>m</a:t>
            </a:r>
            <a:r>
              <a:rPr lang="en-US" sz="2800">
                <a:cs typeface="+mn-cs"/>
              </a:rPr>
              <a:t> = Mass</a:t>
            </a: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523875" y="539750"/>
            <a:ext cx="8202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Calculations involving Specific Heat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3" grpId="0"/>
      <p:bldP spid="222214" grpId="0"/>
      <p:bldP spid="2222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757363" y="2209800"/>
            <a:ext cx="5365750" cy="4508500"/>
          </a:xfrm>
          <a:prstGeom prst="rect">
            <a:avLst/>
          </a:prstGeom>
          <a:solidFill>
            <a:schemeClr val="tx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+mn-cs"/>
              </a:rPr>
              <a:t>Substance		Specific heat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 J/(</a:t>
            </a:r>
            <a:r>
              <a:rPr lang="en-US" b="1" dirty="0" err="1">
                <a:solidFill>
                  <a:srgbClr val="000000"/>
                </a:solidFill>
                <a:cs typeface="+mn-cs"/>
              </a:rPr>
              <a:t>g</a:t>
            </a:r>
            <a:r>
              <a:rPr lang="en-US" b="1" baseline="30000" dirty="0" err="1">
                <a:solidFill>
                  <a:srgbClr val="000000"/>
                </a:solidFill>
                <a:cs typeface="+mn-cs"/>
              </a:rPr>
              <a:t>.</a:t>
            </a:r>
            <a:r>
              <a:rPr lang="en-US" b="1" dirty="0" err="1">
                <a:solidFill>
                  <a:srgbClr val="000000"/>
                </a:solidFill>
                <a:cs typeface="+mn-cs"/>
              </a:rPr>
              <a:t>K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Water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l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4.18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Water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2.06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Water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g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1.87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Ammonia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g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2.09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Benzene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l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1.74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Ethanol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l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2.44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Ethanol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g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1.42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Aluminum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0.897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Calcium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0.647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Carbon, graphite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0.709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Copper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0.385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Gold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0.129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Iron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	0.449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Mercury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l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0.140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Lead 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cs typeface="+mn-cs"/>
              </a:rPr>
              <a:t>)			0.129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555875" y="1271588"/>
            <a:ext cx="3822700" cy="698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cs typeface="+mn-cs"/>
              </a:rPr>
              <a:t>Specific Heats of Some Common</a:t>
            </a:r>
          </a:p>
          <a:p>
            <a:pPr>
              <a:defRPr/>
            </a:pPr>
            <a:r>
              <a:rPr lang="en-US" b="1" i="1">
                <a:cs typeface="+mn-cs"/>
              </a:rPr>
              <a:t>Substances at 298.15 K</a:t>
            </a:r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1922463" y="2292350"/>
            <a:ext cx="47561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1828800" y="285750"/>
            <a:ext cx="5407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Table of Specific Heats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295400" y="2524125"/>
            <a:ext cx="69500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The energy that must be </a:t>
            </a:r>
            <a:r>
              <a:rPr lang="en-US" sz="2800" i="1">
                <a:solidFill>
                  <a:schemeClr val="accent1"/>
                </a:solidFill>
                <a:cs typeface="+mn-cs"/>
              </a:rPr>
              <a:t>absorbed</a:t>
            </a:r>
            <a:r>
              <a:rPr lang="en-US" sz="2800">
                <a:cs typeface="+mn-cs"/>
              </a:rPr>
              <a:t> in order to convert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one mole</a:t>
            </a:r>
            <a:r>
              <a:rPr lang="en-US" sz="2800">
                <a:cs typeface="+mn-cs"/>
              </a:rPr>
              <a:t> of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solid</a:t>
            </a:r>
            <a:r>
              <a:rPr lang="en-US" sz="2800">
                <a:cs typeface="+mn-cs"/>
              </a:rPr>
              <a:t> to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liquid</a:t>
            </a:r>
            <a:r>
              <a:rPr lang="en-US" sz="2800">
                <a:cs typeface="+mn-cs"/>
              </a:rPr>
              <a:t> at its </a:t>
            </a:r>
            <a:r>
              <a:rPr lang="en-US" sz="2800">
                <a:solidFill>
                  <a:srgbClr val="FF0000"/>
                </a:solidFill>
                <a:cs typeface="+mn-cs"/>
              </a:rPr>
              <a:t>melting point</a:t>
            </a:r>
            <a:r>
              <a:rPr lang="en-US" sz="2800">
                <a:cs typeface="+mn-cs"/>
              </a:rPr>
              <a:t>.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Latent Heat of Phase Change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00250"/>
            <a:ext cx="4724400" cy="457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>
                <a:cs typeface="+mn-cs"/>
              </a:rPr>
              <a:t>Molar Heat of Fusion</a:t>
            </a:r>
          </a:p>
          <a:p>
            <a:pPr eaLnBrk="1" hangingPunct="1">
              <a:buFontTx/>
              <a:buNone/>
              <a:defRPr/>
            </a:pPr>
            <a:endParaRPr lang="en-US" sz="2800" b="0" smtClean="0">
              <a:cs typeface="+mn-cs"/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295400" y="4122738"/>
            <a:ext cx="69500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The energy that must be </a:t>
            </a:r>
            <a:r>
              <a:rPr lang="en-US" sz="2800" i="1">
                <a:solidFill>
                  <a:schemeClr val="accent1"/>
                </a:solidFill>
                <a:cs typeface="+mn-cs"/>
              </a:rPr>
              <a:t>removed</a:t>
            </a:r>
            <a:r>
              <a:rPr lang="en-US" sz="2800">
                <a:cs typeface="+mn-cs"/>
              </a:rPr>
              <a:t> in order to convert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one mole</a:t>
            </a:r>
            <a:r>
              <a:rPr lang="en-US" sz="2800">
                <a:cs typeface="+mn-cs"/>
              </a:rPr>
              <a:t> of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liquid</a:t>
            </a:r>
            <a:r>
              <a:rPr lang="en-US" sz="2800">
                <a:cs typeface="+mn-cs"/>
              </a:rPr>
              <a:t> to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solid</a:t>
            </a:r>
            <a:r>
              <a:rPr lang="en-US" sz="2800">
                <a:cs typeface="+mn-cs"/>
              </a:rPr>
              <a:t> at its </a:t>
            </a:r>
            <a:r>
              <a:rPr lang="en-US" sz="2800">
                <a:solidFill>
                  <a:srgbClr val="FF0000"/>
                </a:solidFill>
                <a:cs typeface="+mn-cs"/>
              </a:rPr>
              <a:t>freezing point</a:t>
            </a:r>
            <a:r>
              <a:rPr lang="en-US" sz="280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295400" y="2524125"/>
            <a:ext cx="69500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The energy that must be </a:t>
            </a:r>
            <a:r>
              <a:rPr lang="en-US" sz="2800" i="1">
                <a:solidFill>
                  <a:schemeClr val="accent1"/>
                </a:solidFill>
                <a:cs typeface="+mn-cs"/>
              </a:rPr>
              <a:t>absorbed</a:t>
            </a:r>
            <a:r>
              <a:rPr lang="en-US" sz="2800">
                <a:cs typeface="+mn-cs"/>
              </a:rPr>
              <a:t> in order to convert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one mole</a:t>
            </a:r>
            <a:r>
              <a:rPr lang="en-US" sz="2800">
                <a:cs typeface="+mn-cs"/>
              </a:rPr>
              <a:t> of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liquid</a:t>
            </a:r>
            <a:r>
              <a:rPr lang="en-US" sz="2800">
                <a:cs typeface="+mn-cs"/>
              </a:rPr>
              <a:t> to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gas</a:t>
            </a:r>
            <a:r>
              <a:rPr lang="en-US" sz="2800">
                <a:cs typeface="+mn-cs"/>
              </a:rPr>
              <a:t> at its </a:t>
            </a:r>
            <a:r>
              <a:rPr lang="en-US" sz="2800">
                <a:solidFill>
                  <a:srgbClr val="FF0000"/>
                </a:solidFill>
                <a:cs typeface="+mn-cs"/>
              </a:rPr>
              <a:t>boiling point</a:t>
            </a:r>
            <a:r>
              <a:rPr lang="en-US" sz="2800">
                <a:cs typeface="+mn-cs"/>
              </a:rPr>
              <a:t>.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295400" y="4352925"/>
            <a:ext cx="69500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The energy that must be </a:t>
            </a:r>
            <a:r>
              <a:rPr lang="en-US" sz="2800" i="1">
                <a:solidFill>
                  <a:schemeClr val="accent1"/>
                </a:solidFill>
                <a:cs typeface="+mn-cs"/>
              </a:rPr>
              <a:t>removed</a:t>
            </a:r>
            <a:r>
              <a:rPr lang="en-US" sz="2800">
                <a:cs typeface="+mn-cs"/>
              </a:rPr>
              <a:t> in order to convert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one mole</a:t>
            </a:r>
            <a:r>
              <a:rPr lang="en-US" sz="2800">
                <a:cs typeface="+mn-cs"/>
              </a:rPr>
              <a:t> of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gas</a:t>
            </a:r>
            <a:r>
              <a:rPr lang="en-US" sz="2800">
                <a:cs typeface="+mn-cs"/>
              </a:rPr>
              <a:t> to </a:t>
            </a:r>
            <a:r>
              <a:rPr lang="en-US" sz="2800">
                <a:solidFill>
                  <a:schemeClr val="accent1"/>
                </a:solidFill>
                <a:cs typeface="+mn-cs"/>
              </a:rPr>
              <a:t>liquid</a:t>
            </a:r>
            <a:r>
              <a:rPr lang="en-US" sz="2800">
                <a:cs typeface="+mn-cs"/>
              </a:rPr>
              <a:t> at its </a:t>
            </a:r>
            <a:r>
              <a:rPr lang="en-US" sz="2800">
                <a:solidFill>
                  <a:srgbClr val="FF0000"/>
                </a:solidFill>
                <a:cs typeface="+mn-cs"/>
              </a:rPr>
              <a:t>condensation point</a:t>
            </a:r>
            <a:r>
              <a:rPr lang="en-US" sz="2800">
                <a:cs typeface="+mn-cs"/>
              </a:rPr>
              <a:t>.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976313" y="374650"/>
            <a:ext cx="7585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Latent Heat of Phase Change #2</a:t>
            </a: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809625" y="1685925"/>
            <a:ext cx="4987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Molar Heat of Vaporization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2647950"/>
            <a:ext cx="8513762" cy="141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u="sng" smtClean="0">
                <a:cs typeface="+mj-cs"/>
              </a:rPr>
              <a:t>Latent Heat</a:t>
            </a:r>
            <a:r>
              <a:rPr lang="en-US" b="0" smtClean="0">
                <a:cs typeface="+mj-cs"/>
              </a:rPr>
              <a:t> – Sample Problem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1371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0" u="sng" smtClean="0">
                <a:cs typeface="+mn-cs"/>
              </a:rPr>
              <a:t>Problem</a:t>
            </a:r>
            <a:r>
              <a:rPr lang="en-US" b="0" smtClean="0">
                <a:cs typeface="+mn-cs"/>
              </a:rPr>
              <a:t>: The molar heat of fusion of water is 6.009 kJ/mol. How much energy is needed to convert 60 grams of ice  at 0</a:t>
            </a:r>
            <a:r>
              <a:rPr lang="en-US" b="0" smtClean="0">
                <a:cs typeface="+mn-cs"/>
                <a:sym typeface="Symbol" charset="0"/>
              </a:rPr>
              <a:t></a:t>
            </a:r>
            <a:r>
              <a:rPr lang="en-US" b="0" smtClean="0">
                <a:cs typeface="+mn-cs"/>
              </a:rPr>
              <a:t>C to liquid water at 0</a:t>
            </a:r>
            <a:r>
              <a:rPr lang="en-US" b="0" smtClean="0">
                <a:cs typeface="+mn-cs"/>
                <a:sym typeface="Symbol" charset="0"/>
              </a:rPr>
              <a:t></a:t>
            </a:r>
            <a:r>
              <a:rPr lang="en-US" b="0" smtClean="0">
                <a:cs typeface="+mn-cs"/>
              </a:rPr>
              <a:t>C?</a:t>
            </a:r>
          </a:p>
          <a:p>
            <a:pPr eaLnBrk="1" hangingPunct="1">
              <a:buFontTx/>
              <a:buNone/>
              <a:defRPr/>
            </a:pPr>
            <a:endParaRPr lang="en-US" b="0" smtClean="0">
              <a:cs typeface="+mn-cs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762000" y="2819400"/>
          <a:ext cx="81311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" name="Equation" r:id="rId4" imgW="3771900" imgH="482600" progId="Equation.3">
                  <p:embed/>
                </p:oleObj>
              </mc:Choice>
              <mc:Fallback>
                <p:oleObj name="Equation" r:id="rId4" imgW="37719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8131175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106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cs typeface="+mn-cs"/>
              </a:rPr>
              <a:t>Mass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of ice</a:t>
            </a:r>
          </a:p>
        </p:txBody>
      </p:sp>
      <p:sp>
        <p:nvSpPr>
          <p:cNvPr id="231431" name="Line 7"/>
          <p:cNvSpPr>
            <a:spLocks noChangeShapeType="1"/>
          </p:cNvSpPr>
          <p:nvPr/>
        </p:nvSpPr>
        <p:spPr bwMode="auto">
          <a:xfrm flipV="1">
            <a:off x="1600200" y="3505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2860675" y="4413250"/>
            <a:ext cx="1250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+mn-cs"/>
              </a:rPr>
              <a:t>Molar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Mass of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water</a:t>
            </a:r>
          </a:p>
        </p:txBody>
      </p:sp>
      <p:sp>
        <p:nvSpPr>
          <p:cNvPr id="231433" name="Line 9"/>
          <p:cNvSpPr>
            <a:spLocks noChangeShapeType="1"/>
          </p:cNvSpPr>
          <p:nvPr/>
        </p:nvSpPr>
        <p:spPr bwMode="auto">
          <a:xfrm flipV="1">
            <a:off x="3429000" y="3886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4675188" y="4413250"/>
            <a:ext cx="9985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+mn-cs"/>
              </a:rPr>
              <a:t>Heat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of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fusion</a:t>
            </a:r>
          </a:p>
        </p:txBody>
      </p:sp>
      <p:sp>
        <p:nvSpPr>
          <p:cNvPr id="231435" name="Line 11"/>
          <p:cNvSpPr>
            <a:spLocks noChangeShapeType="1"/>
          </p:cNvSpPr>
          <p:nvPr/>
        </p:nvSpPr>
        <p:spPr bwMode="auto">
          <a:xfrm flipV="1">
            <a:off x="5181600" y="3886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/>
      <p:bldP spid="231432" grpId="0"/>
      <p:bldP spid="2314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Heat of Reaction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483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The amount of heat released or absorbed during a chemical reaction.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1295400" y="2362200"/>
            <a:ext cx="260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1"/>
                </a:solidFill>
                <a:cs typeface="+mn-cs"/>
              </a:rPr>
              <a:t>Endothermic</a:t>
            </a:r>
            <a:r>
              <a:rPr lang="en-US" sz="2800">
                <a:cs typeface="+mn-cs"/>
              </a:rPr>
              <a:t>: 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295400" y="4352925"/>
            <a:ext cx="260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1"/>
                </a:solidFill>
                <a:cs typeface="+mn-cs"/>
              </a:rPr>
              <a:t>Exothermic</a:t>
            </a:r>
            <a:r>
              <a:rPr lang="en-US" sz="2800">
                <a:cs typeface="+mn-cs"/>
              </a:rPr>
              <a:t>: 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812925" y="2789238"/>
            <a:ext cx="6721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Reactions in which energy is absorbed as the reaction proceeds.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828800" y="4962525"/>
            <a:ext cx="6721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Reactions in which energy is released  as the reaction proceeds.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/>
      <p:bldP spid="2334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423" y="858647"/>
            <a:ext cx="5025846" cy="1663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1371600" y="381000"/>
            <a:ext cx="1454150" cy="609600"/>
            <a:chOff x="1344" y="192"/>
            <a:chExt cx="916" cy="384"/>
          </a:xfrm>
        </p:grpSpPr>
        <p:sp>
          <p:nvSpPr>
            <p:cNvPr id="100355" name="Line 3"/>
            <p:cNvSpPr>
              <a:spLocks noChangeShapeType="1"/>
            </p:cNvSpPr>
            <p:nvPr/>
          </p:nvSpPr>
          <p:spPr bwMode="auto">
            <a:xfrm flipH="1">
              <a:off x="1344" y="384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56" name="Text Box 4"/>
            <p:cNvSpPr txBox="1">
              <a:spLocks noChangeArrowheads="1"/>
            </p:cNvSpPr>
            <p:nvPr/>
          </p:nvSpPr>
          <p:spPr bwMode="auto">
            <a:xfrm>
              <a:off x="1392" y="192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i="1">
                  <a:latin typeface="Arial"/>
                  <a:cs typeface="+mn-cs"/>
                </a:rPr>
                <a:t>“</a:t>
              </a:r>
              <a:r>
                <a:rPr lang="en-US" i="1">
                  <a:cs typeface="+mn-cs"/>
                </a:rPr>
                <a:t>loses</a:t>
              </a:r>
              <a:r>
                <a:rPr lang="ja-JP" altLang="en-US" i="1">
                  <a:latin typeface="Arial"/>
                  <a:cs typeface="+mn-cs"/>
                </a:rPr>
                <a:t>”</a:t>
              </a:r>
              <a:r>
                <a:rPr lang="en-US" i="1">
                  <a:cs typeface="+mn-cs"/>
                </a:rPr>
                <a:t> heat</a:t>
              </a:r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>
          <a:xfrm>
            <a:off x="5029200" y="381000"/>
            <a:ext cx="403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Calorimetry</a:t>
            </a: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193800" y="1060450"/>
          <a:ext cx="71374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Equation" r:id="rId4" imgW="7137400" imgH="4216400" progId="Equation.3">
                  <p:embed/>
                </p:oleObj>
              </mc:Choice>
              <mc:Fallback>
                <p:oleObj name="Equation" r:id="rId4" imgW="7137400" imgH="421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060450"/>
                        <a:ext cx="71374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Rectangle 8"/>
          <p:cNvSpPr>
            <a:spLocks noChangeAspect="1" noChangeArrowheads="1"/>
          </p:cNvSpPr>
          <p:nvPr/>
        </p:nvSpPr>
        <p:spPr bwMode="auto">
          <a:xfrm>
            <a:off x="5349875" y="3521075"/>
            <a:ext cx="3413125" cy="310832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61" name="Rectangle 9"/>
          <p:cNvSpPr>
            <a:spLocks noChangeAspect="1" noChangeArrowheads="1"/>
          </p:cNvSpPr>
          <p:nvPr/>
        </p:nvSpPr>
        <p:spPr bwMode="auto">
          <a:xfrm>
            <a:off x="5486400" y="3825875"/>
            <a:ext cx="3048000" cy="2682875"/>
          </a:xfrm>
          <a:prstGeom prst="rect">
            <a:avLst/>
          </a:prstGeom>
          <a:solidFill>
            <a:srgbClr val="FFFF99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62" name="Text Box 10"/>
          <p:cNvSpPr txBox="1">
            <a:spLocks noChangeAspect="1" noChangeArrowheads="1"/>
          </p:cNvSpPr>
          <p:nvPr/>
        </p:nvSpPr>
        <p:spPr bwMode="auto">
          <a:xfrm>
            <a:off x="5854700" y="6035675"/>
            <a:ext cx="8699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>
                <a:cs typeface="+mn-cs"/>
              </a:rPr>
              <a:t>m = 75 g</a:t>
            </a:r>
          </a:p>
          <a:p>
            <a:pPr>
              <a:defRPr/>
            </a:pPr>
            <a:r>
              <a:rPr lang="en-US" sz="1400">
                <a:cs typeface="+mn-cs"/>
              </a:rPr>
              <a:t>T = 25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sp>
        <p:nvSpPr>
          <p:cNvPr id="100363" name="Text Box 11"/>
          <p:cNvSpPr txBox="1">
            <a:spLocks noChangeAspect="1" noChangeArrowheads="1"/>
          </p:cNvSpPr>
          <p:nvPr/>
        </p:nvSpPr>
        <p:spPr bwMode="auto">
          <a:xfrm>
            <a:off x="6553200" y="3978275"/>
            <a:ext cx="8985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>
                <a:cs typeface="+mn-cs"/>
              </a:rPr>
              <a:t>SYSTEM</a:t>
            </a:r>
          </a:p>
        </p:txBody>
      </p:sp>
      <p:sp>
        <p:nvSpPr>
          <p:cNvPr id="100364" name="Text Box 12"/>
          <p:cNvSpPr txBox="1">
            <a:spLocks noChangeAspect="1" noChangeArrowheads="1"/>
          </p:cNvSpPr>
          <p:nvPr/>
        </p:nvSpPr>
        <p:spPr bwMode="auto">
          <a:xfrm>
            <a:off x="6324600" y="3521075"/>
            <a:ext cx="12350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>
                <a:cs typeface="+mn-cs"/>
              </a:rPr>
              <a:t>Surroundings</a:t>
            </a:r>
          </a:p>
        </p:txBody>
      </p:sp>
      <p:sp>
        <p:nvSpPr>
          <p:cNvPr id="100365" name="Text Box 13"/>
          <p:cNvSpPr txBox="1">
            <a:spLocks noChangeAspect="1" noChangeArrowheads="1"/>
          </p:cNvSpPr>
          <p:nvPr/>
        </p:nvSpPr>
        <p:spPr bwMode="auto">
          <a:xfrm>
            <a:off x="7391400" y="6035675"/>
            <a:ext cx="9715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>
                <a:cs typeface="+mn-cs"/>
              </a:rPr>
              <a:t>m = 30 g</a:t>
            </a:r>
          </a:p>
          <a:p>
            <a:pPr>
              <a:defRPr/>
            </a:pPr>
            <a:r>
              <a:rPr lang="en-US" sz="1400">
                <a:cs typeface="+mn-cs"/>
              </a:rPr>
              <a:t>T = 100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sp>
        <p:nvSpPr>
          <p:cNvPr id="100366" name="AutoShape 14"/>
          <p:cNvSpPr>
            <a:spLocks noChangeAspect="1" noChangeArrowheads="1"/>
          </p:cNvSpPr>
          <p:nvPr/>
        </p:nvSpPr>
        <p:spPr bwMode="auto">
          <a:xfrm>
            <a:off x="5943600" y="4968875"/>
            <a:ext cx="731838" cy="914400"/>
          </a:xfrm>
          <a:prstGeom prst="can">
            <a:avLst>
              <a:gd name="adj" fmla="val 31236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67" name="Rectangle 15"/>
          <p:cNvSpPr>
            <a:spLocks noChangeAspect="1" noChangeArrowheads="1"/>
          </p:cNvSpPr>
          <p:nvPr/>
        </p:nvSpPr>
        <p:spPr bwMode="auto">
          <a:xfrm>
            <a:off x="7696200" y="5503863"/>
            <a:ext cx="395288" cy="3651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Ag</a:t>
            </a:r>
          </a:p>
        </p:txBody>
      </p:sp>
      <p:sp>
        <p:nvSpPr>
          <p:cNvPr id="100368" name="AutoShape 16"/>
          <p:cNvSpPr>
            <a:spLocks noChangeAspect="1" noChangeArrowheads="1"/>
          </p:cNvSpPr>
          <p:nvPr/>
        </p:nvSpPr>
        <p:spPr bwMode="auto">
          <a:xfrm>
            <a:off x="5943600" y="5380038"/>
            <a:ext cx="731838" cy="487362"/>
          </a:xfrm>
          <a:prstGeom prst="can">
            <a:avLst>
              <a:gd name="adj" fmla="val 25000"/>
            </a:avLst>
          </a:prstGeom>
          <a:solidFill>
            <a:srgbClr val="CCECFF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H</a:t>
            </a:r>
            <a:r>
              <a:rPr lang="en-US" baseline="-25000">
                <a:cs typeface="+mn-cs"/>
              </a:rPr>
              <a:t>2</a:t>
            </a:r>
            <a:r>
              <a:rPr lang="en-US">
                <a:cs typeface="+mn-cs"/>
              </a:rPr>
              <a:t>O</a:t>
            </a:r>
          </a:p>
        </p:txBody>
      </p:sp>
      <p:sp>
        <p:nvSpPr>
          <p:cNvPr id="100369" name="AutoShape 17"/>
          <p:cNvSpPr>
            <a:spLocks noChangeAspect="1" noChangeArrowheads="1"/>
          </p:cNvSpPr>
          <p:nvPr/>
        </p:nvSpPr>
        <p:spPr bwMode="auto">
          <a:xfrm>
            <a:off x="5943600" y="5181600"/>
            <a:ext cx="731838" cy="669925"/>
          </a:xfrm>
          <a:prstGeom prst="can">
            <a:avLst>
              <a:gd name="adj" fmla="val 25000"/>
            </a:avLst>
          </a:prstGeom>
          <a:solidFill>
            <a:srgbClr val="CCECFF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70" name="Text Box 18"/>
          <p:cNvSpPr txBox="1">
            <a:spLocks noChangeAspect="1" noChangeArrowheads="1"/>
          </p:cNvSpPr>
          <p:nvPr/>
        </p:nvSpPr>
        <p:spPr bwMode="auto">
          <a:xfrm>
            <a:off x="6477000" y="4495800"/>
            <a:ext cx="12446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>
                <a:cs typeface="+mn-cs"/>
              </a:rPr>
              <a:t>T</a:t>
            </a:r>
            <a:r>
              <a:rPr lang="en-US" baseline="-25000">
                <a:cs typeface="+mn-cs"/>
              </a:rPr>
              <a:t>final</a:t>
            </a:r>
            <a:r>
              <a:rPr lang="en-US">
                <a:cs typeface="+mn-cs"/>
              </a:rPr>
              <a:t> = 26.6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</a:t>
            </a:r>
          </a:p>
        </p:txBody>
      </p:sp>
      <p:sp>
        <p:nvSpPr>
          <p:cNvPr id="10037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135 C -0.01163 -0.05695 -0.02326 -0.10255 -0.04288 -0.12547 C -0.06267 -0.14815 -0.09947 -0.14514 -0.11857 -0.14815 C -0.13767 -0.15116 -0.14809 -0.16713 -0.15781 -0.14422 C -0.16736 -0.12107 -0.17343 -0.03403 -0.17673 -0.00949 C -0.17986 0.01527 -0.17829 0.00902 -0.17673 0.0030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-64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7" grpId="0" animBg="1"/>
      <p:bldP spid="100368" grpId="0" animBg="1"/>
      <p:bldP spid="100369" grpId="0" animBg="1"/>
      <p:bldP spid="1003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550" y="381000"/>
            <a:ext cx="403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a typeface="+mj-ea"/>
                <a:cs typeface="+mj-cs"/>
              </a:rPr>
              <a:t>Calorimetry</a:t>
            </a:r>
          </a:p>
        </p:txBody>
      </p:sp>
      <p:graphicFrame>
        <p:nvGraphicFramePr>
          <p:cNvPr id="89093" name="Object 3"/>
          <p:cNvGraphicFramePr>
            <a:graphicFrameLocks noChangeAspect="1"/>
          </p:cNvGraphicFramePr>
          <p:nvPr/>
        </p:nvGraphicFramePr>
        <p:xfrm>
          <a:off x="635000" y="1209675"/>
          <a:ext cx="64135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Equation" r:id="rId4" imgW="6413500" imgH="3835400" progId="Equation.3">
                  <p:embed/>
                </p:oleObj>
              </mc:Choice>
              <mc:Fallback>
                <p:oleObj name="Equation" r:id="rId4" imgW="6413500" imgH="3835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209675"/>
                        <a:ext cx="6413500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4"/>
          <p:cNvSpPr>
            <a:spLocks noChangeAspect="1" noChangeArrowheads="1"/>
          </p:cNvSpPr>
          <p:nvPr/>
        </p:nvSpPr>
        <p:spPr bwMode="auto">
          <a:xfrm>
            <a:off x="5349875" y="3521075"/>
            <a:ext cx="3413125" cy="310832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101381" name="Rectangle 5"/>
          <p:cNvSpPr>
            <a:spLocks noChangeAspect="1" noChangeArrowheads="1"/>
          </p:cNvSpPr>
          <p:nvPr/>
        </p:nvSpPr>
        <p:spPr bwMode="auto">
          <a:xfrm>
            <a:off x="5486400" y="3825875"/>
            <a:ext cx="3048000" cy="2682875"/>
          </a:xfrm>
          <a:prstGeom prst="rect">
            <a:avLst/>
          </a:prstGeom>
          <a:solidFill>
            <a:srgbClr val="FFFF99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101382" name="Text Box 6"/>
          <p:cNvSpPr txBox="1">
            <a:spLocks noChangeAspect="1" noChangeArrowheads="1"/>
          </p:cNvSpPr>
          <p:nvPr/>
        </p:nvSpPr>
        <p:spPr bwMode="auto">
          <a:xfrm>
            <a:off x="5854700" y="6035675"/>
            <a:ext cx="8699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cs typeface="+mn-cs"/>
              </a:rPr>
              <a:t>m = 75 g</a:t>
            </a: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cs typeface="+mn-cs"/>
              </a:rPr>
              <a:t>T = 25</a:t>
            </a:r>
            <a:r>
              <a:rPr lang="en-US" sz="1400" baseline="30000">
                <a:solidFill>
                  <a:schemeClr val="bg1"/>
                </a:solidFill>
                <a:cs typeface="+mn-cs"/>
              </a:rPr>
              <a:t>o</a:t>
            </a:r>
            <a:r>
              <a:rPr lang="en-US" sz="1400">
                <a:solidFill>
                  <a:schemeClr val="bg1"/>
                </a:solidFill>
                <a:cs typeface="+mn-cs"/>
              </a:rPr>
              <a:t>C</a:t>
            </a:r>
          </a:p>
        </p:txBody>
      </p:sp>
      <p:sp>
        <p:nvSpPr>
          <p:cNvPr id="101383" name="Text Box 7"/>
          <p:cNvSpPr txBox="1">
            <a:spLocks noChangeAspect="1" noChangeArrowheads="1"/>
          </p:cNvSpPr>
          <p:nvPr/>
        </p:nvSpPr>
        <p:spPr bwMode="auto">
          <a:xfrm>
            <a:off x="6553200" y="3978275"/>
            <a:ext cx="8985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SYSTEM</a:t>
            </a:r>
          </a:p>
        </p:txBody>
      </p:sp>
      <p:sp>
        <p:nvSpPr>
          <p:cNvPr id="101384" name="Text Box 8"/>
          <p:cNvSpPr txBox="1">
            <a:spLocks noChangeAspect="1" noChangeArrowheads="1"/>
          </p:cNvSpPr>
          <p:nvPr/>
        </p:nvSpPr>
        <p:spPr bwMode="auto">
          <a:xfrm>
            <a:off x="6324600" y="3521075"/>
            <a:ext cx="12350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Surroundings</a:t>
            </a:r>
          </a:p>
        </p:txBody>
      </p:sp>
      <p:sp>
        <p:nvSpPr>
          <p:cNvPr id="101385" name="Text Box 9"/>
          <p:cNvSpPr txBox="1">
            <a:spLocks noChangeAspect="1" noChangeArrowheads="1"/>
          </p:cNvSpPr>
          <p:nvPr/>
        </p:nvSpPr>
        <p:spPr bwMode="auto">
          <a:xfrm>
            <a:off x="7391400" y="6035675"/>
            <a:ext cx="9715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cs typeface="+mn-cs"/>
              </a:rPr>
              <a:t>m = 30 g</a:t>
            </a: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cs typeface="+mn-cs"/>
              </a:rPr>
              <a:t>T = 100</a:t>
            </a:r>
            <a:r>
              <a:rPr lang="en-US" sz="1400" baseline="30000">
                <a:solidFill>
                  <a:schemeClr val="bg1"/>
                </a:solidFill>
                <a:cs typeface="+mn-cs"/>
              </a:rPr>
              <a:t>o</a:t>
            </a:r>
            <a:r>
              <a:rPr lang="en-US" sz="1400">
                <a:solidFill>
                  <a:schemeClr val="bg1"/>
                </a:solidFill>
                <a:cs typeface="+mn-cs"/>
              </a:rPr>
              <a:t>C</a:t>
            </a:r>
          </a:p>
        </p:txBody>
      </p:sp>
      <p:sp>
        <p:nvSpPr>
          <p:cNvPr id="101386" name="AutoShape 10"/>
          <p:cNvSpPr>
            <a:spLocks noChangeAspect="1" noChangeArrowheads="1"/>
          </p:cNvSpPr>
          <p:nvPr/>
        </p:nvSpPr>
        <p:spPr bwMode="auto">
          <a:xfrm>
            <a:off x="5943600" y="4968875"/>
            <a:ext cx="731838" cy="914400"/>
          </a:xfrm>
          <a:prstGeom prst="can">
            <a:avLst>
              <a:gd name="adj" fmla="val 31236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sp>
        <p:nvSpPr>
          <p:cNvPr id="101387" name="Rectangle 11"/>
          <p:cNvSpPr>
            <a:spLocks noChangeAspect="1" noChangeArrowheads="1"/>
          </p:cNvSpPr>
          <p:nvPr/>
        </p:nvSpPr>
        <p:spPr bwMode="auto">
          <a:xfrm>
            <a:off x="7696200" y="5503863"/>
            <a:ext cx="395288" cy="3651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Ag</a:t>
            </a:r>
          </a:p>
        </p:txBody>
      </p:sp>
      <p:sp>
        <p:nvSpPr>
          <p:cNvPr id="101388" name="AutoShape 12"/>
          <p:cNvSpPr>
            <a:spLocks noChangeAspect="1" noChangeArrowheads="1"/>
          </p:cNvSpPr>
          <p:nvPr/>
        </p:nvSpPr>
        <p:spPr bwMode="auto">
          <a:xfrm>
            <a:off x="5943600" y="5380038"/>
            <a:ext cx="731838" cy="487362"/>
          </a:xfrm>
          <a:prstGeom prst="can">
            <a:avLst>
              <a:gd name="adj" fmla="val 25000"/>
            </a:avLst>
          </a:prstGeom>
          <a:solidFill>
            <a:srgbClr val="CCECFF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H</a:t>
            </a:r>
            <a:r>
              <a:rPr lang="en-US" baseline="-25000">
                <a:solidFill>
                  <a:schemeClr val="bg1"/>
                </a:solidFill>
                <a:cs typeface="+mn-cs"/>
              </a:rPr>
              <a:t>2</a:t>
            </a:r>
            <a:r>
              <a:rPr lang="en-US">
                <a:solidFill>
                  <a:schemeClr val="bg1"/>
                </a:solidFill>
                <a:cs typeface="+mn-cs"/>
              </a:rPr>
              <a:t>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98525" y="2514600"/>
            <a:ext cx="373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1 Calorie  =  1000 calories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36625" y="3008313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>
                <a:latin typeface="Arial"/>
                <a:cs typeface="+mn-cs"/>
              </a:rPr>
              <a:t>“</a:t>
            </a:r>
            <a:r>
              <a:rPr lang="en-US" sz="2400">
                <a:cs typeface="+mn-cs"/>
              </a:rPr>
              <a:t>food</a:t>
            </a:r>
            <a:r>
              <a:rPr lang="ja-JP" altLang="en-US" sz="2400">
                <a:latin typeface="Arial"/>
                <a:cs typeface="+mn-cs"/>
              </a:rPr>
              <a:t>”</a:t>
            </a:r>
            <a:r>
              <a:rPr lang="en-US" sz="2400">
                <a:cs typeface="+mn-cs"/>
              </a:rPr>
              <a:t>       =     </a:t>
            </a:r>
            <a:r>
              <a:rPr lang="ja-JP" altLang="en-US" sz="2400">
                <a:latin typeface="Arial"/>
                <a:cs typeface="+mn-cs"/>
              </a:rPr>
              <a:t>“</a:t>
            </a:r>
            <a:r>
              <a:rPr lang="en-US" sz="2400">
                <a:cs typeface="+mn-cs"/>
              </a:rPr>
              <a:t>science</a:t>
            </a:r>
            <a:r>
              <a:rPr lang="ja-JP" altLang="en-US" sz="2400">
                <a:latin typeface="Arial"/>
                <a:cs typeface="+mn-cs"/>
              </a:rPr>
              <a:t>”</a:t>
            </a:r>
            <a:endParaRPr lang="en-US" sz="2400">
              <a:cs typeface="+mn-cs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127125" y="3733800"/>
            <a:ext cx="5483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Candy bar</a:t>
            </a:r>
          </a:p>
          <a:p>
            <a:pPr>
              <a:defRPr/>
            </a:pPr>
            <a:r>
              <a:rPr lang="en-US" sz="2400">
                <a:cs typeface="+mn-cs"/>
              </a:rPr>
              <a:t>	300 Calories =  300,000 calories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624138" y="4532313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English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279525" y="5257800"/>
            <a:ext cx="263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Metric =  _______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743200" y="52181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Joules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04800" y="1905000"/>
            <a:ext cx="861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1 calorie - amount of heat needed to raise 1 gram of water 1</a:t>
            </a:r>
            <a:r>
              <a:rPr lang="en-US" sz="2400" baseline="30000">
                <a:cs typeface="+mn-cs"/>
              </a:rPr>
              <a:t>o</a:t>
            </a:r>
            <a:r>
              <a:rPr lang="en-US" sz="2400">
                <a:cs typeface="+mn-cs"/>
              </a:rPr>
              <a:t>C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860925" y="5221288"/>
            <a:ext cx="358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1 calorie  =  4.184 Joules</a:t>
            </a:r>
          </a:p>
        </p:txBody>
      </p:sp>
      <p:sp>
        <p:nvSpPr>
          <p:cNvPr id="10241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01613" y="1236663"/>
            <a:ext cx="8713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 BTU (British Thermal Unit) – amount of heat needed to raise 1 pound of water 1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F.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22325" y="1944688"/>
            <a:ext cx="297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</a:t>
            </a:r>
            <a:r>
              <a:rPr lang="en-US" sz="2400" baseline="-25000">
                <a:cs typeface="+mn-cs"/>
              </a:rPr>
              <a:t>p</a:t>
            </a:r>
            <a:r>
              <a:rPr lang="en-US">
                <a:cs typeface="+mn-cs"/>
              </a:rPr>
              <a:t>(ice)</a:t>
            </a:r>
            <a:r>
              <a:rPr lang="en-US" sz="2400">
                <a:cs typeface="+mn-cs"/>
              </a:rPr>
              <a:t> = 2.077 J/g </a:t>
            </a:r>
            <a:r>
              <a:rPr lang="en-US" sz="2400" baseline="30000">
                <a:cs typeface="+mn-cs"/>
              </a:rPr>
              <a:t>o</a:t>
            </a:r>
            <a:r>
              <a:rPr lang="en-US" sz="2400">
                <a:cs typeface="+mn-cs"/>
              </a:rPr>
              <a:t>C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22325" y="2678113"/>
            <a:ext cx="522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It takes 2.077 Joules to raise 1 gram ice 1</a:t>
            </a:r>
            <a:r>
              <a:rPr lang="en-US" sz="2000" baseline="30000">
                <a:cs typeface="+mn-cs"/>
              </a:rPr>
              <a:t>o</a:t>
            </a:r>
            <a:r>
              <a:rPr lang="en-US" sz="2000">
                <a:cs typeface="+mn-cs"/>
              </a:rPr>
              <a:t>C.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089150" y="3184525"/>
            <a:ext cx="408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X  Joules to raise 10 gram ice 1</a:t>
            </a:r>
            <a:r>
              <a:rPr lang="en-US" sz="2000" baseline="30000">
                <a:solidFill>
                  <a:schemeClr val="accent2"/>
                </a:solidFill>
                <a:cs typeface="+mn-cs"/>
              </a:rPr>
              <a:t>o</a:t>
            </a:r>
            <a:r>
              <a:rPr lang="en-US" sz="2000">
                <a:solidFill>
                  <a:schemeClr val="accent2"/>
                </a:solidFill>
                <a:cs typeface="+mn-cs"/>
              </a:rPr>
              <a:t>C.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498725" y="3694113"/>
            <a:ext cx="3805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(10 g)(2.077 J/g 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 =  20.77 Joules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109788" y="4152900"/>
            <a:ext cx="4224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X  Joules to raise 10 gram ice 10</a:t>
            </a:r>
            <a:r>
              <a:rPr lang="en-US" sz="2000" baseline="30000">
                <a:solidFill>
                  <a:schemeClr val="accent2"/>
                </a:solidFill>
                <a:cs typeface="+mn-cs"/>
              </a:rPr>
              <a:t>o</a:t>
            </a:r>
            <a:r>
              <a:rPr lang="en-US" sz="2000">
                <a:solidFill>
                  <a:schemeClr val="accent2"/>
                </a:solidFill>
                <a:cs typeface="+mn-cs"/>
              </a:rPr>
              <a:t>C.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519363" y="4662488"/>
            <a:ext cx="446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(10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C)(10 g)(2.077 J/g </a:t>
            </a:r>
            <a:r>
              <a:rPr lang="en-US" baseline="30000">
                <a:cs typeface="+mn-cs"/>
              </a:rPr>
              <a:t>o</a:t>
            </a:r>
            <a:r>
              <a:rPr lang="en-US">
                <a:cs typeface="+mn-cs"/>
              </a:rPr>
              <a:t>C) =  207.7 Joules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295400" y="5943600"/>
            <a:ext cx="574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Heat  =  (specific heat) (mass) (change in temperature)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2971800" y="5105400"/>
            <a:ext cx="275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0000"/>
                </a:solidFill>
                <a:cs typeface="+mn-cs"/>
              </a:rPr>
              <a:t>q = Cp </a:t>
            </a:r>
            <a:r>
              <a:rPr lang="en-US" sz="3200" baseline="30000">
                <a:solidFill>
                  <a:srgbClr val="FF0000"/>
                </a:solidFill>
                <a:cs typeface="+mn-cs"/>
              </a:rPr>
              <a:t>. </a:t>
            </a:r>
            <a:r>
              <a:rPr lang="en-US" sz="3200">
                <a:solidFill>
                  <a:srgbClr val="FF0000"/>
                </a:solidFill>
                <a:cs typeface="+mn-cs"/>
              </a:rPr>
              <a:t>m</a:t>
            </a:r>
            <a:r>
              <a:rPr lang="en-US" sz="3200" baseline="30000">
                <a:solidFill>
                  <a:srgbClr val="FF0000"/>
                </a:solidFill>
                <a:cs typeface="+mn-cs"/>
              </a:rPr>
              <a:t> .</a:t>
            </a:r>
            <a:r>
              <a:rPr lang="en-US" sz="3200">
                <a:solidFill>
                  <a:srgbClr val="FF0000"/>
                </a:solidFill>
                <a:cs typeface="+mn-cs"/>
              </a:rPr>
              <a:t> </a:t>
            </a:r>
            <a:r>
              <a:rPr lang="en-US" sz="3200">
                <a:solidFill>
                  <a:srgbClr val="FF0000"/>
                </a:solidFill>
                <a:latin typeface="Symbol" charset="0"/>
                <a:cs typeface="+mn-cs"/>
              </a:rPr>
              <a:t>D</a:t>
            </a:r>
            <a:r>
              <a:rPr lang="en-US" sz="3200">
                <a:solidFill>
                  <a:srgbClr val="FF0000"/>
                </a:solidFill>
                <a:cs typeface="+mn-cs"/>
              </a:rPr>
              <a:t>T</a:t>
            </a:r>
          </a:p>
        </p:txBody>
      </p:sp>
      <p:sp>
        <p:nvSpPr>
          <p:cNvPr id="10343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3194" name="Group 12"/>
          <p:cNvGrpSpPr>
            <a:grpSpLocks/>
          </p:cNvGrpSpPr>
          <p:nvPr/>
        </p:nvGrpSpPr>
        <p:grpSpPr bwMode="auto">
          <a:xfrm>
            <a:off x="5124450" y="576263"/>
            <a:ext cx="3649663" cy="2117725"/>
            <a:chOff x="3228" y="363"/>
            <a:chExt cx="2299" cy="1334"/>
          </a:xfrm>
        </p:grpSpPr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3567" y="363"/>
              <a:ext cx="1960" cy="1096"/>
            </a:xfrm>
            <a:prstGeom prst="rect">
              <a:avLst/>
            </a:prstGeom>
            <a:solidFill>
              <a:srgbClr val="E5E5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>
              <a:off x="3567" y="61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39" name="Line 15"/>
            <p:cNvSpPr>
              <a:spLocks noChangeShapeType="1"/>
            </p:cNvSpPr>
            <p:nvPr/>
          </p:nvSpPr>
          <p:spPr bwMode="auto">
            <a:xfrm>
              <a:off x="3567" y="137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auto">
            <a:xfrm>
              <a:off x="3567" y="1291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>
              <a:off x="3567" y="120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>
              <a:off x="3567" y="112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3567" y="1038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4" name="Line 20"/>
            <p:cNvSpPr>
              <a:spLocks noChangeShapeType="1"/>
            </p:cNvSpPr>
            <p:nvPr/>
          </p:nvSpPr>
          <p:spPr bwMode="auto">
            <a:xfrm>
              <a:off x="3567" y="95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>
              <a:off x="3567" y="869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6" name="Line 22"/>
            <p:cNvSpPr>
              <a:spLocks noChangeShapeType="1"/>
            </p:cNvSpPr>
            <p:nvPr/>
          </p:nvSpPr>
          <p:spPr bwMode="auto">
            <a:xfrm>
              <a:off x="3567" y="78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7" name="Line 23"/>
            <p:cNvSpPr>
              <a:spLocks noChangeShapeType="1"/>
            </p:cNvSpPr>
            <p:nvPr/>
          </p:nvSpPr>
          <p:spPr bwMode="auto">
            <a:xfrm>
              <a:off x="3567" y="700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8" name="Line 24"/>
            <p:cNvSpPr>
              <a:spLocks noChangeShapeType="1"/>
            </p:cNvSpPr>
            <p:nvPr/>
          </p:nvSpPr>
          <p:spPr bwMode="auto">
            <a:xfrm>
              <a:off x="3567" y="53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>
              <a:off x="3567" y="447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>
              <a:off x="3567" y="36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1" name="Text Box 27"/>
            <p:cNvSpPr txBox="1">
              <a:spLocks noChangeArrowheads="1"/>
            </p:cNvSpPr>
            <p:nvPr/>
          </p:nvSpPr>
          <p:spPr bwMode="auto">
            <a:xfrm rot="-5400000">
              <a:off x="2940" y="874"/>
              <a:ext cx="73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Temperature (</a:t>
              </a:r>
              <a:r>
                <a:rPr lang="en-US" sz="1000" baseline="30000">
                  <a:cs typeface="+mn-cs"/>
                </a:rPr>
                <a:t>o</a:t>
              </a:r>
              <a:r>
                <a:rPr lang="en-US" sz="1000">
                  <a:cs typeface="+mn-cs"/>
                </a:rPr>
                <a:t>C)</a:t>
              </a:r>
            </a:p>
          </p:txBody>
        </p:sp>
        <p:sp>
          <p:nvSpPr>
            <p:cNvPr id="103452" name="Text Box 28"/>
            <p:cNvSpPr txBox="1">
              <a:spLocks noChangeArrowheads="1"/>
            </p:cNvSpPr>
            <p:nvPr/>
          </p:nvSpPr>
          <p:spPr bwMode="auto">
            <a:xfrm>
              <a:off x="3417" y="797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40</a:t>
              </a:r>
            </a:p>
          </p:txBody>
        </p:sp>
        <p:sp>
          <p:nvSpPr>
            <p:cNvPr id="103453" name="Rectangle 29"/>
            <p:cNvSpPr>
              <a:spLocks noChangeArrowheads="1"/>
            </p:cNvSpPr>
            <p:nvPr/>
          </p:nvSpPr>
          <p:spPr bwMode="auto">
            <a:xfrm>
              <a:off x="3417" y="886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20</a:t>
              </a:r>
            </a:p>
          </p:txBody>
        </p:sp>
        <p:sp>
          <p:nvSpPr>
            <p:cNvPr id="103454" name="Rectangle 30"/>
            <p:cNvSpPr>
              <a:spLocks noChangeArrowheads="1"/>
            </p:cNvSpPr>
            <p:nvPr/>
          </p:nvSpPr>
          <p:spPr bwMode="auto">
            <a:xfrm>
              <a:off x="3438" y="966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103455" name="Rectangle 31"/>
            <p:cNvSpPr>
              <a:spLocks noChangeArrowheads="1"/>
            </p:cNvSpPr>
            <p:nvPr/>
          </p:nvSpPr>
          <p:spPr bwMode="auto">
            <a:xfrm>
              <a:off x="3398" y="1050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-20</a:t>
              </a:r>
            </a:p>
          </p:txBody>
        </p:sp>
        <p:sp>
          <p:nvSpPr>
            <p:cNvPr id="103456" name="Rectangle 32"/>
            <p:cNvSpPr>
              <a:spLocks noChangeArrowheads="1"/>
            </p:cNvSpPr>
            <p:nvPr/>
          </p:nvSpPr>
          <p:spPr bwMode="auto">
            <a:xfrm>
              <a:off x="3398" y="1134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-40</a:t>
              </a:r>
            </a:p>
          </p:txBody>
        </p:sp>
        <p:sp>
          <p:nvSpPr>
            <p:cNvPr id="103457" name="Rectangle 33"/>
            <p:cNvSpPr>
              <a:spLocks noChangeArrowheads="1"/>
            </p:cNvSpPr>
            <p:nvPr/>
          </p:nvSpPr>
          <p:spPr bwMode="auto">
            <a:xfrm>
              <a:off x="3393" y="1219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-60</a:t>
              </a:r>
            </a:p>
          </p:txBody>
        </p:sp>
        <p:sp>
          <p:nvSpPr>
            <p:cNvPr id="103458" name="Rectangle 34"/>
            <p:cNvSpPr>
              <a:spLocks noChangeArrowheads="1"/>
            </p:cNvSpPr>
            <p:nvPr/>
          </p:nvSpPr>
          <p:spPr bwMode="auto">
            <a:xfrm>
              <a:off x="3393" y="1307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-80</a:t>
              </a:r>
            </a:p>
          </p:txBody>
        </p:sp>
        <p:sp>
          <p:nvSpPr>
            <p:cNvPr id="103459" name="Rectangle 35"/>
            <p:cNvSpPr>
              <a:spLocks noChangeArrowheads="1"/>
            </p:cNvSpPr>
            <p:nvPr/>
          </p:nvSpPr>
          <p:spPr bwMode="auto">
            <a:xfrm>
              <a:off x="3355" y="1392"/>
              <a:ext cx="24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-100</a:t>
              </a:r>
            </a:p>
          </p:txBody>
        </p:sp>
        <p:sp>
          <p:nvSpPr>
            <p:cNvPr id="103460" name="Rectangle 36"/>
            <p:cNvSpPr>
              <a:spLocks noChangeArrowheads="1"/>
            </p:cNvSpPr>
            <p:nvPr/>
          </p:nvSpPr>
          <p:spPr bwMode="auto">
            <a:xfrm>
              <a:off x="3377" y="460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120</a:t>
              </a:r>
            </a:p>
          </p:txBody>
        </p:sp>
        <p:sp>
          <p:nvSpPr>
            <p:cNvPr id="103461" name="Rectangle 37"/>
            <p:cNvSpPr>
              <a:spLocks noChangeArrowheads="1"/>
            </p:cNvSpPr>
            <p:nvPr/>
          </p:nvSpPr>
          <p:spPr bwMode="auto">
            <a:xfrm>
              <a:off x="3377" y="544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100</a:t>
              </a:r>
            </a:p>
          </p:txBody>
        </p:sp>
        <p:sp>
          <p:nvSpPr>
            <p:cNvPr id="103462" name="Rectangle 38"/>
            <p:cNvSpPr>
              <a:spLocks noChangeArrowheads="1"/>
            </p:cNvSpPr>
            <p:nvPr/>
          </p:nvSpPr>
          <p:spPr bwMode="auto">
            <a:xfrm>
              <a:off x="3414" y="62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80</a:t>
              </a:r>
            </a:p>
          </p:txBody>
        </p:sp>
        <p:sp>
          <p:nvSpPr>
            <p:cNvPr id="103463" name="Rectangle 39"/>
            <p:cNvSpPr>
              <a:spLocks noChangeArrowheads="1"/>
            </p:cNvSpPr>
            <p:nvPr/>
          </p:nvSpPr>
          <p:spPr bwMode="auto">
            <a:xfrm>
              <a:off x="3414" y="713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60</a:t>
              </a:r>
            </a:p>
          </p:txBody>
        </p:sp>
        <p:sp>
          <p:nvSpPr>
            <p:cNvPr id="103464" name="Rectangle 40"/>
            <p:cNvSpPr>
              <a:spLocks noChangeArrowheads="1"/>
            </p:cNvSpPr>
            <p:nvPr/>
          </p:nvSpPr>
          <p:spPr bwMode="auto">
            <a:xfrm>
              <a:off x="3377" y="375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140</a:t>
              </a:r>
            </a:p>
          </p:txBody>
        </p:sp>
        <p:sp>
          <p:nvSpPr>
            <p:cNvPr id="103465" name="Line 41"/>
            <p:cNvSpPr>
              <a:spLocks noChangeShapeType="1"/>
            </p:cNvSpPr>
            <p:nvPr/>
          </p:nvSpPr>
          <p:spPr bwMode="auto">
            <a:xfrm flipV="1">
              <a:off x="3567" y="1038"/>
              <a:ext cx="126" cy="33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6" name="Line 42"/>
            <p:cNvSpPr>
              <a:spLocks noChangeShapeType="1"/>
            </p:cNvSpPr>
            <p:nvPr/>
          </p:nvSpPr>
          <p:spPr bwMode="auto">
            <a:xfrm>
              <a:off x="3693" y="1038"/>
              <a:ext cx="21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7" name="Line 43"/>
            <p:cNvSpPr>
              <a:spLocks noChangeShapeType="1"/>
            </p:cNvSpPr>
            <p:nvPr/>
          </p:nvSpPr>
          <p:spPr bwMode="auto">
            <a:xfrm flipV="1">
              <a:off x="3904" y="616"/>
              <a:ext cx="295" cy="42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8" name="Line 44"/>
            <p:cNvSpPr>
              <a:spLocks noChangeShapeType="1"/>
            </p:cNvSpPr>
            <p:nvPr/>
          </p:nvSpPr>
          <p:spPr bwMode="auto">
            <a:xfrm>
              <a:off x="4199" y="616"/>
              <a:ext cx="94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9" name="Line 45"/>
            <p:cNvSpPr>
              <a:spLocks noChangeShapeType="1"/>
            </p:cNvSpPr>
            <p:nvPr/>
          </p:nvSpPr>
          <p:spPr bwMode="auto">
            <a:xfrm flipV="1">
              <a:off x="5147" y="426"/>
              <a:ext cx="64" cy="1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0" name="Oval 46"/>
            <p:cNvSpPr>
              <a:spLocks noChangeArrowheads="1"/>
            </p:cNvSpPr>
            <p:nvPr/>
          </p:nvSpPr>
          <p:spPr bwMode="auto">
            <a:xfrm>
              <a:off x="3693" y="1270"/>
              <a:ext cx="843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3471" name="Oval 47"/>
            <p:cNvSpPr>
              <a:spLocks noChangeArrowheads="1"/>
            </p:cNvSpPr>
            <p:nvPr/>
          </p:nvSpPr>
          <p:spPr bwMode="auto">
            <a:xfrm>
              <a:off x="4072" y="890"/>
              <a:ext cx="844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3472" name="Oval 48"/>
            <p:cNvSpPr>
              <a:spLocks noChangeArrowheads="1"/>
            </p:cNvSpPr>
            <p:nvPr/>
          </p:nvSpPr>
          <p:spPr bwMode="auto">
            <a:xfrm>
              <a:off x="4663" y="700"/>
              <a:ext cx="843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3473" name="Oval 49"/>
            <p:cNvSpPr>
              <a:spLocks noChangeArrowheads="1"/>
            </p:cNvSpPr>
            <p:nvPr/>
          </p:nvSpPr>
          <p:spPr bwMode="auto">
            <a:xfrm>
              <a:off x="3588" y="447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3474" name="Oval 50"/>
            <p:cNvSpPr>
              <a:spLocks noChangeArrowheads="1"/>
            </p:cNvSpPr>
            <p:nvPr/>
          </p:nvSpPr>
          <p:spPr bwMode="auto">
            <a:xfrm>
              <a:off x="4389" y="384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3475" name="Line 51"/>
            <p:cNvSpPr>
              <a:spLocks noChangeShapeType="1"/>
            </p:cNvSpPr>
            <p:nvPr/>
          </p:nvSpPr>
          <p:spPr bwMode="auto">
            <a:xfrm flipH="1" flipV="1">
              <a:off x="3651" y="1206"/>
              <a:ext cx="147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6" name="Line 52"/>
            <p:cNvSpPr>
              <a:spLocks noChangeShapeType="1"/>
            </p:cNvSpPr>
            <p:nvPr/>
          </p:nvSpPr>
          <p:spPr bwMode="auto">
            <a:xfrm flipH="1">
              <a:off x="3798" y="616"/>
              <a:ext cx="64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7" name="Line 53"/>
            <p:cNvSpPr>
              <a:spLocks noChangeShapeType="1"/>
            </p:cNvSpPr>
            <p:nvPr/>
          </p:nvSpPr>
          <p:spPr bwMode="auto">
            <a:xfrm flipH="1" flipV="1">
              <a:off x="4051" y="848"/>
              <a:ext cx="64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8" name="Line 54"/>
            <p:cNvSpPr>
              <a:spLocks noChangeShapeType="1"/>
            </p:cNvSpPr>
            <p:nvPr/>
          </p:nvSpPr>
          <p:spPr bwMode="auto">
            <a:xfrm>
              <a:off x="4663" y="549"/>
              <a:ext cx="4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9" name="Line 55"/>
            <p:cNvSpPr>
              <a:spLocks noChangeShapeType="1"/>
            </p:cNvSpPr>
            <p:nvPr/>
          </p:nvSpPr>
          <p:spPr bwMode="auto">
            <a:xfrm flipH="1" flipV="1">
              <a:off x="5190" y="532"/>
              <a:ext cx="8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0" name="Text Box 56"/>
            <p:cNvSpPr txBox="1">
              <a:spLocks noChangeArrowheads="1"/>
            </p:cNvSpPr>
            <p:nvPr/>
          </p:nvSpPr>
          <p:spPr bwMode="auto">
            <a:xfrm>
              <a:off x="4422" y="1543"/>
              <a:ext cx="2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Time</a:t>
              </a:r>
            </a:p>
          </p:txBody>
        </p:sp>
        <p:sp>
          <p:nvSpPr>
            <p:cNvPr id="103481" name="Rectangle 57"/>
            <p:cNvSpPr>
              <a:spLocks noChangeArrowheads="1"/>
            </p:cNvSpPr>
            <p:nvPr/>
          </p:nvSpPr>
          <p:spPr bwMode="auto">
            <a:xfrm>
              <a:off x="3593" y="453"/>
              <a:ext cx="6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fus</a:t>
              </a:r>
              <a:endParaRPr lang="en-US" sz="800">
                <a:cs typeface="+mn-cs"/>
              </a:endParaRPr>
            </a:p>
          </p:txBody>
        </p:sp>
        <p:sp>
          <p:nvSpPr>
            <p:cNvPr id="103482" name="Rectangle 58"/>
            <p:cNvSpPr>
              <a:spLocks noChangeArrowheads="1"/>
            </p:cNvSpPr>
            <p:nvPr/>
          </p:nvSpPr>
          <p:spPr bwMode="auto">
            <a:xfrm>
              <a:off x="4374" y="400"/>
              <a:ext cx="6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vap</a:t>
              </a:r>
            </a:p>
          </p:txBody>
        </p:sp>
        <p:sp>
          <p:nvSpPr>
            <p:cNvPr id="103483" name="Rectangle 59"/>
            <p:cNvSpPr>
              <a:spLocks noChangeArrowheads="1"/>
            </p:cNvSpPr>
            <p:nvPr/>
          </p:nvSpPr>
          <p:spPr bwMode="auto">
            <a:xfrm>
              <a:off x="4051" y="902"/>
              <a:ext cx="10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liquid</a:t>
              </a:r>
              <a:endParaRPr lang="en-US" sz="800">
                <a:cs typeface="+mn-cs"/>
              </a:endParaRPr>
            </a:p>
          </p:txBody>
        </p:sp>
        <p:sp>
          <p:nvSpPr>
            <p:cNvPr id="103484" name="Rectangle 60"/>
            <p:cNvSpPr>
              <a:spLocks noChangeArrowheads="1"/>
            </p:cNvSpPr>
            <p:nvPr/>
          </p:nvSpPr>
          <p:spPr bwMode="auto">
            <a:xfrm>
              <a:off x="4642" y="714"/>
              <a:ext cx="8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gas</a:t>
              </a:r>
            </a:p>
          </p:txBody>
        </p:sp>
        <p:sp>
          <p:nvSpPr>
            <p:cNvPr id="103485" name="Rectangle 61"/>
            <p:cNvSpPr>
              <a:spLocks noChangeArrowheads="1"/>
            </p:cNvSpPr>
            <p:nvPr/>
          </p:nvSpPr>
          <p:spPr bwMode="auto">
            <a:xfrm>
              <a:off x="3666" y="1281"/>
              <a:ext cx="93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solid</a:t>
              </a:r>
              <a:endParaRPr lang="en-US" sz="800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0" grpId="0"/>
      <p:bldP spid="103431" grpId="0"/>
      <p:bldP spid="103432" grpId="0"/>
      <p:bldP spid="103433" grpId="0"/>
      <p:bldP spid="103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295400" y="2286000"/>
            <a:ext cx="6324600" cy="3733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122738" y="-114300"/>
            <a:ext cx="48688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Conservation of Energy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2400" dirty="0">
                <a:ea typeface="+mj-ea"/>
                <a:cs typeface="+mj-cs"/>
              </a:rPr>
              <a:t>in a Chemical Reaction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V="1">
            <a:off x="1295400" y="2286000"/>
            <a:ext cx="0" cy="3733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362200" y="2590800"/>
            <a:ext cx="1676400" cy="2209800"/>
          </a:xfrm>
          <a:prstGeom prst="rect">
            <a:avLst/>
          </a:prstGeom>
          <a:solidFill>
            <a:srgbClr val="A3C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  <a:p>
            <a:pPr algn="ctr">
              <a:defRPr/>
            </a:pPr>
            <a:r>
              <a:rPr lang="en-US">
                <a:cs typeface="+mn-cs"/>
              </a:rPr>
              <a:t>Surroundings</a:t>
            </a: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362200" y="4038600"/>
            <a:ext cx="1676400" cy="1981200"/>
          </a:xfrm>
          <a:prstGeom prst="rect">
            <a:avLst/>
          </a:prstGeom>
          <a:solidFill>
            <a:srgbClr val="FF79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System</a:t>
            </a:r>
          </a:p>
        </p:txBody>
      </p: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5029200" y="2590800"/>
            <a:ext cx="1676400" cy="3429000"/>
            <a:chOff x="3168" y="1632"/>
            <a:chExt cx="1056" cy="2160"/>
          </a:xfrm>
        </p:grpSpPr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3168" y="1632"/>
              <a:ext cx="1056" cy="2160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Surroundings</a:t>
              </a: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  <a:p>
              <a:pPr algn="ctr"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3168" y="2784"/>
              <a:ext cx="1056" cy="1008"/>
            </a:xfrm>
            <a:prstGeom prst="rect">
              <a:avLst/>
            </a:prstGeom>
            <a:solidFill>
              <a:srgbClr val="FF79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System</a:t>
              </a:r>
            </a:p>
          </p:txBody>
        </p:sp>
      </p:grpSp>
      <p:sp>
        <p:nvSpPr>
          <p:cNvPr id="70666" name="Text Box 10"/>
          <p:cNvSpPr txBox="1">
            <a:spLocks noChangeArrowheads="1"/>
          </p:cNvSpPr>
          <p:nvPr/>
        </p:nvSpPr>
        <p:spPr bwMode="auto">
          <a:xfrm rot="-5400000">
            <a:off x="388145" y="4412456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Energy</a:t>
            </a: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V="1">
            <a:off x="914400" y="2819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698750" y="6132513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Before</a:t>
            </a:r>
          </a:p>
          <a:p>
            <a:pPr algn="ctr">
              <a:defRPr/>
            </a:pPr>
            <a:r>
              <a:rPr lang="en-US">
                <a:cs typeface="+mn-cs"/>
              </a:rPr>
              <a:t>reaction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365750" y="6140450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After</a:t>
            </a:r>
          </a:p>
          <a:p>
            <a:pPr algn="ctr">
              <a:defRPr/>
            </a:pPr>
            <a:r>
              <a:rPr lang="en-US">
                <a:cs typeface="+mn-cs"/>
              </a:rPr>
              <a:t>reaction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079500" y="1295400"/>
            <a:ext cx="71945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>
                <a:cs typeface="+mn-cs"/>
              </a:rPr>
              <a:t>In this example, the energy of the reactants and products decreases, </a:t>
            </a:r>
          </a:p>
          <a:p>
            <a:pPr algn="ctr">
              <a:defRPr/>
            </a:pPr>
            <a:r>
              <a:rPr lang="en-US" i="1">
                <a:cs typeface="+mn-cs"/>
              </a:rPr>
              <a:t>while the energy of the surroundings increases.</a:t>
            </a:r>
          </a:p>
          <a:p>
            <a:pPr algn="ctr">
              <a:defRPr/>
            </a:pPr>
            <a:endParaRPr lang="en-US" sz="800" i="1">
              <a:cs typeface="+mn-cs"/>
            </a:endParaRPr>
          </a:p>
          <a:p>
            <a:pPr algn="ctr">
              <a:defRPr/>
            </a:pPr>
            <a:r>
              <a:rPr lang="en-US" i="1">
                <a:cs typeface="+mn-cs"/>
              </a:rPr>
              <a:t>In every case, however, the total energy does not change.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76200" y="6567488"/>
            <a:ext cx="2403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Myers, Oldham, Tocci, </a:t>
            </a:r>
            <a:r>
              <a:rPr lang="en-US" sz="800" u="sng">
                <a:cs typeface="+mn-cs"/>
              </a:rPr>
              <a:t>Chemistry</a:t>
            </a:r>
            <a:r>
              <a:rPr lang="en-US" sz="800">
                <a:cs typeface="+mn-cs"/>
              </a:rPr>
              <a:t>, 2004, page 41</a:t>
            </a: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1295400" y="6019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0673" name="Group 17"/>
          <p:cNvGrpSpPr>
            <a:grpSpLocks/>
          </p:cNvGrpSpPr>
          <p:nvPr/>
        </p:nvGrpSpPr>
        <p:grpSpPr bwMode="auto">
          <a:xfrm>
            <a:off x="2895600" y="1295400"/>
            <a:ext cx="3695700" cy="915988"/>
            <a:chOff x="1824" y="816"/>
            <a:chExt cx="2328" cy="577"/>
          </a:xfrm>
        </p:grpSpPr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1824" y="816"/>
              <a:ext cx="23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cs typeface="+mn-cs"/>
                </a:rPr>
                <a:t>Exothermic Reaction</a:t>
              </a:r>
            </a:p>
            <a:p>
              <a:pPr algn="ctr">
                <a:defRPr/>
              </a:pPr>
              <a:endParaRPr lang="en-US">
                <a:cs typeface="+mn-cs"/>
              </a:endParaRPr>
            </a:p>
            <a:p>
              <a:pPr algn="ctr">
                <a:defRPr/>
              </a:pPr>
              <a:r>
                <a:rPr lang="en-US">
                  <a:cs typeface="+mn-cs"/>
                </a:rPr>
                <a:t>Reactant           Product  +  Energy</a:t>
              </a:r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>
              <a:off x="2496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067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70670" grpId="0"/>
      <p:bldP spid="7067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295400" y="2932113"/>
            <a:ext cx="574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Heat  =  (specific heat) (mass) (change in temperature)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543050" y="2093913"/>
            <a:ext cx="2751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q = Cp </a:t>
            </a:r>
            <a:r>
              <a:rPr lang="en-US" sz="3200" baseline="30000">
                <a:cs typeface="+mn-cs"/>
              </a:rPr>
              <a:t>. </a:t>
            </a:r>
            <a:r>
              <a:rPr lang="en-US" sz="3200">
                <a:cs typeface="+mn-cs"/>
              </a:rPr>
              <a:t>m</a:t>
            </a:r>
            <a:r>
              <a:rPr lang="en-US" sz="3200" baseline="30000">
                <a:cs typeface="+mn-cs"/>
              </a:rPr>
              <a:t> .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latin typeface="Symbol" charset="0"/>
                <a:cs typeface="+mn-cs"/>
              </a:rPr>
              <a:t>D</a:t>
            </a:r>
            <a:r>
              <a:rPr lang="en-US" sz="3200">
                <a:cs typeface="+mn-cs"/>
              </a:rPr>
              <a:t>T</a:t>
            </a:r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3651250" y="3592513"/>
          <a:ext cx="1841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4" name="Equation" r:id="rId4" imgW="1841500" imgH="355600" progId="Equation.3">
                  <p:embed/>
                </p:oleObj>
              </mc:Choice>
              <mc:Fallback>
                <p:oleObj name="Equation" r:id="rId4" imgW="18415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592513"/>
                        <a:ext cx="1841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3143250" y="4176713"/>
          <a:ext cx="2870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5" name="Equation" r:id="rId6" imgW="2870200" imgH="355600" progId="Equation.3">
                  <p:embed/>
                </p:oleObj>
              </mc:Choice>
              <mc:Fallback>
                <p:oleObj name="Equation" r:id="rId6" imgW="2870200" imgH="355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176713"/>
                        <a:ext cx="2870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2260600" y="4957763"/>
          <a:ext cx="462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6" name="Equation" r:id="rId8" imgW="4622800" imgH="774700" progId="Equation.3">
                  <p:embed/>
                </p:oleObj>
              </mc:Choice>
              <mc:Fallback>
                <p:oleObj name="Equation" r:id="rId8" imgW="4622800" imgH="774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957763"/>
                        <a:ext cx="4622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480" name="Group 8"/>
          <p:cNvGrpSpPr>
            <a:grpSpLocks/>
          </p:cNvGrpSpPr>
          <p:nvPr/>
        </p:nvGrpSpPr>
        <p:grpSpPr bwMode="auto">
          <a:xfrm>
            <a:off x="533400" y="3617913"/>
            <a:ext cx="2209800" cy="685800"/>
            <a:chOff x="336" y="2064"/>
            <a:chExt cx="1392" cy="432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336" y="2064"/>
              <a:ext cx="1392" cy="43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384" y="2064"/>
              <a:ext cx="13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Given	T</a:t>
              </a:r>
              <a:r>
                <a:rPr lang="en-US" baseline="-25000">
                  <a:cs typeface="+mn-cs"/>
                </a:rPr>
                <a:t>i</a:t>
              </a:r>
              <a:r>
                <a:rPr lang="en-US" baseline="30000">
                  <a:cs typeface="+mn-cs"/>
                </a:rPr>
                <a:t> </a:t>
              </a:r>
              <a:r>
                <a:rPr lang="en-US">
                  <a:cs typeface="+mn-cs"/>
                </a:rPr>
                <a:t>= -30</a:t>
              </a:r>
              <a:r>
                <a:rPr lang="en-US" baseline="30000">
                  <a:cs typeface="+mn-cs"/>
                </a:rPr>
                <a:t>o</a:t>
              </a:r>
              <a:r>
                <a:rPr lang="en-US">
                  <a:cs typeface="+mn-cs"/>
                </a:rPr>
                <a:t>C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	T</a:t>
              </a:r>
              <a:r>
                <a:rPr lang="en-US" baseline="-25000">
                  <a:cs typeface="+mn-cs"/>
                </a:rPr>
                <a:t>f</a:t>
              </a:r>
              <a:r>
                <a:rPr lang="en-US">
                  <a:cs typeface="+mn-cs"/>
                </a:rPr>
                <a:t> = -20</a:t>
              </a:r>
              <a:r>
                <a:rPr lang="en-US" baseline="30000">
                  <a:cs typeface="+mn-cs"/>
                </a:rPr>
                <a:t>o</a:t>
              </a:r>
              <a:r>
                <a:rPr lang="en-US">
                  <a:cs typeface="+mn-cs"/>
                </a:rPr>
                <a:t>C</a:t>
              </a: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413125" y="5888038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q = 207.7 Joules</a:t>
            </a:r>
          </a:p>
        </p:txBody>
      </p:sp>
      <p:sp>
        <p:nvSpPr>
          <p:cNvPr id="105484" name="AutoShape 1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5242" name="Group 13"/>
          <p:cNvGrpSpPr>
            <a:grpSpLocks/>
          </p:cNvGrpSpPr>
          <p:nvPr/>
        </p:nvGrpSpPr>
        <p:grpSpPr bwMode="auto">
          <a:xfrm>
            <a:off x="5124450" y="576263"/>
            <a:ext cx="3649663" cy="2117725"/>
            <a:chOff x="3228" y="363"/>
            <a:chExt cx="2299" cy="1334"/>
          </a:xfrm>
        </p:grpSpPr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>
              <a:off x="3567" y="363"/>
              <a:ext cx="1960" cy="1096"/>
            </a:xfrm>
            <a:prstGeom prst="rect">
              <a:avLst/>
            </a:prstGeom>
            <a:solidFill>
              <a:srgbClr val="E5E5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5487" name="Line 15"/>
            <p:cNvSpPr>
              <a:spLocks noChangeShapeType="1"/>
            </p:cNvSpPr>
            <p:nvPr/>
          </p:nvSpPr>
          <p:spPr bwMode="auto">
            <a:xfrm>
              <a:off x="3567" y="61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8" name="Line 16"/>
            <p:cNvSpPr>
              <a:spLocks noChangeShapeType="1"/>
            </p:cNvSpPr>
            <p:nvPr/>
          </p:nvSpPr>
          <p:spPr bwMode="auto">
            <a:xfrm>
              <a:off x="3567" y="137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9" name="Line 17"/>
            <p:cNvSpPr>
              <a:spLocks noChangeShapeType="1"/>
            </p:cNvSpPr>
            <p:nvPr/>
          </p:nvSpPr>
          <p:spPr bwMode="auto">
            <a:xfrm>
              <a:off x="3567" y="1291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0" name="Line 18"/>
            <p:cNvSpPr>
              <a:spLocks noChangeShapeType="1"/>
            </p:cNvSpPr>
            <p:nvPr/>
          </p:nvSpPr>
          <p:spPr bwMode="auto">
            <a:xfrm>
              <a:off x="3567" y="120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1" name="Line 19"/>
            <p:cNvSpPr>
              <a:spLocks noChangeShapeType="1"/>
            </p:cNvSpPr>
            <p:nvPr/>
          </p:nvSpPr>
          <p:spPr bwMode="auto">
            <a:xfrm>
              <a:off x="3567" y="112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2" name="Line 20"/>
            <p:cNvSpPr>
              <a:spLocks noChangeShapeType="1"/>
            </p:cNvSpPr>
            <p:nvPr/>
          </p:nvSpPr>
          <p:spPr bwMode="auto">
            <a:xfrm>
              <a:off x="3567" y="1038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3" name="Line 21"/>
            <p:cNvSpPr>
              <a:spLocks noChangeShapeType="1"/>
            </p:cNvSpPr>
            <p:nvPr/>
          </p:nvSpPr>
          <p:spPr bwMode="auto">
            <a:xfrm>
              <a:off x="3567" y="95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4" name="Line 22"/>
            <p:cNvSpPr>
              <a:spLocks noChangeShapeType="1"/>
            </p:cNvSpPr>
            <p:nvPr/>
          </p:nvSpPr>
          <p:spPr bwMode="auto">
            <a:xfrm>
              <a:off x="3567" y="869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5" name="Line 23"/>
            <p:cNvSpPr>
              <a:spLocks noChangeShapeType="1"/>
            </p:cNvSpPr>
            <p:nvPr/>
          </p:nvSpPr>
          <p:spPr bwMode="auto">
            <a:xfrm>
              <a:off x="3567" y="78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6" name="Line 24"/>
            <p:cNvSpPr>
              <a:spLocks noChangeShapeType="1"/>
            </p:cNvSpPr>
            <p:nvPr/>
          </p:nvSpPr>
          <p:spPr bwMode="auto">
            <a:xfrm>
              <a:off x="3567" y="700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7" name="Line 25"/>
            <p:cNvSpPr>
              <a:spLocks noChangeShapeType="1"/>
            </p:cNvSpPr>
            <p:nvPr/>
          </p:nvSpPr>
          <p:spPr bwMode="auto">
            <a:xfrm>
              <a:off x="3567" y="53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8" name="Line 26"/>
            <p:cNvSpPr>
              <a:spLocks noChangeShapeType="1"/>
            </p:cNvSpPr>
            <p:nvPr/>
          </p:nvSpPr>
          <p:spPr bwMode="auto">
            <a:xfrm>
              <a:off x="3567" y="447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9" name="Line 27"/>
            <p:cNvSpPr>
              <a:spLocks noChangeShapeType="1"/>
            </p:cNvSpPr>
            <p:nvPr/>
          </p:nvSpPr>
          <p:spPr bwMode="auto">
            <a:xfrm>
              <a:off x="3567" y="36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00" name="Text Box 28"/>
            <p:cNvSpPr txBox="1">
              <a:spLocks noChangeArrowheads="1"/>
            </p:cNvSpPr>
            <p:nvPr/>
          </p:nvSpPr>
          <p:spPr bwMode="auto">
            <a:xfrm rot="-5400000">
              <a:off x="2940" y="874"/>
              <a:ext cx="73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Temperature (</a:t>
              </a:r>
              <a:r>
                <a:rPr lang="en-US" sz="1000" baseline="30000">
                  <a:cs typeface="+mn-cs"/>
                </a:rPr>
                <a:t>o</a:t>
              </a:r>
              <a:r>
                <a:rPr lang="en-US" sz="1000">
                  <a:cs typeface="+mn-cs"/>
                </a:rPr>
                <a:t>C)</a:t>
              </a:r>
            </a:p>
          </p:txBody>
        </p:sp>
        <p:sp>
          <p:nvSpPr>
            <p:cNvPr id="105501" name="Text Box 29"/>
            <p:cNvSpPr txBox="1">
              <a:spLocks noChangeArrowheads="1"/>
            </p:cNvSpPr>
            <p:nvPr/>
          </p:nvSpPr>
          <p:spPr bwMode="auto">
            <a:xfrm>
              <a:off x="3417" y="797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40</a:t>
              </a:r>
            </a:p>
          </p:txBody>
        </p:sp>
        <p:sp>
          <p:nvSpPr>
            <p:cNvPr id="105502" name="Rectangle 30"/>
            <p:cNvSpPr>
              <a:spLocks noChangeArrowheads="1"/>
            </p:cNvSpPr>
            <p:nvPr/>
          </p:nvSpPr>
          <p:spPr bwMode="auto">
            <a:xfrm>
              <a:off x="3417" y="886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20</a:t>
              </a:r>
            </a:p>
          </p:txBody>
        </p:sp>
        <p:sp>
          <p:nvSpPr>
            <p:cNvPr id="105503" name="Rectangle 31"/>
            <p:cNvSpPr>
              <a:spLocks noChangeArrowheads="1"/>
            </p:cNvSpPr>
            <p:nvPr/>
          </p:nvSpPr>
          <p:spPr bwMode="auto">
            <a:xfrm>
              <a:off x="3438" y="966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105504" name="Rectangle 32"/>
            <p:cNvSpPr>
              <a:spLocks noChangeArrowheads="1"/>
            </p:cNvSpPr>
            <p:nvPr/>
          </p:nvSpPr>
          <p:spPr bwMode="auto">
            <a:xfrm>
              <a:off x="3398" y="1050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-20</a:t>
              </a:r>
            </a:p>
          </p:txBody>
        </p:sp>
        <p:sp>
          <p:nvSpPr>
            <p:cNvPr id="105505" name="Rectangle 33"/>
            <p:cNvSpPr>
              <a:spLocks noChangeArrowheads="1"/>
            </p:cNvSpPr>
            <p:nvPr/>
          </p:nvSpPr>
          <p:spPr bwMode="auto">
            <a:xfrm>
              <a:off x="3398" y="1134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-40</a:t>
              </a:r>
            </a:p>
          </p:txBody>
        </p:sp>
        <p:sp>
          <p:nvSpPr>
            <p:cNvPr id="105506" name="Rectangle 34"/>
            <p:cNvSpPr>
              <a:spLocks noChangeArrowheads="1"/>
            </p:cNvSpPr>
            <p:nvPr/>
          </p:nvSpPr>
          <p:spPr bwMode="auto">
            <a:xfrm>
              <a:off x="3393" y="1219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-60</a:t>
              </a:r>
            </a:p>
          </p:txBody>
        </p:sp>
        <p:sp>
          <p:nvSpPr>
            <p:cNvPr id="105507" name="Rectangle 35"/>
            <p:cNvSpPr>
              <a:spLocks noChangeArrowheads="1"/>
            </p:cNvSpPr>
            <p:nvPr/>
          </p:nvSpPr>
          <p:spPr bwMode="auto">
            <a:xfrm>
              <a:off x="3393" y="1307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-80</a:t>
              </a:r>
            </a:p>
          </p:txBody>
        </p:sp>
        <p:sp>
          <p:nvSpPr>
            <p:cNvPr id="105508" name="Rectangle 36"/>
            <p:cNvSpPr>
              <a:spLocks noChangeArrowheads="1"/>
            </p:cNvSpPr>
            <p:nvPr/>
          </p:nvSpPr>
          <p:spPr bwMode="auto">
            <a:xfrm>
              <a:off x="3355" y="1392"/>
              <a:ext cx="24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-100</a:t>
              </a:r>
            </a:p>
          </p:txBody>
        </p:sp>
        <p:sp>
          <p:nvSpPr>
            <p:cNvPr id="105509" name="Rectangle 37"/>
            <p:cNvSpPr>
              <a:spLocks noChangeArrowheads="1"/>
            </p:cNvSpPr>
            <p:nvPr/>
          </p:nvSpPr>
          <p:spPr bwMode="auto">
            <a:xfrm>
              <a:off x="3377" y="460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120</a:t>
              </a:r>
            </a:p>
          </p:txBody>
        </p:sp>
        <p:sp>
          <p:nvSpPr>
            <p:cNvPr id="105510" name="Rectangle 38"/>
            <p:cNvSpPr>
              <a:spLocks noChangeArrowheads="1"/>
            </p:cNvSpPr>
            <p:nvPr/>
          </p:nvSpPr>
          <p:spPr bwMode="auto">
            <a:xfrm>
              <a:off x="3377" y="544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100</a:t>
              </a:r>
            </a:p>
          </p:txBody>
        </p:sp>
        <p:sp>
          <p:nvSpPr>
            <p:cNvPr id="105511" name="Rectangle 39"/>
            <p:cNvSpPr>
              <a:spLocks noChangeArrowheads="1"/>
            </p:cNvSpPr>
            <p:nvPr/>
          </p:nvSpPr>
          <p:spPr bwMode="auto">
            <a:xfrm>
              <a:off x="3414" y="62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80</a:t>
              </a:r>
            </a:p>
          </p:txBody>
        </p:sp>
        <p:sp>
          <p:nvSpPr>
            <p:cNvPr id="105512" name="Rectangle 40"/>
            <p:cNvSpPr>
              <a:spLocks noChangeArrowheads="1"/>
            </p:cNvSpPr>
            <p:nvPr/>
          </p:nvSpPr>
          <p:spPr bwMode="auto">
            <a:xfrm>
              <a:off x="3414" y="713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60</a:t>
              </a:r>
            </a:p>
          </p:txBody>
        </p:sp>
        <p:sp>
          <p:nvSpPr>
            <p:cNvPr id="105513" name="Rectangle 41"/>
            <p:cNvSpPr>
              <a:spLocks noChangeArrowheads="1"/>
            </p:cNvSpPr>
            <p:nvPr/>
          </p:nvSpPr>
          <p:spPr bwMode="auto">
            <a:xfrm>
              <a:off x="3377" y="375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140</a:t>
              </a:r>
            </a:p>
          </p:txBody>
        </p:sp>
        <p:sp>
          <p:nvSpPr>
            <p:cNvPr id="105514" name="Line 42"/>
            <p:cNvSpPr>
              <a:spLocks noChangeShapeType="1"/>
            </p:cNvSpPr>
            <p:nvPr/>
          </p:nvSpPr>
          <p:spPr bwMode="auto">
            <a:xfrm flipV="1">
              <a:off x="3567" y="1038"/>
              <a:ext cx="126" cy="33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5" name="Line 43"/>
            <p:cNvSpPr>
              <a:spLocks noChangeShapeType="1"/>
            </p:cNvSpPr>
            <p:nvPr/>
          </p:nvSpPr>
          <p:spPr bwMode="auto">
            <a:xfrm>
              <a:off x="3693" y="1038"/>
              <a:ext cx="21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6" name="Line 44"/>
            <p:cNvSpPr>
              <a:spLocks noChangeShapeType="1"/>
            </p:cNvSpPr>
            <p:nvPr/>
          </p:nvSpPr>
          <p:spPr bwMode="auto">
            <a:xfrm flipV="1">
              <a:off x="3904" y="616"/>
              <a:ext cx="295" cy="42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7" name="Line 45"/>
            <p:cNvSpPr>
              <a:spLocks noChangeShapeType="1"/>
            </p:cNvSpPr>
            <p:nvPr/>
          </p:nvSpPr>
          <p:spPr bwMode="auto">
            <a:xfrm>
              <a:off x="4199" y="616"/>
              <a:ext cx="94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8" name="Line 46"/>
            <p:cNvSpPr>
              <a:spLocks noChangeShapeType="1"/>
            </p:cNvSpPr>
            <p:nvPr/>
          </p:nvSpPr>
          <p:spPr bwMode="auto">
            <a:xfrm flipV="1">
              <a:off x="5147" y="426"/>
              <a:ext cx="64" cy="1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9" name="Oval 47"/>
            <p:cNvSpPr>
              <a:spLocks noChangeArrowheads="1"/>
            </p:cNvSpPr>
            <p:nvPr/>
          </p:nvSpPr>
          <p:spPr bwMode="auto">
            <a:xfrm>
              <a:off x="3693" y="1270"/>
              <a:ext cx="843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5520" name="Oval 48"/>
            <p:cNvSpPr>
              <a:spLocks noChangeArrowheads="1"/>
            </p:cNvSpPr>
            <p:nvPr/>
          </p:nvSpPr>
          <p:spPr bwMode="auto">
            <a:xfrm>
              <a:off x="4072" y="890"/>
              <a:ext cx="844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5521" name="Oval 49"/>
            <p:cNvSpPr>
              <a:spLocks noChangeArrowheads="1"/>
            </p:cNvSpPr>
            <p:nvPr/>
          </p:nvSpPr>
          <p:spPr bwMode="auto">
            <a:xfrm>
              <a:off x="4663" y="700"/>
              <a:ext cx="843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5522" name="Oval 50"/>
            <p:cNvSpPr>
              <a:spLocks noChangeArrowheads="1"/>
            </p:cNvSpPr>
            <p:nvPr/>
          </p:nvSpPr>
          <p:spPr bwMode="auto">
            <a:xfrm>
              <a:off x="3588" y="447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5523" name="Oval 51"/>
            <p:cNvSpPr>
              <a:spLocks noChangeArrowheads="1"/>
            </p:cNvSpPr>
            <p:nvPr/>
          </p:nvSpPr>
          <p:spPr bwMode="auto">
            <a:xfrm>
              <a:off x="4389" y="384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05524" name="Line 52"/>
            <p:cNvSpPr>
              <a:spLocks noChangeShapeType="1"/>
            </p:cNvSpPr>
            <p:nvPr/>
          </p:nvSpPr>
          <p:spPr bwMode="auto">
            <a:xfrm flipH="1" flipV="1">
              <a:off x="3651" y="1206"/>
              <a:ext cx="147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25" name="Line 53"/>
            <p:cNvSpPr>
              <a:spLocks noChangeShapeType="1"/>
            </p:cNvSpPr>
            <p:nvPr/>
          </p:nvSpPr>
          <p:spPr bwMode="auto">
            <a:xfrm flipH="1">
              <a:off x="3798" y="616"/>
              <a:ext cx="64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26" name="Line 54"/>
            <p:cNvSpPr>
              <a:spLocks noChangeShapeType="1"/>
            </p:cNvSpPr>
            <p:nvPr/>
          </p:nvSpPr>
          <p:spPr bwMode="auto">
            <a:xfrm flipH="1" flipV="1">
              <a:off x="4051" y="848"/>
              <a:ext cx="64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27" name="Line 55"/>
            <p:cNvSpPr>
              <a:spLocks noChangeShapeType="1"/>
            </p:cNvSpPr>
            <p:nvPr/>
          </p:nvSpPr>
          <p:spPr bwMode="auto">
            <a:xfrm>
              <a:off x="4663" y="549"/>
              <a:ext cx="4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28" name="Line 56"/>
            <p:cNvSpPr>
              <a:spLocks noChangeShapeType="1"/>
            </p:cNvSpPr>
            <p:nvPr/>
          </p:nvSpPr>
          <p:spPr bwMode="auto">
            <a:xfrm flipH="1" flipV="1">
              <a:off x="5190" y="532"/>
              <a:ext cx="8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29" name="Text Box 57"/>
            <p:cNvSpPr txBox="1">
              <a:spLocks noChangeArrowheads="1"/>
            </p:cNvSpPr>
            <p:nvPr/>
          </p:nvSpPr>
          <p:spPr bwMode="auto">
            <a:xfrm>
              <a:off x="4422" y="1543"/>
              <a:ext cx="2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Time</a:t>
              </a:r>
            </a:p>
          </p:txBody>
        </p:sp>
        <p:sp>
          <p:nvSpPr>
            <p:cNvPr id="105530" name="Rectangle 58"/>
            <p:cNvSpPr>
              <a:spLocks noChangeArrowheads="1"/>
            </p:cNvSpPr>
            <p:nvPr/>
          </p:nvSpPr>
          <p:spPr bwMode="auto">
            <a:xfrm>
              <a:off x="3593" y="453"/>
              <a:ext cx="6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fus</a:t>
              </a:r>
              <a:endParaRPr lang="en-US" sz="800">
                <a:cs typeface="+mn-cs"/>
              </a:endParaRPr>
            </a:p>
          </p:txBody>
        </p:sp>
        <p:sp>
          <p:nvSpPr>
            <p:cNvPr id="105531" name="Rectangle 59"/>
            <p:cNvSpPr>
              <a:spLocks noChangeArrowheads="1"/>
            </p:cNvSpPr>
            <p:nvPr/>
          </p:nvSpPr>
          <p:spPr bwMode="auto">
            <a:xfrm>
              <a:off x="4374" y="400"/>
              <a:ext cx="6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vap</a:t>
              </a:r>
            </a:p>
          </p:txBody>
        </p:sp>
        <p:sp>
          <p:nvSpPr>
            <p:cNvPr id="105532" name="Rectangle 60"/>
            <p:cNvSpPr>
              <a:spLocks noChangeArrowheads="1"/>
            </p:cNvSpPr>
            <p:nvPr/>
          </p:nvSpPr>
          <p:spPr bwMode="auto">
            <a:xfrm>
              <a:off x="4051" y="902"/>
              <a:ext cx="10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liquid</a:t>
              </a:r>
              <a:endParaRPr lang="en-US" sz="800">
                <a:cs typeface="+mn-cs"/>
              </a:endParaRPr>
            </a:p>
          </p:txBody>
        </p:sp>
        <p:sp>
          <p:nvSpPr>
            <p:cNvPr id="105533" name="Rectangle 61"/>
            <p:cNvSpPr>
              <a:spLocks noChangeArrowheads="1"/>
            </p:cNvSpPr>
            <p:nvPr/>
          </p:nvSpPr>
          <p:spPr bwMode="auto">
            <a:xfrm>
              <a:off x="4642" y="714"/>
              <a:ext cx="8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gas</a:t>
              </a:r>
            </a:p>
          </p:txBody>
        </p:sp>
        <p:sp>
          <p:nvSpPr>
            <p:cNvPr id="105534" name="Rectangle 62"/>
            <p:cNvSpPr>
              <a:spLocks noChangeArrowheads="1"/>
            </p:cNvSpPr>
            <p:nvPr/>
          </p:nvSpPr>
          <p:spPr bwMode="auto">
            <a:xfrm>
              <a:off x="3666" y="1281"/>
              <a:ext cx="93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solid</a:t>
              </a:r>
              <a:endParaRPr lang="en-US" sz="800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88938" y="541338"/>
            <a:ext cx="85074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240 g of water (initially at 20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C) are mixed with an unknown mass of iron (initially at 500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C). 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When thermal equilibrium is reached, the system has a temperature of 42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C.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Find the mass of the iron.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7519988" y="6457950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cs typeface="+mn-cs"/>
              </a:rPr>
              <a:t>Calorimetry Problems 2  </a:t>
            </a:r>
          </a:p>
          <a:p>
            <a:pPr algn="r">
              <a:defRPr/>
            </a:pPr>
            <a:r>
              <a:rPr lang="en-US" sz="800">
                <a:cs typeface="+mn-cs"/>
              </a:rPr>
              <a:t>question #5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328738" y="1825625"/>
            <a:ext cx="1393825" cy="498475"/>
            <a:chOff x="837" y="1150"/>
            <a:chExt cx="878" cy="314"/>
          </a:xfrm>
        </p:grpSpPr>
        <p:sp>
          <p:nvSpPr>
            <p:cNvPr id="107525" name="Rectangle 5"/>
            <p:cNvSpPr>
              <a:spLocks noChangeArrowheads="1"/>
            </p:cNvSpPr>
            <p:nvPr/>
          </p:nvSpPr>
          <p:spPr bwMode="auto">
            <a:xfrm>
              <a:off x="837" y="1293"/>
              <a:ext cx="168" cy="171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sz="1400">
                  <a:cs typeface="+mn-cs"/>
                </a:rPr>
                <a:t>Fe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/>
          </p:nvSpPr>
          <p:spPr bwMode="auto">
            <a:xfrm>
              <a:off x="1097" y="1150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 = 500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</p:grp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736725" y="203041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mass = ? grams</a:t>
            </a:r>
          </a:p>
        </p:txBody>
      </p:sp>
      <p:grpSp>
        <p:nvGrpSpPr>
          <p:cNvPr id="107528" name="Group 8"/>
          <p:cNvGrpSpPr>
            <a:grpSpLocks/>
          </p:cNvGrpSpPr>
          <p:nvPr/>
        </p:nvGrpSpPr>
        <p:grpSpPr bwMode="auto">
          <a:xfrm>
            <a:off x="434975" y="2557463"/>
            <a:ext cx="2211388" cy="1252537"/>
            <a:chOff x="274" y="1611"/>
            <a:chExt cx="1393" cy="789"/>
          </a:xfrm>
        </p:grpSpPr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278" y="1988"/>
              <a:ext cx="549" cy="402"/>
            </a:xfrm>
            <a:prstGeom prst="can">
              <a:avLst>
                <a:gd name="adj" fmla="val 23731"/>
              </a:avLst>
            </a:prstGeom>
            <a:solidFill>
              <a:srgbClr val="99CCFF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74" y="1611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884" y="2026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 = 20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07532" name="Text Box 12"/>
            <p:cNvSpPr txBox="1">
              <a:spLocks noChangeArrowheads="1"/>
            </p:cNvSpPr>
            <p:nvPr/>
          </p:nvSpPr>
          <p:spPr bwMode="auto">
            <a:xfrm>
              <a:off x="878" y="2185"/>
              <a:ext cx="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240 g</a:t>
              </a:r>
            </a:p>
          </p:txBody>
        </p:sp>
      </p:grp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900113" y="2376488"/>
            <a:ext cx="528637" cy="10144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4762500" y="3460750"/>
            <a:ext cx="218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LOSE heat  =  GAIN heat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4610100" y="3451225"/>
            <a:ext cx="24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3929063" y="3824288"/>
            <a:ext cx="376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Fe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  =   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2613025" y="4235450"/>
            <a:ext cx="640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[(0.4495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(X g) (42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 - 500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  =   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(240 g) (42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 - 20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431925" y="463550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Drop Units:  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3917950" y="4583113"/>
            <a:ext cx="378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[(0.4495) (X) (-458)]   =   (4.184) (240 g) (22)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4970463" y="4935538"/>
            <a:ext cx="1685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205.9 X   =   22091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5465763" y="5278438"/>
            <a:ext cx="149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X   =  107.3 g Fe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34" grpId="0"/>
      <p:bldP spid="107535" grpId="0"/>
      <p:bldP spid="107536" grpId="0"/>
      <p:bldP spid="107537" grpId="0"/>
      <p:bldP spid="107538" grpId="0"/>
      <p:bldP spid="107539" grpId="0"/>
      <p:bldP spid="107540" grpId="0"/>
      <p:bldP spid="1075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817563" y="541338"/>
            <a:ext cx="76914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A 97 g sample of gold at 785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 is dropped into 323 g of water, which has an initial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temperature of 15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C.   If gold has a specific heat of 0.129 J/g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C, what is the final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temperature of the mixture?   Assume that the gold experiences no change in state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of matter.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7519988" y="6457950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cs typeface="+mn-cs"/>
              </a:rPr>
              <a:t>Calorimetry Problems 2  </a:t>
            </a:r>
          </a:p>
          <a:p>
            <a:pPr algn="r">
              <a:defRPr/>
            </a:pPr>
            <a:r>
              <a:rPr lang="en-US" sz="800">
                <a:cs typeface="+mn-cs"/>
              </a:rPr>
              <a:t>question #8</a:t>
            </a:r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1328738" y="1825625"/>
            <a:ext cx="1562100" cy="509588"/>
            <a:chOff x="837" y="1150"/>
            <a:chExt cx="984" cy="321"/>
          </a:xfrm>
        </p:grpSpPr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>
              <a:off x="837" y="1293"/>
              <a:ext cx="168" cy="171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sz="1400">
                  <a:cs typeface="+mn-cs"/>
                </a:rPr>
                <a:t>Au</a:t>
              </a:r>
            </a:p>
          </p:txBody>
        </p:sp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>
              <a:off x="1097" y="1150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 = 785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1094" y="1279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97 g</a:t>
              </a:r>
            </a:p>
          </p:txBody>
        </p:sp>
      </p:grp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434975" y="2557463"/>
            <a:ext cx="2211388" cy="1252537"/>
            <a:chOff x="274" y="1611"/>
            <a:chExt cx="1393" cy="789"/>
          </a:xfrm>
        </p:grpSpPr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78" y="1988"/>
              <a:ext cx="549" cy="402"/>
            </a:xfrm>
            <a:prstGeom prst="can">
              <a:avLst>
                <a:gd name="adj" fmla="val 23731"/>
              </a:avLst>
            </a:prstGeom>
            <a:solidFill>
              <a:srgbClr val="99CCFF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9345" name="Group 10"/>
            <p:cNvGrpSpPr>
              <a:grpSpLocks/>
            </p:cNvGrpSpPr>
            <p:nvPr/>
          </p:nvGrpSpPr>
          <p:grpSpPr bwMode="auto">
            <a:xfrm>
              <a:off x="274" y="1611"/>
              <a:ext cx="1393" cy="789"/>
              <a:chOff x="274" y="1611"/>
              <a:chExt cx="1393" cy="789"/>
            </a:xfrm>
          </p:grpSpPr>
          <p:sp>
            <p:nvSpPr>
              <p:cNvPr id="109579" name="AutoShape 11"/>
              <p:cNvSpPr>
                <a:spLocks noChangeArrowheads="1"/>
              </p:cNvSpPr>
              <p:nvPr/>
            </p:nvSpPr>
            <p:spPr bwMode="auto">
              <a:xfrm>
                <a:off x="274" y="1611"/>
                <a:ext cx="549" cy="789"/>
              </a:xfrm>
              <a:prstGeom prst="can">
                <a:avLst>
                  <a:gd name="adj" fmla="val 35929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580" name="Text Box 12"/>
              <p:cNvSpPr txBox="1">
                <a:spLocks noChangeArrowheads="1"/>
              </p:cNvSpPr>
              <p:nvPr/>
            </p:nvSpPr>
            <p:spPr bwMode="auto">
              <a:xfrm>
                <a:off x="884" y="2026"/>
                <a:ext cx="55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cs typeface="+mn-cs"/>
                  </a:rPr>
                  <a:t>T = 15</a:t>
                </a:r>
                <a:r>
                  <a:rPr lang="en-US" sz="1400" baseline="30000">
                    <a:cs typeface="+mn-cs"/>
                  </a:rPr>
                  <a:t>o</a:t>
                </a:r>
                <a:r>
                  <a:rPr lang="en-US" sz="1400">
                    <a:cs typeface="+mn-cs"/>
                  </a:rPr>
                  <a:t>C</a:t>
                </a:r>
              </a:p>
            </p:txBody>
          </p:sp>
          <p:sp>
            <p:nvSpPr>
              <p:cNvPr id="109581" name="Text Box 13"/>
              <p:cNvSpPr txBox="1">
                <a:spLocks noChangeArrowheads="1"/>
              </p:cNvSpPr>
              <p:nvPr/>
            </p:nvSpPr>
            <p:spPr bwMode="auto">
              <a:xfrm>
                <a:off x="878" y="2185"/>
                <a:ext cx="7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cs typeface="+mn-cs"/>
                  </a:rPr>
                  <a:t>mass = 323 g</a:t>
                </a:r>
              </a:p>
            </p:txBody>
          </p:sp>
        </p:grpSp>
      </p:grpSp>
      <p:sp>
        <p:nvSpPr>
          <p:cNvPr id="109582" name="Line 14"/>
          <p:cNvSpPr>
            <a:spLocks noChangeShapeType="1"/>
          </p:cNvSpPr>
          <p:nvPr/>
        </p:nvSpPr>
        <p:spPr bwMode="auto">
          <a:xfrm flipH="1">
            <a:off x="900113" y="2376488"/>
            <a:ext cx="528637" cy="10144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4600575" y="3803650"/>
            <a:ext cx="2333625" cy="314325"/>
            <a:chOff x="2904" y="2396"/>
            <a:chExt cx="1470" cy="198"/>
          </a:xfrm>
        </p:grpSpPr>
        <p:sp>
          <p:nvSpPr>
            <p:cNvPr id="109584" name="Text Box 16"/>
            <p:cNvSpPr txBox="1">
              <a:spLocks noChangeArrowheads="1"/>
            </p:cNvSpPr>
            <p:nvPr/>
          </p:nvSpPr>
          <p:spPr bwMode="auto">
            <a:xfrm>
              <a:off x="3000" y="2402"/>
              <a:ext cx="13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LOSE heat  =  GAIN heat</a:t>
              </a:r>
            </a:p>
          </p:txBody>
        </p:sp>
        <p:sp>
          <p:nvSpPr>
            <p:cNvPr id="109585" name="Text Box 17"/>
            <p:cNvSpPr txBox="1">
              <a:spLocks noChangeArrowheads="1"/>
            </p:cNvSpPr>
            <p:nvPr/>
          </p:nvSpPr>
          <p:spPr bwMode="auto">
            <a:xfrm>
              <a:off x="2904" y="2396"/>
              <a:ext cx="1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-</a:t>
              </a:r>
            </a:p>
          </p:txBody>
        </p:sp>
      </p:grp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3910013" y="4176713"/>
            <a:ext cx="3768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Au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  =   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2870200" y="4587875"/>
            <a:ext cx="5888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[(0.129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(97 g)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- 785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  =   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(323 g)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- 15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1431925" y="463550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Drop Units:  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3998913" y="4935538"/>
            <a:ext cx="401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[(12.5)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- 785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 =   (1.35 x 10</a:t>
            </a:r>
            <a:r>
              <a:rPr lang="en-US" sz="1400" baseline="30000">
                <a:cs typeface="+mn-cs"/>
              </a:rPr>
              <a:t>3</a:t>
            </a:r>
            <a:r>
              <a:rPr lang="en-US" sz="1400">
                <a:cs typeface="+mn-cs"/>
              </a:rPr>
              <a:t>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- 15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3884613" y="5287963"/>
            <a:ext cx="4295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-12.5 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+  9.82 x 10</a:t>
            </a:r>
            <a:r>
              <a:rPr lang="en-US" sz="1400" baseline="30000">
                <a:cs typeface="+mn-cs"/>
              </a:rPr>
              <a:t>3</a:t>
            </a:r>
            <a:r>
              <a:rPr lang="en-US" sz="1400">
                <a:cs typeface="+mn-cs"/>
              </a:rPr>
              <a:t>   =   1.35 x 10</a:t>
            </a:r>
            <a:r>
              <a:rPr lang="en-US" sz="1400" baseline="30000">
                <a:cs typeface="+mn-cs"/>
              </a:rPr>
              <a:t>3</a:t>
            </a:r>
            <a:r>
              <a:rPr lang="en-US" sz="1400">
                <a:cs typeface="+mn-cs"/>
              </a:rPr>
              <a:t> 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-  2.02 x 10</a:t>
            </a:r>
            <a:r>
              <a:rPr lang="en-US" sz="1400" baseline="30000">
                <a:cs typeface="+mn-cs"/>
              </a:rPr>
              <a:t>4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080000" y="5630863"/>
            <a:ext cx="206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3 x 10</a:t>
            </a:r>
            <a:r>
              <a:rPr lang="en-US" sz="1400" baseline="30000">
                <a:cs typeface="+mn-cs"/>
              </a:rPr>
              <a:t>4</a:t>
            </a:r>
            <a:r>
              <a:rPr lang="en-US" sz="1400">
                <a:cs typeface="+mn-cs"/>
              </a:rPr>
              <a:t>  =   1.36 x 10</a:t>
            </a:r>
            <a:r>
              <a:rPr lang="en-US" sz="1400" baseline="30000">
                <a:cs typeface="+mn-cs"/>
              </a:rPr>
              <a:t>3</a:t>
            </a:r>
            <a:r>
              <a:rPr lang="en-US" sz="1400">
                <a:cs typeface="+mn-cs"/>
              </a:rPr>
              <a:t> T</a:t>
            </a:r>
            <a:r>
              <a:rPr lang="en-US" sz="1400" baseline="-25000">
                <a:cs typeface="+mn-cs"/>
              </a:rPr>
              <a:t>f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437188" y="5959475"/>
            <a:ext cx="1258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 =   22.1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6" grpId="0"/>
      <p:bldP spid="109587" grpId="0"/>
      <p:bldP spid="109588" grpId="0"/>
      <p:bldP spid="109589" grpId="0"/>
      <p:bldP spid="109590" grpId="0"/>
      <p:bldP spid="109591" grpId="0"/>
      <p:bldP spid="10959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817563" y="541338"/>
            <a:ext cx="8020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If 59 g of water at 13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 are mixed with 87 g of water at 72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C, find the final temperature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of the system.   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7519988" y="6457950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cs typeface="+mn-cs"/>
              </a:rPr>
              <a:t>Calorimetry Problems 2  </a:t>
            </a:r>
          </a:p>
          <a:p>
            <a:pPr algn="r">
              <a:defRPr/>
            </a:pPr>
            <a:r>
              <a:rPr lang="en-US" sz="800">
                <a:cs typeface="+mn-cs"/>
              </a:rPr>
              <a:t>question #9</a:t>
            </a:r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512763" y="2535238"/>
            <a:ext cx="871537" cy="487362"/>
          </a:xfrm>
          <a:prstGeom prst="can">
            <a:avLst>
              <a:gd name="adj" fmla="val 23731"/>
            </a:avLst>
          </a:prstGeom>
          <a:solidFill>
            <a:srgbClr val="99CCFF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9773" name="Group 29"/>
          <p:cNvGrpSpPr>
            <a:grpSpLocks/>
          </p:cNvGrpSpPr>
          <p:nvPr/>
        </p:nvGrpSpPr>
        <p:grpSpPr bwMode="auto">
          <a:xfrm>
            <a:off x="506413" y="1785938"/>
            <a:ext cx="2112962" cy="1252537"/>
            <a:chOff x="319" y="1125"/>
            <a:chExt cx="1331" cy="789"/>
          </a:xfrm>
        </p:grpSpPr>
        <p:sp>
          <p:nvSpPr>
            <p:cNvPr id="159750" name="AutoShape 6"/>
            <p:cNvSpPr>
              <a:spLocks noChangeArrowheads="1"/>
            </p:cNvSpPr>
            <p:nvPr/>
          </p:nvSpPr>
          <p:spPr bwMode="auto">
            <a:xfrm>
              <a:off x="319" y="1125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9751" name="Text Box 7"/>
            <p:cNvSpPr txBox="1">
              <a:spLocks noChangeArrowheads="1"/>
            </p:cNvSpPr>
            <p:nvPr/>
          </p:nvSpPr>
          <p:spPr bwMode="auto">
            <a:xfrm>
              <a:off x="929" y="1540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 = 13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59752" name="Text Box 8"/>
            <p:cNvSpPr txBox="1">
              <a:spLocks noChangeArrowheads="1"/>
            </p:cNvSpPr>
            <p:nvPr/>
          </p:nvSpPr>
          <p:spPr bwMode="auto">
            <a:xfrm>
              <a:off x="923" y="1699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59 g</a:t>
              </a:r>
            </a:p>
          </p:txBody>
        </p:sp>
      </p:grpSp>
      <p:grpSp>
        <p:nvGrpSpPr>
          <p:cNvPr id="159753" name="Group 9"/>
          <p:cNvGrpSpPr>
            <a:grpSpLocks/>
          </p:cNvGrpSpPr>
          <p:nvPr/>
        </p:nvGrpSpPr>
        <p:grpSpPr bwMode="auto">
          <a:xfrm>
            <a:off x="4610100" y="3803650"/>
            <a:ext cx="2333625" cy="314325"/>
            <a:chOff x="2904" y="2396"/>
            <a:chExt cx="1470" cy="198"/>
          </a:xfrm>
        </p:grpSpPr>
        <p:sp>
          <p:nvSpPr>
            <p:cNvPr id="159754" name="Text Box 10"/>
            <p:cNvSpPr txBox="1">
              <a:spLocks noChangeArrowheads="1"/>
            </p:cNvSpPr>
            <p:nvPr/>
          </p:nvSpPr>
          <p:spPr bwMode="auto">
            <a:xfrm>
              <a:off x="3000" y="2402"/>
              <a:ext cx="13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LOSE heat  =  GAIN heat</a:t>
              </a:r>
            </a:p>
          </p:txBody>
        </p:sp>
        <p:sp>
          <p:nvSpPr>
            <p:cNvPr id="159755" name="Text Box 11"/>
            <p:cNvSpPr txBox="1">
              <a:spLocks noChangeArrowheads="1"/>
            </p:cNvSpPr>
            <p:nvPr/>
          </p:nvSpPr>
          <p:spPr bwMode="auto">
            <a:xfrm>
              <a:off x="2904" y="2396"/>
              <a:ext cx="1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-</a:t>
              </a:r>
            </a:p>
          </p:txBody>
        </p:sp>
      </p:grp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3862388" y="4176713"/>
            <a:ext cx="3830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  =   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2984500" y="4587875"/>
            <a:ext cx="549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(87 g)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- 72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=   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(59 g)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- 13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1431925" y="463550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Drop Units:  </a:t>
            </a:r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4008438" y="4935538"/>
            <a:ext cx="3417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[(364.0)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- 72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= (246.8)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- 13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4198938" y="5287963"/>
            <a:ext cx="305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-364 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+  26208 =  246.8 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-  3208</a:t>
            </a:r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5137150" y="5630863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29416  =   610.8 T</a:t>
            </a:r>
            <a:r>
              <a:rPr lang="en-US" sz="1400" baseline="-25000">
                <a:cs typeface="+mn-cs"/>
              </a:rPr>
              <a:t>f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5446713" y="5959475"/>
            <a:ext cx="1258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 =   48.2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sp>
        <p:nvSpPr>
          <p:cNvPr id="159764" name="AutoShape 20"/>
          <p:cNvSpPr>
            <a:spLocks noChangeArrowheads="1"/>
          </p:cNvSpPr>
          <p:nvPr/>
        </p:nvSpPr>
        <p:spPr bwMode="auto">
          <a:xfrm>
            <a:off x="6646863" y="2366963"/>
            <a:ext cx="871537" cy="638175"/>
          </a:xfrm>
          <a:prstGeom prst="can">
            <a:avLst>
              <a:gd name="adj" fmla="val 23731"/>
            </a:avLst>
          </a:prstGeom>
          <a:solidFill>
            <a:srgbClr val="99CCFF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9774" name="Group 30"/>
          <p:cNvGrpSpPr>
            <a:grpSpLocks/>
          </p:cNvGrpSpPr>
          <p:nvPr/>
        </p:nvGrpSpPr>
        <p:grpSpPr bwMode="auto">
          <a:xfrm>
            <a:off x="6640513" y="1768475"/>
            <a:ext cx="2112962" cy="1252538"/>
            <a:chOff x="4183" y="1114"/>
            <a:chExt cx="1331" cy="789"/>
          </a:xfrm>
        </p:grpSpPr>
        <p:sp>
          <p:nvSpPr>
            <p:cNvPr id="159765" name="AutoShape 21"/>
            <p:cNvSpPr>
              <a:spLocks noChangeArrowheads="1"/>
            </p:cNvSpPr>
            <p:nvPr/>
          </p:nvSpPr>
          <p:spPr bwMode="auto">
            <a:xfrm>
              <a:off x="4183" y="1114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9766" name="Text Box 22"/>
            <p:cNvSpPr txBox="1">
              <a:spLocks noChangeArrowheads="1"/>
            </p:cNvSpPr>
            <p:nvPr/>
          </p:nvSpPr>
          <p:spPr bwMode="auto">
            <a:xfrm>
              <a:off x="4793" y="1529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 = 72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59767" name="Text Box 23"/>
            <p:cNvSpPr txBox="1">
              <a:spLocks noChangeArrowheads="1"/>
            </p:cNvSpPr>
            <p:nvPr/>
          </p:nvSpPr>
          <p:spPr bwMode="auto">
            <a:xfrm>
              <a:off x="4787" y="1688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87 g</a:t>
              </a:r>
            </a:p>
          </p:txBody>
        </p:sp>
      </p:grpSp>
      <p:grpSp>
        <p:nvGrpSpPr>
          <p:cNvPr id="159768" name="Group 24"/>
          <p:cNvGrpSpPr>
            <a:grpSpLocks noChangeAspect="1"/>
          </p:cNvGrpSpPr>
          <p:nvPr/>
        </p:nvGrpSpPr>
        <p:grpSpPr bwMode="auto">
          <a:xfrm>
            <a:off x="3651250" y="1414463"/>
            <a:ext cx="1408113" cy="2008187"/>
            <a:chOff x="2261" y="1003"/>
            <a:chExt cx="553" cy="789"/>
          </a:xfrm>
        </p:grpSpPr>
        <p:sp>
          <p:nvSpPr>
            <p:cNvPr id="159769" name="AutoShape 25"/>
            <p:cNvSpPr>
              <a:spLocks noChangeAspect="1" noChangeArrowheads="1"/>
            </p:cNvSpPr>
            <p:nvPr/>
          </p:nvSpPr>
          <p:spPr bwMode="auto">
            <a:xfrm>
              <a:off x="2265" y="1380"/>
              <a:ext cx="549" cy="402"/>
            </a:xfrm>
            <a:prstGeom prst="can">
              <a:avLst>
                <a:gd name="adj" fmla="val 23731"/>
              </a:avLst>
            </a:prstGeom>
            <a:solidFill>
              <a:srgbClr val="99CCFF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9770" name="AutoShape 26"/>
            <p:cNvSpPr>
              <a:spLocks noChangeAspect="1" noChangeArrowheads="1"/>
            </p:cNvSpPr>
            <p:nvPr/>
          </p:nvSpPr>
          <p:spPr bwMode="auto">
            <a:xfrm>
              <a:off x="2261" y="1003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9771" name="Freeform 27"/>
          <p:cNvSpPr>
            <a:spLocks/>
          </p:cNvSpPr>
          <p:nvPr/>
        </p:nvSpPr>
        <p:spPr bwMode="auto">
          <a:xfrm>
            <a:off x="1066800" y="1101725"/>
            <a:ext cx="3124200" cy="593725"/>
          </a:xfrm>
          <a:custGeom>
            <a:avLst/>
            <a:gdLst>
              <a:gd name="T0" fmla="*/ 0 w 1968"/>
              <a:gd name="T1" fmla="*/ 362 h 374"/>
              <a:gd name="T2" fmla="*/ 864 w 1968"/>
              <a:gd name="T3" fmla="*/ 2 h 374"/>
              <a:gd name="T4" fmla="*/ 1968 w 1968"/>
              <a:gd name="T5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8" h="374">
                <a:moveTo>
                  <a:pt x="0" y="362"/>
                </a:moveTo>
                <a:cubicBezTo>
                  <a:pt x="268" y="181"/>
                  <a:pt x="536" y="0"/>
                  <a:pt x="864" y="2"/>
                </a:cubicBezTo>
                <a:cubicBezTo>
                  <a:pt x="1192" y="4"/>
                  <a:pt x="1580" y="189"/>
                  <a:pt x="1968" y="37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772" name="Freeform 28"/>
          <p:cNvSpPr>
            <a:spLocks/>
          </p:cNvSpPr>
          <p:nvPr/>
        </p:nvSpPr>
        <p:spPr bwMode="auto">
          <a:xfrm flipH="1">
            <a:off x="4419600" y="1092200"/>
            <a:ext cx="2628900" cy="593725"/>
          </a:xfrm>
          <a:custGeom>
            <a:avLst/>
            <a:gdLst>
              <a:gd name="T0" fmla="*/ 0 w 1968"/>
              <a:gd name="T1" fmla="*/ 362 h 374"/>
              <a:gd name="T2" fmla="*/ 864 w 1968"/>
              <a:gd name="T3" fmla="*/ 2 h 374"/>
              <a:gd name="T4" fmla="*/ 1968 w 1968"/>
              <a:gd name="T5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8" h="374">
                <a:moveTo>
                  <a:pt x="0" y="362"/>
                </a:moveTo>
                <a:cubicBezTo>
                  <a:pt x="268" y="181"/>
                  <a:pt x="536" y="0"/>
                  <a:pt x="864" y="2"/>
                </a:cubicBezTo>
                <a:cubicBezTo>
                  <a:pt x="1192" y="4"/>
                  <a:pt x="1580" y="189"/>
                  <a:pt x="1968" y="37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animBg="1"/>
      <p:bldP spid="159749" grpId="1" animBg="1"/>
      <p:bldP spid="159756" grpId="0"/>
      <p:bldP spid="159757" grpId="0"/>
      <p:bldP spid="159758" grpId="0"/>
      <p:bldP spid="159759" grpId="0"/>
      <p:bldP spid="159760" grpId="0"/>
      <p:bldP spid="159761" grpId="0"/>
      <p:bldP spid="159762" grpId="0"/>
      <p:bldP spid="159764" grpId="0" animBg="1"/>
      <p:bldP spid="15976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817563" y="541338"/>
            <a:ext cx="6376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A 38 g sample of ice at -11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 is placed into 214 g of water at 56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C.  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Find the system's final temperature.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7519988" y="6457950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cs typeface="+mn-cs"/>
              </a:rPr>
              <a:t>Calorimetry Problems 2  </a:t>
            </a:r>
          </a:p>
          <a:p>
            <a:pPr algn="r">
              <a:defRPr/>
            </a:pPr>
            <a:r>
              <a:rPr lang="en-US" sz="800">
                <a:cs typeface="+mn-cs"/>
              </a:rPr>
              <a:t>question #10</a:t>
            </a:r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1328738" y="1825625"/>
            <a:ext cx="1562100" cy="509588"/>
            <a:chOff x="837" y="1150"/>
            <a:chExt cx="984" cy="321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837" y="1293"/>
              <a:ext cx="168" cy="171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sz="1400">
                  <a:cs typeface="+mn-cs"/>
                </a:rPr>
                <a:t>ice</a:t>
              </a:r>
            </a:p>
          </p:txBody>
        </p:sp>
        <p:sp>
          <p:nvSpPr>
            <p:cNvPr id="161798" name="Text Box 6"/>
            <p:cNvSpPr txBox="1">
              <a:spLocks noChangeArrowheads="1"/>
            </p:cNvSpPr>
            <p:nvPr/>
          </p:nvSpPr>
          <p:spPr bwMode="auto">
            <a:xfrm>
              <a:off x="1097" y="1150"/>
              <a:ext cx="5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 = -11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61799" name="Text Box 7"/>
            <p:cNvSpPr txBox="1">
              <a:spLocks noChangeArrowheads="1"/>
            </p:cNvSpPr>
            <p:nvPr/>
          </p:nvSpPr>
          <p:spPr bwMode="auto">
            <a:xfrm>
              <a:off x="1094" y="1279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38 g</a:t>
              </a:r>
            </a:p>
          </p:txBody>
        </p:sp>
      </p:grpSp>
      <p:grpSp>
        <p:nvGrpSpPr>
          <p:cNvPr id="161800" name="Group 8"/>
          <p:cNvGrpSpPr>
            <a:grpSpLocks/>
          </p:cNvGrpSpPr>
          <p:nvPr/>
        </p:nvGrpSpPr>
        <p:grpSpPr bwMode="auto">
          <a:xfrm>
            <a:off x="434975" y="2557463"/>
            <a:ext cx="2211388" cy="1252537"/>
            <a:chOff x="274" y="1611"/>
            <a:chExt cx="1393" cy="789"/>
          </a:xfrm>
        </p:grpSpPr>
        <p:sp>
          <p:nvSpPr>
            <p:cNvPr id="161801" name="AutoShape 9"/>
            <p:cNvSpPr>
              <a:spLocks noChangeArrowheads="1"/>
            </p:cNvSpPr>
            <p:nvPr/>
          </p:nvSpPr>
          <p:spPr bwMode="auto">
            <a:xfrm>
              <a:off x="278" y="1988"/>
              <a:ext cx="549" cy="402"/>
            </a:xfrm>
            <a:prstGeom prst="can">
              <a:avLst>
                <a:gd name="adj" fmla="val 23731"/>
              </a:avLst>
            </a:prstGeom>
            <a:solidFill>
              <a:srgbClr val="99CCFF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02" name="AutoShape 10"/>
            <p:cNvSpPr>
              <a:spLocks noChangeArrowheads="1"/>
            </p:cNvSpPr>
            <p:nvPr/>
          </p:nvSpPr>
          <p:spPr bwMode="auto">
            <a:xfrm>
              <a:off x="274" y="1611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03" name="Text Box 11"/>
            <p:cNvSpPr txBox="1">
              <a:spLocks noChangeArrowheads="1"/>
            </p:cNvSpPr>
            <p:nvPr/>
          </p:nvSpPr>
          <p:spPr bwMode="auto">
            <a:xfrm>
              <a:off x="884" y="2026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 = 56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61804" name="Text Box 12"/>
            <p:cNvSpPr txBox="1">
              <a:spLocks noChangeArrowheads="1"/>
            </p:cNvSpPr>
            <p:nvPr/>
          </p:nvSpPr>
          <p:spPr bwMode="auto">
            <a:xfrm>
              <a:off x="878" y="2185"/>
              <a:ext cx="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214 g</a:t>
              </a:r>
            </a:p>
          </p:txBody>
        </p:sp>
      </p:grpSp>
      <p:sp>
        <p:nvSpPr>
          <p:cNvPr id="161805" name="Line 13"/>
          <p:cNvSpPr>
            <a:spLocks noChangeShapeType="1"/>
          </p:cNvSpPr>
          <p:nvPr/>
        </p:nvSpPr>
        <p:spPr bwMode="auto">
          <a:xfrm flipH="1">
            <a:off x="900113" y="2376488"/>
            <a:ext cx="528637" cy="10144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2933700" y="3692525"/>
            <a:ext cx="2324100" cy="314325"/>
            <a:chOff x="1848" y="2396"/>
            <a:chExt cx="1464" cy="198"/>
          </a:xfrm>
        </p:grpSpPr>
        <p:sp>
          <p:nvSpPr>
            <p:cNvPr id="161807" name="Text Box 15"/>
            <p:cNvSpPr txBox="1">
              <a:spLocks noChangeArrowheads="1"/>
            </p:cNvSpPr>
            <p:nvPr/>
          </p:nvSpPr>
          <p:spPr bwMode="auto">
            <a:xfrm>
              <a:off x="1938" y="2402"/>
              <a:ext cx="13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LOSE heat  =  GAIN heat</a:t>
              </a:r>
            </a:p>
          </p:txBody>
        </p:sp>
        <p:sp>
          <p:nvSpPr>
            <p:cNvPr id="161808" name="Text Box 16"/>
            <p:cNvSpPr txBox="1">
              <a:spLocks noChangeArrowheads="1"/>
            </p:cNvSpPr>
            <p:nvPr/>
          </p:nvSpPr>
          <p:spPr bwMode="auto">
            <a:xfrm>
              <a:off x="1848" y="2396"/>
              <a:ext cx="1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-</a:t>
              </a:r>
            </a:p>
          </p:txBody>
        </p:sp>
      </p:grp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1166813" y="4176713"/>
            <a:ext cx="716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O(l)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  =   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O(s)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  +  (C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) (mass)  +  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O(l)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 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41275" y="4587875"/>
            <a:ext cx="906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C)(214 g)(T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- 56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 =  (2.077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C)(38 g)(11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 +  (333 J/g)(38 g)  + 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C)(38 g)(T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- 0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2112963" y="4935538"/>
            <a:ext cx="430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[(895)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- 56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 =   868  +  12654   +   (159)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)] </a:t>
            </a: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2151063" y="5287963"/>
            <a:ext cx="383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- 895 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+  50141   =   868  +  12654  +  159 T</a:t>
            </a:r>
            <a:r>
              <a:rPr lang="en-US" sz="1400" baseline="-25000">
                <a:cs typeface="+mn-cs"/>
              </a:rPr>
              <a:t>f</a:t>
            </a:r>
            <a:endParaRPr lang="en-US" sz="1400" baseline="30000">
              <a:cs typeface="+mn-cs"/>
            </a:endParaRPr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2155825" y="5630863"/>
            <a:ext cx="3243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- 895 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+  50141   =   13522  +  159 T</a:t>
            </a:r>
            <a:r>
              <a:rPr lang="en-US" sz="1400" baseline="-25000">
                <a:cs typeface="+mn-cs"/>
              </a:rPr>
              <a:t>f</a:t>
            </a:r>
            <a:endParaRPr lang="en-US" sz="1400">
              <a:cs typeface="+mn-cs"/>
            </a:endParaRP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3389313" y="6224588"/>
            <a:ext cx="1258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 =   34.7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2898775" y="5916613"/>
            <a:ext cx="1804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   36619   =   1054 T</a:t>
            </a:r>
            <a:r>
              <a:rPr lang="en-US" sz="1400" baseline="-25000">
                <a:cs typeface="+mn-cs"/>
              </a:rPr>
              <a:t>f</a:t>
            </a:r>
            <a:endParaRPr lang="en-US" sz="1400">
              <a:cs typeface="+mn-cs"/>
            </a:endParaRPr>
          </a:p>
        </p:txBody>
      </p:sp>
      <p:grpSp>
        <p:nvGrpSpPr>
          <p:cNvPr id="103438" name="Group 24"/>
          <p:cNvGrpSpPr>
            <a:grpSpLocks/>
          </p:cNvGrpSpPr>
          <p:nvPr/>
        </p:nvGrpSpPr>
        <p:grpSpPr bwMode="auto">
          <a:xfrm>
            <a:off x="5124450" y="1023938"/>
            <a:ext cx="3649663" cy="2117725"/>
            <a:chOff x="3228" y="363"/>
            <a:chExt cx="2299" cy="133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3567" y="363"/>
              <a:ext cx="1960" cy="1096"/>
            </a:xfrm>
            <a:prstGeom prst="rect">
              <a:avLst/>
            </a:prstGeom>
            <a:solidFill>
              <a:srgbClr val="E5E5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1818" name="Line 26"/>
            <p:cNvSpPr>
              <a:spLocks noChangeShapeType="1"/>
            </p:cNvSpPr>
            <p:nvPr/>
          </p:nvSpPr>
          <p:spPr bwMode="auto">
            <a:xfrm>
              <a:off x="3567" y="61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19" name="Line 27"/>
            <p:cNvSpPr>
              <a:spLocks noChangeShapeType="1"/>
            </p:cNvSpPr>
            <p:nvPr/>
          </p:nvSpPr>
          <p:spPr bwMode="auto">
            <a:xfrm>
              <a:off x="3567" y="137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0" name="Line 28"/>
            <p:cNvSpPr>
              <a:spLocks noChangeShapeType="1"/>
            </p:cNvSpPr>
            <p:nvPr/>
          </p:nvSpPr>
          <p:spPr bwMode="auto">
            <a:xfrm>
              <a:off x="3567" y="1291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1" name="Line 29"/>
            <p:cNvSpPr>
              <a:spLocks noChangeShapeType="1"/>
            </p:cNvSpPr>
            <p:nvPr/>
          </p:nvSpPr>
          <p:spPr bwMode="auto">
            <a:xfrm>
              <a:off x="3567" y="120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2" name="Line 30"/>
            <p:cNvSpPr>
              <a:spLocks noChangeShapeType="1"/>
            </p:cNvSpPr>
            <p:nvPr/>
          </p:nvSpPr>
          <p:spPr bwMode="auto">
            <a:xfrm>
              <a:off x="3567" y="112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3" name="Line 31"/>
            <p:cNvSpPr>
              <a:spLocks noChangeShapeType="1"/>
            </p:cNvSpPr>
            <p:nvPr/>
          </p:nvSpPr>
          <p:spPr bwMode="auto">
            <a:xfrm>
              <a:off x="3567" y="1038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3567" y="95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5" name="Line 33"/>
            <p:cNvSpPr>
              <a:spLocks noChangeShapeType="1"/>
            </p:cNvSpPr>
            <p:nvPr/>
          </p:nvSpPr>
          <p:spPr bwMode="auto">
            <a:xfrm>
              <a:off x="3567" y="869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3567" y="78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3567" y="700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8" name="Line 36"/>
            <p:cNvSpPr>
              <a:spLocks noChangeShapeType="1"/>
            </p:cNvSpPr>
            <p:nvPr/>
          </p:nvSpPr>
          <p:spPr bwMode="auto">
            <a:xfrm>
              <a:off x="3567" y="53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29" name="Line 37"/>
            <p:cNvSpPr>
              <a:spLocks noChangeShapeType="1"/>
            </p:cNvSpPr>
            <p:nvPr/>
          </p:nvSpPr>
          <p:spPr bwMode="auto">
            <a:xfrm>
              <a:off x="3567" y="447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30" name="Line 38"/>
            <p:cNvSpPr>
              <a:spLocks noChangeShapeType="1"/>
            </p:cNvSpPr>
            <p:nvPr/>
          </p:nvSpPr>
          <p:spPr bwMode="auto">
            <a:xfrm>
              <a:off x="3567" y="36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31" name="Text Box 39"/>
            <p:cNvSpPr txBox="1">
              <a:spLocks noChangeArrowheads="1"/>
            </p:cNvSpPr>
            <p:nvPr/>
          </p:nvSpPr>
          <p:spPr bwMode="auto">
            <a:xfrm rot="-5400000">
              <a:off x="2940" y="874"/>
              <a:ext cx="73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Temperature (</a:t>
              </a:r>
              <a:r>
                <a:rPr lang="en-US" sz="1000" baseline="30000">
                  <a:cs typeface="+mn-cs"/>
                </a:rPr>
                <a:t>o</a:t>
              </a:r>
              <a:r>
                <a:rPr lang="en-US" sz="1000">
                  <a:cs typeface="+mn-cs"/>
                </a:rPr>
                <a:t>C)</a:t>
              </a:r>
            </a:p>
          </p:txBody>
        </p:sp>
        <p:sp>
          <p:nvSpPr>
            <p:cNvPr id="161832" name="Text Box 40"/>
            <p:cNvSpPr txBox="1">
              <a:spLocks noChangeArrowheads="1"/>
            </p:cNvSpPr>
            <p:nvPr/>
          </p:nvSpPr>
          <p:spPr bwMode="auto">
            <a:xfrm>
              <a:off x="3417" y="797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40</a:t>
              </a:r>
            </a:p>
          </p:txBody>
        </p:sp>
        <p:sp>
          <p:nvSpPr>
            <p:cNvPr id="161833" name="Rectangle 41"/>
            <p:cNvSpPr>
              <a:spLocks noChangeArrowheads="1"/>
            </p:cNvSpPr>
            <p:nvPr/>
          </p:nvSpPr>
          <p:spPr bwMode="auto">
            <a:xfrm>
              <a:off x="3417" y="886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20</a:t>
              </a:r>
            </a:p>
          </p:txBody>
        </p:sp>
        <p:sp>
          <p:nvSpPr>
            <p:cNvPr id="161834" name="Rectangle 42"/>
            <p:cNvSpPr>
              <a:spLocks noChangeArrowheads="1"/>
            </p:cNvSpPr>
            <p:nvPr/>
          </p:nvSpPr>
          <p:spPr bwMode="auto">
            <a:xfrm>
              <a:off x="3438" y="966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161835" name="Rectangle 43"/>
            <p:cNvSpPr>
              <a:spLocks noChangeArrowheads="1"/>
            </p:cNvSpPr>
            <p:nvPr/>
          </p:nvSpPr>
          <p:spPr bwMode="auto">
            <a:xfrm>
              <a:off x="3398" y="1050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-20</a:t>
              </a:r>
            </a:p>
          </p:txBody>
        </p:sp>
        <p:sp>
          <p:nvSpPr>
            <p:cNvPr id="161836" name="Rectangle 44"/>
            <p:cNvSpPr>
              <a:spLocks noChangeArrowheads="1"/>
            </p:cNvSpPr>
            <p:nvPr/>
          </p:nvSpPr>
          <p:spPr bwMode="auto">
            <a:xfrm>
              <a:off x="3398" y="1134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-40</a:t>
              </a:r>
            </a:p>
          </p:txBody>
        </p:sp>
        <p:sp>
          <p:nvSpPr>
            <p:cNvPr id="161837" name="Rectangle 45"/>
            <p:cNvSpPr>
              <a:spLocks noChangeArrowheads="1"/>
            </p:cNvSpPr>
            <p:nvPr/>
          </p:nvSpPr>
          <p:spPr bwMode="auto">
            <a:xfrm>
              <a:off x="3393" y="1219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-60</a:t>
              </a:r>
            </a:p>
          </p:txBody>
        </p:sp>
        <p:sp>
          <p:nvSpPr>
            <p:cNvPr id="161838" name="Rectangle 46"/>
            <p:cNvSpPr>
              <a:spLocks noChangeArrowheads="1"/>
            </p:cNvSpPr>
            <p:nvPr/>
          </p:nvSpPr>
          <p:spPr bwMode="auto">
            <a:xfrm>
              <a:off x="3393" y="1307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-80</a:t>
              </a:r>
            </a:p>
          </p:txBody>
        </p:sp>
        <p:sp>
          <p:nvSpPr>
            <p:cNvPr id="161839" name="Rectangle 47"/>
            <p:cNvSpPr>
              <a:spLocks noChangeArrowheads="1"/>
            </p:cNvSpPr>
            <p:nvPr/>
          </p:nvSpPr>
          <p:spPr bwMode="auto">
            <a:xfrm>
              <a:off x="3355" y="1392"/>
              <a:ext cx="24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-100</a:t>
              </a:r>
            </a:p>
          </p:txBody>
        </p:sp>
        <p:sp>
          <p:nvSpPr>
            <p:cNvPr id="161840" name="Rectangle 48"/>
            <p:cNvSpPr>
              <a:spLocks noChangeArrowheads="1"/>
            </p:cNvSpPr>
            <p:nvPr/>
          </p:nvSpPr>
          <p:spPr bwMode="auto">
            <a:xfrm>
              <a:off x="3377" y="460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120</a:t>
              </a:r>
            </a:p>
          </p:txBody>
        </p:sp>
        <p:sp>
          <p:nvSpPr>
            <p:cNvPr id="161841" name="Rectangle 49"/>
            <p:cNvSpPr>
              <a:spLocks noChangeArrowheads="1"/>
            </p:cNvSpPr>
            <p:nvPr/>
          </p:nvSpPr>
          <p:spPr bwMode="auto">
            <a:xfrm>
              <a:off x="3377" y="544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100</a:t>
              </a:r>
            </a:p>
          </p:txBody>
        </p:sp>
        <p:sp>
          <p:nvSpPr>
            <p:cNvPr id="161842" name="Rectangle 50"/>
            <p:cNvSpPr>
              <a:spLocks noChangeArrowheads="1"/>
            </p:cNvSpPr>
            <p:nvPr/>
          </p:nvSpPr>
          <p:spPr bwMode="auto">
            <a:xfrm>
              <a:off x="3414" y="62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80</a:t>
              </a:r>
            </a:p>
          </p:txBody>
        </p:sp>
        <p:sp>
          <p:nvSpPr>
            <p:cNvPr id="161843" name="Rectangle 51"/>
            <p:cNvSpPr>
              <a:spLocks noChangeArrowheads="1"/>
            </p:cNvSpPr>
            <p:nvPr/>
          </p:nvSpPr>
          <p:spPr bwMode="auto">
            <a:xfrm>
              <a:off x="3414" y="713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60</a:t>
              </a:r>
            </a:p>
          </p:txBody>
        </p:sp>
        <p:sp>
          <p:nvSpPr>
            <p:cNvPr id="161844" name="Rectangle 52"/>
            <p:cNvSpPr>
              <a:spLocks noChangeArrowheads="1"/>
            </p:cNvSpPr>
            <p:nvPr/>
          </p:nvSpPr>
          <p:spPr bwMode="auto">
            <a:xfrm>
              <a:off x="3377" y="375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140</a:t>
              </a:r>
            </a:p>
          </p:txBody>
        </p:sp>
        <p:sp>
          <p:nvSpPr>
            <p:cNvPr id="161845" name="Line 53"/>
            <p:cNvSpPr>
              <a:spLocks noChangeShapeType="1"/>
            </p:cNvSpPr>
            <p:nvPr/>
          </p:nvSpPr>
          <p:spPr bwMode="auto">
            <a:xfrm flipV="1">
              <a:off x="3567" y="1038"/>
              <a:ext cx="126" cy="33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46" name="Line 54"/>
            <p:cNvSpPr>
              <a:spLocks noChangeShapeType="1"/>
            </p:cNvSpPr>
            <p:nvPr/>
          </p:nvSpPr>
          <p:spPr bwMode="auto">
            <a:xfrm>
              <a:off x="3693" y="1038"/>
              <a:ext cx="21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47" name="Line 55"/>
            <p:cNvSpPr>
              <a:spLocks noChangeShapeType="1"/>
            </p:cNvSpPr>
            <p:nvPr/>
          </p:nvSpPr>
          <p:spPr bwMode="auto">
            <a:xfrm flipV="1">
              <a:off x="3904" y="616"/>
              <a:ext cx="295" cy="42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48" name="Line 56"/>
            <p:cNvSpPr>
              <a:spLocks noChangeShapeType="1"/>
            </p:cNvSpPr>
            <p:nvPr/>
          </p:nvSpPr>
          <p:spPr bwMode="auto">
            <a:xfrm>
              <a:off x="4199" y="616"/>
              <a:ext cx="94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49" name="Line 57"/>
            <p:cNvSpPr>
              <a:spLocks noChangeShapeType="1"/>
            </p:cNvSpPr>
            <p:nvPr/>
          </p:nvSpPr>
          <p:spPr bwMode="auto">
            <a:xfrm flipV="1">
              <a:off x="5147" y="426"/>
              <a:ext cx="64" cy="1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50" name="Oval 58"/>
            <p:cNvSpPr>
              <a:spLocks noChangeArrowheads="1"/>
            </p:cNvSpPr>
            <p:nvPr/>
          </p:nvSpPr>
          <p:spPr bwMode="auto">
            <a:xfrm>
              <a:off x="3693" y="1270"/>
              <a:ext cx="843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1851" name="Oval 59"/>
            <p:cNvSpPr>
              <a:spLocks noChangeArrowheads="1"/>
            </p:cNvSpPr>
            <p:nvPr/>
          </p:nvSpPr>
          <p:spPr bwMode="auto">
            <a:xfrm>
              <a:off x="4072" y="890"/>
              <a:ext cx="844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1852" name="Oval 60"/>
            <p:cNvSpPr>
              <a:spLocks noChangeArrowheads="1"/>
            </p:cNvSpPr>
            <p:nvPr/>
          </p:nvSpPr>
          <p:spPr bwMode="auto">
            <a:xfrm>
              <a:off x="4663" y="700"/>
              <a:ext cx="843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1853" name="Oval 61"/>
            <p:cNvSpPr>
              <a:spLocks noChangeArrowheads="1"/>
            </p:cNvSpPr>
            <p:nvPr/>
          </p:nvSpPr>
          <p:spPr bwMode="auto">
            <a:xfrm>
              <a:off x="3588" y="447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1854" name="Oval 62"/>
            <p:cNvSpPr>
              <a:spLocks noChangeArrowheads="1"/>
            </p:cNvSpPr>
            <p:nvPr/>
          </p:nvSpPr>
          <p:spPr bwMode="auto">
            <a:xfrm>
              <a:off x="4389" y="384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1855" name="Line 63"/>
            <p:cNvSpPr>
              <a:spLocks noChangeShapeType="1"/>
            </p:cNvSpPr>
            <p:nvPr/>
          </p:nvSpPr>
          <p:spPr bwMode="auto">
            <a:xfrm flipH="1" flipV="1">
              <a:off x="3651" y="1206"/>
              <a:ext cx="147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56" name="Line 64"/>
            <p:cNvSpPr>
              <a:spLocks noChangeShapeType="1"/>
            </p:cNvSpPr>
            <p:nvPr/>
          </p:nvSpPr>
          <p:spPr bwMode="auto">
            <a:xfrm flipH="1">
              <a:off x="3798" y="616"/>
              <a:ext cx="64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57" name="Line 65"/>
            <p:cNvSpPr>
              <a:spLocks noChangeShapeType="1"/>
            </p:cNvSpPr>
            <p:nvPr/>
          </p:nvSpPr>
          <p:spPr bwMode="auto">
            <a:xfrm flipH="1" flipV="1">
              <a:off x="4051" y="848"/>
              <a:ext cx="64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58" name="Line 66"/>
            <p:cNvSpPr>
              <a:spLocks noChangeShapeType="1"/>
            </p:cNvSpPr>
            <p:nvPr/>
          </p:nvSpPr>
          <p:spPr bwMode="auto">
            <a:xfrm>
              <a:off x="4663" y="549"/>
              <a:ext cx="4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59" name="Line 67"/>
            <p:cNvSpPr>
              <a:spLocks noChangeShapeType="1"/>
            </p:cNvSpPr>
            <p:nvPr/>
          </p:nvSpPr>
          <p:spPr bwMode="auto">
            <a:xfrm flipH="1" flipV="1">
              <a:off x="5190" y="532"/>
              <a:ext cx="8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60" name="Text Box 68"/>
            <p:cNvSpPr txBox="1">
              <a:spLocks noChangeArrowheads="1"/>
            </p:cNvSpPr>
            <p:nvPr/>
          </p:nvSpPr>
          <p:spPr bwMode="auto">
            <a:xfrm>
              <a:off x="4422" y="1543"/>
              <a:ext cx="2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Time</a:t>
              </a:r>
            </a:p>
          </p:txBody>
        </p:sp>
        <p:sp>
          <p:nvSpPr>
            <p:cNvPr id="161861" name="Rectangle 69"/>
            <p:cNvSpPr>
              <a:spLocks noChangeArrowheads="1"/>
            </p:cNvSpPr>
            <p:nvPr/>
          </p:nvSpPr>
          <p:spPr bwMode="auto">
            <a:xfrm>
              <a:off x="3593" y="453"/>
              <a:ext cx="6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fus</a:t>
              </a:r>
              <a:endParaRPr lang="en-US" sz="800">
                <a:cs typeface="+mn-cs"/>
              </a:endParaRPr>
            </a:p>
          </p:txBody>
        </p:sp>
        <p:sp>
          <p:nvSpPr>
            <p:cNvPr id="161862" name="Rectangle 70"/>
            <p:cNvSpPr>
              <a:spLocks noChangeArrowheads="1"/>
            </p:cNvSpPr>
            <p:nvPr/>
          </p:nvSpPr>
          <p:spPr bwMode="auto">
            <a:xfrm>
              <a:off x="4374" y="400"/>
              <a:ext cx="6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vap</a:t>
              </a:r>
            </a:p>
          </p:txBody>
        </p:sp>
        <p:sp>
          <p:nvSpPr>
            <p:cNvPr id="161863" name="Rectangle 71"/>
            <p:cNvSpPr>
              <a:spLocks noChangeArrowheads="1"/>
            </p:cNvSpPr>
            <p:nvPr/>
          </p:nvSpPr>
          <p:spPr bwMode="auto">
            <a:xfrm>
              <a:off x="4051" y="902"/>
              <a:ext cx="10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liquid</a:t>
              </a:r>
              <a:endParaRPr lang="en-US" sz="800">
                <a:cs typeface="+mn-cs"/>
              </a:endParaRPr>
            </a:p>
          </p:txBody>
        </p:sp>
        <p:sp>
          <p:nvSpPr>
            <p:cNvPr id="161864" name="Rectangle 72"/>
            <p:cNvSpPr>
              <a:spLocks noChangeArrowheads="1"/>
            </p:cNvSpPr>
            <p:nvPr/>
          </p:nvSpPr>
          <p:spPr bwMode="auto">
            <a:xfrm>
              <a:off x="4642" y="714"/>
              <a:ext cx="8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gas</a:t>
              </a:r>
            </a:p>
          </p:txBody>
        </p:sp>
        <p:sp>
          <p:nvSpPr>
            <p:cNvPr id="161865" name="Rectangle 73"/>
            <p:cNvSpPr>
              <a:spLocks noChangeArrowheads="1"/>
            </p:cNvSpPr>
            <p:nvPr/>
          </p:nvSpPr>
          <p:spPr bwMode="auto">
            <a:xfrm>
              <a:off x="3666" y="1281"/>
              <a:ext cx="93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solid</a:t>
              </a:r>
              <a:endParaRPr lang="en-US" sz="800">
                <a:cs typeface="+mn-cs"/>
              </a:endParaRPr>
            </a:p>
          </p:txBody>
        </p:sp>
      </p:grpSp>
      <p:grpSp>
        <p:nvGrpSpPr>
          <p:cNvPr id="161866" name="Group 74"/>
          <p:cNvGrpSpPr>
            <a:grpSpLocks/>
          </p:cNvGrpSpPr>
          <p:nvPr/>
        </p:nvGrpSpPr>
        <p:grpSpPr bwMode="auto">
          <a:xfrm>
            <a:off x="3267075" y="2068513"/>
            <a:ext cx="1766888" cy="1509712"/>
            <a:chOff x="2058" y="1303"/>
            <a:chExt cx="1113" cy="951"/>
          </a:xfrm>
        </p:grpSpPr>
        <p:sp>
          <p:nvSpPr>
            <p:cNvPr id="161867" name="Line 75"/>
            <p:cNvSpPr>
              <a:spLocks noChangeShapeType="1"/>
            </p:cNvSpPr>
            <p:nvPr/>
          </p:nvSpPr>
          <p:spPr bwMode="auto">
            <a:xfrm flipV="1">
              <a:off x="2058" y="1913"/>
              <a:ext cx="17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68" name="Line 76"/>
            <p:cNvSpPr>
              <a:spLocks noChangeShapeType="1"/>
            </p:cNvSpPr>
            <p:nvPr/>
          </p:nvSpPr>
          <p:spPr bwMode="auto">
            <a:xfrm>
              <a:off x="2226" y="1913"/>
              <a:ext cx="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69" name="Freeform 77"/>
            <p:cNvSpPr>
              <a:spLocks/>
            </p:cNvSpPr>
            <p:nvPr/>
          </p:nvSpPr>
          <p:spPr bwMode="auto">
            <a:xfrm>
              <a:off x="2808" y="1303"/>
              <a:ext cx="363" cy="608"/>
            </a:xfrm>
            <a:custGeom>
              <a:avLst/>
              <a:gdLst>
                <a:gd name="T0" fmla="*/ 0 w 363"/>
                <a:gd name="T1" fmla="*/ 608 h 608"/>
                <a:gd name="T2" fmla="*/ 363 w 363"/>
                <a:gd name="T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3" h="608">
                  <a:moveTo>
                    <a:pt x="0" y="608"/>
                  </a:moveTo>
                  <a:lnTo>
                    <a:pt x="36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1870" name="Oval 78"/>
          <p:cNvSpPr>
            <a:spLocks noChangeArrowheads="1"/>
          </p:cNvSpPr>
          <p:nvPr/>
        </p:nvSpPr>
        <p:spPr bwMode="auto">
          <a:xfrm>
            <a:off x="3327400" y="331787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71" name="Oval 79"/>
          <p:cNvSpPr>
            <a:spLocks noChangeArrowheads="1"/>
          </p:cNvSpPr>
          <p:nvPr/>
        </p:nvSpPr>
        <p:spPr bwMode="auto">
          <a:xfrm>
            <a:off x="4792663" y="238601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73" name="Text Box 81"/>
          <p:cNvSpPr txBox="1">
            <a:spLocks noChangeArrowheads="1"/>
          </p:cNvSpPr>
          <p:nvPr/>
        </p:nvSpPr>
        <p:spPr bwMode="auto">
          <a:xfrm>
            <a:off x="3073400" y="2909888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8000"/>
                </a:solidFill>
                <a:cs typeface="+mn-cs"/>
              </a:rPr>
              <a:t>A</a:t>
            </a:r>
          </a:p>
        </p:txBody>
      </p:sp>
      <p:sp>
        <p:nvSpPr>
          <p:cNvPr id="161874" name="Text Box 82"/>
          <p:cNvSpPr txBox="1">
            <a:spLocks noChangeArrowheads="1"/>
          </p:cNvSpPr>
          <p:nvPr/>
        </p:nvSpPr>
        <p:spPr bwMode="auto">
          <a:xfrm>
            <a:off x="3854450" y="2613025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660066"/>
                </a:solidFill>
                <a:cs typeface="+mn-cs"/>
              </a:rPr>
              <a:t>B</a:t>
            </a:r>
          </a:p>
        </p:txBody>
      </p:sp>
      <p:sp>
        <p:nvSpPr>
          <p:cNvPr id="161875" name="Text Box 83"/>
          <p:cNvSpPr txBox="1">
            <a:spLocks noChangeArrowheads="1"/>
          </p:cNvSpPr>
          <p:nvPr/>
        </p:nvSpPr>
        <p:spPr bwMode="auto">
          <a:xfrm>
            <a:off x="4605338" y="29083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663300"/>
                </a:solidFill>
                <a:cs typeface="+mn-cs"/>
              </a:rPr>
              <a:t>C</a:t>
            </a:r>
          </a:p>
        </p:txBody>
      </p:sp>
      <p:sp>
        <p:nvSpPr>
          <p:cNvPr id="161876" name="Text Box 84"/>
          <p:cNvSpPr txBox="1">
            <a:spLocks noChangeArrowheads="1"/>
          </p:cNvSpPr>
          <p:nvPr/>
        </p:nvSpPr>
        <p:spPr bwMode="auto">
          <a:xfrm>
            <a:off x="4340225" y="230346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663300"/>
                </a:solidFill>
                <a:cs typeface="+mn-cs"/>
              </a:rPr>
              <a:t>D</a:t>
            </a:r>
          </a:p>
        </p:txBody>
      </p:sp>
      <p:sp>
        <p:nvSpPr>
          <p:cNvPr id="161877" name="Line 85"/>
          <p:cNvSpPr>
            <a:spLocks noChangeShapeType="1"/>
          </p:cNvSpPr>
          <p:nvPr/>
        </p:nvSpPr>
        <p:spPr bwMode="auto">
          <a:xfrm flipH="1">
            <a:off x="4727575" y="2513013"/>
            <a:ext cx="160338" cy="2730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78" name="Line 86"/>
          <p:cNvSpPr>
            <a:spLocks noChangeShapeType="1"/>
          </p:cNvSpPr>
          <p:nvPr/>
        </p:nvSpPr>
        <p:spPr bwMode="auto">
          <a:xfrm flipV="1">
            <a:off x="4433888" y="2805113"/>
            <a:ext cx="79375" cy="134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79" name="Line 87"/>
          <p:cNvSpPr>
            <a:spLocks noChangeShapeType="1"/>
          </p:cNvSpPr>
          <p:nvPr/>
        </p:nvSpPr>
        <p:spPr bwMode="auto">
          <a:xfrm>
            <a:off x="3673475" y="3132138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80" name="Line 88"/>
          <p:cNvSpPr>
            <a:spLocks noChangeShapeType="1"/>
          </p:cNvSpPr>
          <p:nvPr/>
        </p:nvSpPr>
        <p:spPr bwMode="auto">
          <a:xfrm flipV="1">
            <a:off x="3478213" y="3117850"/>
            <a:ext cx="114300" cy="234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81" name="AutoShape 89"/>
          <p:cNvSpPr>
            <a:spLocks/>
          </p:cNvSpPr>
          <p:nvPr/>
        </p:nvSpPr>
        <p:spPr bwMode="auto">
          <a:xfrm rot="12481381">
            <a:off x="3303588" y="2989263"/>
            <a:ext cx="112712" cy="327025"/>
          </a:xfrm>
          <a:prstGeom prst="rightBrace">
            <a:avLst>
              <a:gd name="adj1" fmla="val 2417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82" name="AutoShape 90"/>
          <p:cNvSpPr>
            <a:spLocks/>
          </p:cNvSpPr>
          <p:nvPr/>
        </p:nvSpPr>
        <p:spPr bwMode="auto">
          <a:xfrm rot="16200000">
            <a:off x="3933031" y="2482057"/>
            <a:ext cx="123825" cy="877888"/>
          </a:xfrm>
          <a:prstGeom prst="rightBrace">
            <a:avLst>
              <a:gd name="adj1" fmla="val 5908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83" name="AutoShape 91"/>
          <p:cNvSpPr>
            <a:spLocks/>
          </p:cNvSpPr>
          <p:nvPr/>
        </p:nvSpPr>
        <p:spPr bwMode="auto">
          <a:xfrm rot="23437231">
            <a:off x="4576763" y="2830513"/>
            <a:ext cx="123825" cy="306387"/>
          </a:xfrm>
          <a:prstGeom prst="rightBrace">
            <a:avLst>
              <a:gd name="adj1" fmla="val 2062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84" name="AutoShape 92"/>
          <p:cNvSpPr>
            <a:spLocks/>
          </p:cNvSpPr>
          <p:nvPr/>
        </p:nvSpPr>
        <p:spPr bwMode="auto">
          <a:xfrm rot="34158962">
            <a:off x="4560888" y="2324100"/>
            <a:ext cx="131762" cy="441325"/>
          </a:xfrm>
          <a:prstGeom prst="rightBrace">
            <a:avLst>
              <a:gd name="adj1" fmla="val 2791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885" name="Text Box 93"/>
          <p:cNvSpPr txBox="1">
            <a:spLocks noChangeArrowheads="1"/>
          </p:cNvSpPr>
          <p:nvPr/>
        </p:nvSpPr>
        <p:spPr bwMode="auto">
          <a:xfrm>
            <a:off x="3562350" y="3121025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warm ice</a:t>
            </a:r>
          </a:p>
        </p:txBody>
      </p:sp>
      <p:sp>
        <p:nvSpPr>
          <p:cNvPr id="161886" name="Text Box 94"/>
          <p:cNvSpPr txBox="1">
            <a:spLocks noChangeArrowheads="1"/>
          </p:cNvSpPr>
          <p:nvPr/>
        </p:nvSpPr>
        <p:spPr bwMode="auto">
          <a:xfrm>
            <a:off x="3627438" y="3116263"/>
            <a:ext cx="795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melt ice</a:t>
            </a:r>
          </a:p>
        </p:txBody>
      </p:sp>
      <p:sp>
        <p:nvSpPr>
          <p:cNvPr id="161887" name="Text Box 95"/>
          <p:cNvSpPr txBox="1">
            <a:spLocks noChangeArrowheads="1"/>
          </p:cNvSpPr>
          <p:nvPr/>
        </p:nvSpPr>
        <p:spPr bwMode="auto">
          <a:xfrm>
            <a:off x="4521200" y="2828925"/>
            <a:ext cx="1100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warm water</a:t>
            </a:r>
          </a:p>
        </p:txBody>
      </p:sp>
      <p:sp>
        <p:nvSpPr>
          <p:cNvPr id="161888" name="Text Box 96"/>
          <p:cNvSpPr txBox="1">
            <a:spLocks noChangeArrowheads="1"/>
          </p:cNvSpPr>
          <p:nvPr/>
        </p:nvSpPr>
        <p:spPr bwMode="auto">
          <a:xfrm>
            <a:off x="3668713" y="2417763"/>
            <a:ext cx="1081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water cools</a:t>
            </a:r>
          </a:p>
        </p:txBody>
      </p:sp>
      <p:sp>
        <p:nvSpPr>
          <p:cNvPr id="161889" name="Text Box 97"/>
          <p:cNvSpPr txBox="1">
            <a:spLocks noChangeArrowheads="1"/>
          </p:cNvSpPr>
          <p:nvPr/>
        </p:nvSpPr>
        <p:spPr bwMode="auto">
          <a:xfrm>
            <a:off x="1803400" y="39068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</a:t>
            </a:r>
          </a:p>
        </p:txBody>
      </p:sp>
      <p:sp>
        <p:nvSpPr>
          <p:cNvPr id="161890" name="Text Box 98"/>
          <p:cNvSpPr txBox="1">
            <a:spLocks noChangeArrowheads="1"/>
          </p:cNvSpPr>
          <p:nvPr/>
        </p:nvSpPr>
        <p:spPr bwMode="auto">
          <a:xfrm>
            <a:off x="5589588" y="39147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</a:t>
            </a:r>
          </a:p>
        </p:txBody>
      </p:sp>
      <p:sp>
        <p:nvSpPr>
          <p:cNvPr id="161891" name="Text Box 99"/>
          <p:cNvSpPr txBox="1">
            <a:spLocks noChangeArrowheads="1"/>
          </p:cNvSpPr>
          <p:nvPr/>
        </p:nvSpPr>
        <p:spPr bwMode="auto">
          <a:xfrm>
            <a:off x="3870325" y="39068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</a:t>
            </a:r>
          </a:p>
        </p:txBody>
      </p:sp>
      <p:sp>
        <p:nvSpPr>
          <p:cNvPr id="161892" name="Text Box 100"/>
          <p:cNvSpPr txBox="1">
            <a:spLocks noChangeArrowheads="1"/>
          </p:cNvSpPr>
          <p:nvPr/>
        </p:nvSpPr>
        <p:spPr bwMode="auto">
          <a:xfrm>
            <a:off x="6948488" y="39068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</a:t>
            </a:r>
          </a:p>
        </p:txBody>
      </p:sp>
      <p:grpSp>
        <p:nvGrpSpPr>
          <p:cNvPr id="161897" name="Group 105"/>
          <p:cNvGrpSpPr>
            <a:grpSpLocks/>
          </p:cNvGrpSpPr>
          <p:nvPr/>
        </p:nvGrpSpPr>
        <p:grpSpPr bwMode="auto">
          <a:xfrm>
            <a:off x="4562475" y="2743200"/>
            <a:ext cx="88900" cy="88900"/>
            <a:chOff x="2874" y="1728"/>
            <a:chExt cx="56" cy="56"/>
          </a:xfrm>
        </p:grpSpPr>
        <p:sp>
          <p:nvSpPr>
            <p:cNvPr id="161872" name="Oval 80"/>
            <p:cNvSpPr>
              <a:spLocks noChangeArrowheads="1"/>
            </p:cNvSpPr>
            <p:nvPr/>
          </p:nvSpPr>
          <p:spPr bwMode="auto">
            <a:xfrm>
              <a:off x="2874" y="1728"/>
              <a:ext cx="56" cy="56"/>
            </a:xfrm>
            <a:prstGeom prst="ellipse">
              <a:avLst/>
            </a:prstGeom>
            <a:solidFill>
              <a:srgbClr val="008000">
                <a:alpha val="9000"/>
              </a:srgbClr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95" name="Line 103"/>
            <p:cNvSpPr>
              <a:spLocks noChangeShapeType="1"/>
            </p:cNvSpPr>
            <p:nvPr/>
          </p:nvSpPr>
          <p:spPr bwMode="auto">
            <a:xfrm>
              <a:off x="2883" y="1737"/>
              <a:ext cx="36" cy="3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96" name="Line 104"/>
            <p:cNvSpPr>
              <a:spLocks noChangeShapeType="1"/>
            </p:cNvSpPr>
            <p:nvPr/>
          </p:nvSpPr>
          <p:spPr bwMode="auto">
            <a:xfrm flipH="1">
              <a:off x="2886" y="1733"/>
              <a:ext cx="29" cy="4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1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6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6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1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1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1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6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6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6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6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6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6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6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61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61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9" grpId="0"/>
      <p:bldP spid="161810" grpId="0"/>
      <p:bldP spid="161811" grpId="0"/>
      <p:bldP spid="161812" grpId="0"/>
      <p:bldP spid="161813" grpId="0"/>
      <p:bldP spid="161814" grpId="0"/>
      <p:bldP spid="161870" grpId="0" animBg="1"/>
      <p:bldP spid="161871" grpId="0" animBg="1"/>
      <p:bldP spid="161873" grpId="0"/>
      <p:bldP spid="161874" grpId="0"/>
      <p:bldP spid="161875" grpId="0"/>
      <p:bldP spid="161876" grpId="0"/>
      <p:bldP spid="161881" grpId="0" animBg="1"/>
      <p:bldP spid="161882" grpId="0" animBg="1"/>
      <p:bldP spid="161883" grpId="0" animBg="1"/>
      <p:bldP spid="161884" grpId="0" animBg="1"/>
      <p:bldP spid="161885" grpId="0"/>
      <p:bldP spid="161885" grpId="1"/>
      <p:bldP spid="161886" grpId="0"/>
      <p:bldP spid="161886" grpId="1"/>
      <p:bldP spid="161887" grpId="0"/>
      <p:bldP spid="161887" grpId="1"/>
      <p:bldP spid="161888" grpId="0"/>
      <p:bldP spid="161888" grpId="1"/>
      <p:bldP spid="161889" grpId="0"/>
      <p:bldP spid="161890" grpId="0"/>
      <p:bldP spid="161891" grpId="0"/>
      <p:bldP spid="16189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2828925" y="4959350"/>
            <a:ext cx="2476500" cy="1817688"/>
            <a:chOff x="1782" y="3124"/>
            <a:chExt cx="1560" cy="1145"/>
          </a:xfrm>
        </p:grpSpPr>
        <p:sp>
          <p:nvSpPr>
            <p:cNvPr id="163843" name="Line 3"/>
            <p:cNvSpPr>
              <a:spLocks noChangeShapeType="1"/>
            </p:cNvSpPr>
            <p:nvPr/>
          </p:nvSpPr>
          <p:spPr bwMode="auto">
            <a:xfrm flipV="1">
              <a:off x="3169" y="3124"/>
              <a:ext cx="17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44" name="Freeform 4"/>
            <p:cNvSpPr>
              <a:spLocks/>
            </p:cNvSpPr>
            <p:nvPr/>
          </p:nvSpPr>
          <p:spPr bwMode="auto">
            <a:xfrm>
              <a:off x="2222" y="3468"/>
              <a:ext cx="363" cy="608"/>
            </a:xfrm>
            <a:custGeom>
              <a:avLst/>
              <a:gdLst>
                <a:gd name="T0" fmla="*/ 0 w 363"/>
                <a:gd name="T1" fmla="*/ 608 h 608"/>
                <a:gd name="T2" fmla="*/ 363 w 363"/>
                <a:gd name="T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3" h="608">
                  <a:moveTo>
                    <a:pt x="0" y="608"/>
                  </a:moveTo>
                  <a:lnTo>
                    <a:pt x="36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>
              <a:off x="2586" y="3467"/>
              <a:ext cx="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 flipH="1">
              <a:off x="1887" y="4071"/>
              <a:ext cx="33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 flipH="1">
              <a:off x="1782" y="4071"/>
              <a:ext cx="114" cy="19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441325" y="523875"/>
            <a:ext cx="842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accent2"/>
                </a:solidFill>
                <a:cs typeface="+mn-cs"/>
              </a:rPr>
              <a:t>25 g of 116</a:t>
            </a:r>
            <a:r>
              <a:rPr lang="en-US" sz="1400" baseline="30000">
                <a:solidFill>
                  <a:schemeClr val="accent2"/>
                </a:solidFill>
                <a:cs typeface="+mn-cs"/>
              </a:rPr>
              <a:t>o</a:t>
            </a:r>
            <a:r>
              <a:rPr lang="en-US" sz="1400">
                <a:solidFill>
                  <a:schemeClr val="accent2"/>
                </a:solidFill>
                <a:cs typeface="+mn-cs"/>
              </a:rPr>
              <a:t>C steam are bubbled into 0.2384 kg of water at 8</a:t>
            </a:r>
            <a:r>
              <a:rPr lang="en-US" sz="1400" baseline="30000">
                <a:solidFill>
                  <a:schemeClr val="accent2"/>
                </a:solidFill>
                <a:cs typeface="+mn-cs"/>
              </a:rPr>
              <a:t>o</a:t>
            </a:r>
            <a:r>
              <a:rPr lang="en-US" sz="1400">
                <a:solidFill>
                  <a:schemeClr val="accent2"/>
                </a:solidFill>
                <a:cs typeface="+mn-cs"/>
              </a:rPr>
              <a:t>C. Find the final temperature of the system.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7519988" y="6457950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cs typeface="+mn-cs"/>
              </a:rPr>
              <a:t>Calorimetry Problems 2  </a:t>
            </a:r>
          </a:p>
          <a:p>
            <a:pPr algn="r">
              <a:defRPr/>
            </a:pPr>
            <a:r>
              <a:rPr lang="en-US" sz="800">
                <a:cs typeface="+mn-cs"/>
              </a:rPr>
              <a:t>question #11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471488" y="1479550"/>
            <a:ext cx="732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  +   (C</a:t>
            </a:r>
            <a:r>
              <a:rPr lang="en-US" sz="1400" baseline="-25000">
                <a:cs typeface="+mn-cs"/>
              </a:rPr>
              <a:t>v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 +   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  =  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239713" y="4086225"/>
            <a:ext cx="475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 - 816.8  -  56400  +  104.5T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- 10450]  =   997T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-  7972 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527050" y="1143000"/>
            <a:ext cx="200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B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]  =  q</a:t>
            </a:r>
            <a:r>
              <a:rPr lang="en-US" sz="1400" baseline="-25000">
                <a:cs typeface="+mn-cs"/>
              </a:rPr>
              <a:t>D</a:t>
            </a:r>
            <a:endParaRPr lang="en-US" sz="1400">
              <a:cs typeface="+mn-cs"/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231775" y="2606675"/>
            <a:ext cx="227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231775" y="2886075"/>
            <a:ext cx="347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[(2.042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(25 g) (100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 - 116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227013" y="3148013"/>
            <a:ext cx="1347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- 816.8 J 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3800475" y="262413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B</a:t>
            </a:r>
            <a:r>
              <a:rPr lang="en-US" sz="1400">
                <a:cs typeface="+mn-cs"/>
              </a:rPr>
              <a:t>  = (C</a:t>
            </a:r>
            <a:r>
              <a:rPr lang="en-US" sz="1400" baseline="-25000">
                <a:cs typeface="+mn-cs"/>
              </a:rPr>
              <a:t>v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3800475" y="2900363"/>
            <a:ext cx="196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(2256 J/g) (25 g) 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3795713" y="31623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- 56400 J 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5749925" y="2606675"/>
            <a:ext cx="228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  =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5749925" y="2886075"/>
            <a:ext cx="326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  = [(4.184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(25 g)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- 100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5745163" y="3148013"/>
            <a:ext cx="193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104.5T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-  10450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5503863" y="1833563"/>
            <a:ext cx="316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D</a:t>
            </a:r>
            <a:r>
              <a:rPr lang="en-US" sz="1400">
                <a:cs typeface="+mn-cs"/>
              </a:rPr>
              <a:t> =  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(238.4 g) (T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- 8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</a:t>
            </a: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5530850" y="2100263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D</a:t>
            </a:r>
            <a:r>
              <a:rPr lang="en-US" sz="1400">
                <a:cs typeface="+mn-cs"/>
              </a:rPr>
              <a:t> =  - 997T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- 7972</a:t>
            </a:r>
          </a:p>
        </p:txBody>
      </p:sp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1139825" y="3667125"/>
            <a:ext cx="200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B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]  =  q</a:t>
            </a:r>
            <a:r>
              <a:rPr lang="en-US" sz="1400" baseline="-25000">
                <a:cs typeface="+mn-cs"/>
              </a:rPr>
              <a:t>D</a:t>
            </a:r>
            <a:endParaRPr lang="en-US" sz="1400">
              <a:cs typeface="+mn-cs"/>
            </a:endParaRPr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525463" y="4443413"/>
            <a:ext cx="4433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816.8  +  56400  -  104.5T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+ 10450  =   997T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-  7972 </a:t>
            </a:r>
          </a:p>
        </p:txBody>
      </p: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1173163" y="4872038"/>
            <a:ext cx="3046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67667  -  104.5T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 =   997T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-  7979 </a:t>
            </a:r>
          </a:p>
        </p:txBody>
      </p: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1293813" y="5238750"/>
            <a:ext cx="1608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75646   =   1102T</a:t>
            </a:r>
            <a:r>
              <a:rPr lang="en-US" sz="1400" baseline="-25000">
                <a:cs typeface="+mn-cs"/>
              </a:rPr>
              <a:t>f</a:t>
            </a:r>
            <a:endParaRPr lang="en-US" sz="1400">
              <a:cs typeface="+mn-cs"/>
            </a:endParaRPr>
          </a:p>
        </p:txBody>
      </p:sp>
      <p:grpSp>
        <p:nvGrpSpPr>
          <p:cNvPr id="163868" name="Group 28"/>
          <p:cNvGrpSpPr>
            <a:grpSpLocks/>
          </p:cNvGrpSpPr>
          <p:nvPr/>
        </p:nvGrpSpPr>
        <p:grpSpPr bwMode="auto">
          <a:xfrm>
            <a:off x="1368425" y="5508625"/>
            <a:ext cx="1447800" cy="0"/>
            <a:chOff x="430" y="3842"/>
            <a:chExt cx="912" cy="0"/>
          </a:xfrm>
        </p:grpSpPr>
        <p:sp>
          <p:nvSpPr>
            <p:cNvPr id="163869" name="Line 29"/>
            <p:cNvSpPr>
              <a:spLocks noChangeShapeType="1"/>
            </p:cNvSpPr>
            <p:nvPr/>
          </p:nvSpPr>
          <p:spPr bwMode="auto">
            <a:xfrm>
              <a:off x="430" y="3842"/>
              <a:ext cx="3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70" name="Line 30"/>
            <p:cNvSpPr>
              <a:spLocks noChangeShapeType="1"/>
            </p:cNvSpPr>
            <p:nvPr/>
          </p:nvSpPr>
          <p:spPr bwMode="auto">
            <a:xfrm>
              <a:off x="1012" y="3842"/>
              <a:ext cx="3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3871" name="Group 31"/>
          <p:cNvGrpSpPr>
            <a:grpSpLocks/>
          </p:cNvGrpSpPr>
          <p:nvPr/>
        </p:nvGrpSpPr>
        <p:grpSpPr bwMode="auto">
          <a:xfrm>
            <a:off x="1339850" y="5486400"/>
            <a:ext cx="1444625" cy="304800"/>
            <a:chOff x="412" y="3828"/>
            <a:chExt cx="910" cy="192"/>
          </a:xfrm>
        </p:grpSpPr>
        <p:sp>
          <p:nvSpPr>
            <p:cNvPr id="163872" name="Text Box 32"/>
            <p:cNvSpPr txBox="1">
              <a:spLocks noChangeArrowheads="1"/>
            </p:cNvSpPr>
            <p:nvPr/>
          </p:nvSpPr>
          <p:spPr bwMode="auto">
            <a:xfrm>
              <a:off x="412" y="3828"/>
              <a:ext cx="3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1102</a:t>
              </a:r>
            </a:p>
          </p:txBody>
        </p:sp>
        <p:sp>
          <p:nvSpPr>
            <p:cNvPr id="163873" name="Text Box 33"/>
            <p:cNvSpPr txBox="1">
              <a:spLocks noChangeArrowheads="1"/>
            </p:cNvSpPr>
            <p:nvPr/>
          </p:nvSpPr>
          <p:spPr bwMode="auto">
            <a:xfrm>
              <a:off x="958" y="3828"/>
              <a:ext cx="3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1102</a:t>
              </a:r>
            </a:p>
          </p:txBody>
        </p:sp>
      </p:grpSp>
      <p:grpSp>
        <p:nvGrpSpPr>
          <p:cNvPr id="163874" name="Group 34"/>
          <p:cNvGrpSpPr>
            <a:grpSpLocks/>
          </p:cNvGrpSpPr>
          <p:nvPr/>
        </p:nvGrpSpPr>
        <p:grpSpPr bwMode="auto">
          <a:xfrm>
            <a:off x="2298700" y="5305425"/>
            <a:ext cx="414338" cy="392113"/>
            <a:chOff x="1016" y="3714"/>
            <a:chExt cx="261" cy="247"/>
          </a:xfrm>
        </p:grpSpPr>
        <p:sp>
          <p:nvSpPr>
            <p:cNvPr id="163875" name="Line 35"/>
            <p:cNvSpPr>
              <a:spLocks noChangeShapeType="1"/>
            </p:cNvSpPr>
            <p:nvPr/>
          </p:nvSpPr>
          <p:spPr bwMode="auto">
            <a:xfrm flipH="1">
              <a:off x="1016" y="3714"/>
              <a:ext cx="255" cy="8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76" name="Line 36"/>
            <p:cNvSpPr>
              <a:spLocks noChangeShapeType="1"/>
            </p:cNvSpPr>
            <p:nvPr/>
          </p:nvSpPr>
          <p:spPr bwMode="auto">
            <a:xfrm flipH="1">
              <a:off x="1022" y="3876"/>
              <a:ext cx="255" cy="8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3877" name="Text Box 37"/>
          <p:cNvSpPr txBox="1">
            <a:spLocks noChangeArrowheads="1"/>
          </p:cNvSpPr>
          <p:nvPr/>
        </p:nvSpPr>
        <p:spPr bwMode="auto">
          <a:xfrm>
            <a:off x="1481138" y="5803900"/>
            <a:ext cx="1160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 =  68.6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grpSp>
        <p:nvGrpSpPr>
          <p:cNvPr id="105498" name="Group 38"/>
          <p:cNvGrpSpPr>
            <a:grpSpLocks/>
          </p:cNvGrpSpPr>
          <p:nvPr/>
        </p:nvGrpSpPr>
        <p:grpSpPr bwMode="auto">
          <a:xfrm>
            <a:off x="5346700" y="4070350"/>
            <a:ext cx="3649663" cy="2117725"/>
            <a:chOff x="3228" y="363"/>
            <a:chExt cx="2299" cy="1334"/>
          </a:xfrm>
        </p:grpSpPr>
        <p:sp>
          <p:nvSpPr>
            <p:cNvPr id="163879" name="Rectangle 39"/>
            <p:cNvSpPr>
              <a:spLocks noChangeArrowheads="1"/>
            </p:cNvSpPr>
            <p:nvPr/>
          </p:nvSpPr>
          <p:spPr bwMode="auto">
            <a:xfrm>
              <a:off x="3567" y="363"/>
              <a:ext cx="1960" cy="1096"/>
            </a:xfrm>
            <a:prstGeom prst="rect">
              <a:avLst/>
            </a:prstGeom>
            <a:solidFill>
              <a:srgbClr val="E5E5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3880" name="Line 40"/>
            <p:cNvSpPr>
              <a:spLocks noChangeShapeType="1"/>
            </p:cNvSpPr>
            <p:nvPr/>
          </p:nvSpPr>
          <p:spPr bwMode="auto">
            <a:xfrm>
              <a:off x="3567" y="61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1" name="Line 41"/>
            <p:cNvSpPr>
              <a:spLocks noChangeShapeType="1"/>
            </p:cNvSpPr>
            <p:nvPr/>
          </p:nvSpPr>
          <p:spPr bwMode="auto">
            <a:xfrm>
              <a:off x="3567" y="137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2" name="Line 42"/>
            <p:cNvSpPr>
              <a:spLocks noChangeShapeType="1"/>
            </p:cNvSpPr>
            <p:nvPr/>
          </p:nvSpPr>
          <p:spPr bwMode="auto">
            <a:xfrm>
              <a:off x="3567" y="1291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3" name="Line 43"/>
            <p:cNvSpPr>
              <a:spLocks noChangeShapeType="1"/>
            </p:cNvSpPr>
            <p:nvPr/>
          </p:nvSpPr>
          <p:spPr bwMode="auto">
            <a:xfrm>
              <a:off x="3567" y="1206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4" name="Line 44"/>
            <p:cNvSpPr>
              <a:spLocks noChangeShapeType="1"/>
            </p:cNvSpPr>
            <p:nvPr/>
          </p:nvSpPr>
          <p:spPr bwMode="auto">
            <a:xfrm>
              <a:off x="3567" y="112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5" name="Line 45"/>
            <p:cNvSpPr>
              <a:spLocks noChangeShapeType="1"/>
            </p:cNvSpPr>
            <p:nvPr/>
          </p:nvSpPr>
          <p:spPr bwMode="auto">
            <a:xfrm>
              <a:off x="3567" y="1038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6" name="Line 46"/>
            <p:cNvSpPr>
              <a:spLocks noChangeShapeType="1"/>
            </p:cNvSpPr>
            <p:nvPr/>
          </p:nvSpPr>
          <p:spPr bwMode="auto">
            <a:xfrm>
              <a:off x="3567" y="95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7" name="Line 47"/>
            <p:cNvSpPr>
              <a:spLocks noChangeShapeType="1"/>
            </p:cNvSpPr>
            <p:nvPr/>
          </p:nvSpPr>
          <p:spPr bwMode="auto">
            <a:xfrm>
              <a:off x="3567" y="869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8" name="Line 48"/>
            <p:cNvSpPr>
              <a:spLocks noChangeShapeType="1"/>
            </p:cNvSpPr>
            <p:nvPr/>
          </p:nvSpPr>
          <p:spPr bwMode="auto">
            <a:xfrm>
              <a:off x="3567" y="785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89" name="Line 49"/>
            <p:cNvSpPr>
              <a:spLocks noChangeShapeType="1"/>
            </p:cNvSpPr>
            <p:nvPr/>
          </p:nvSpPr>
          <p:spPr bwMode="auto">
            <a:xfrm>
              <a:off x="3567" y="700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90" name="Line 50"/>
            <p:cNvSpPr>
              <a:spLocks noChangeShapeType="1"/>
            </p:cNvSpPr>
            <p:nvPr/>
          </p:nvSpPr>
          <p:spPr bwMode="auto">
            <a:xfrm>
              <a:off x="3567" y="532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91" name="Line 51"/>
            <p:cNvSpPr>
              <a:spLocks noChangeShapeType="1"/>
            </p:cNvSpPr>
            <p:nvPr/>
          </p:nvSpPr>
          <p:spPr bwMode="auto">
            <a:xfrm>
              <a:off x="3567" y="447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92" name="Line 52"/>
            <p:cNvSpPr>
              <a:spLocks noChangeShapeType="1"/>
            </p:cNvSpPr>
            <p:nvPr/>
          </p:nvSpPr>
          <p:spPr bwMode="auto">
            <a:xfrm>
              <a:off x="3567" y="363"/>
              <a:ext cx="19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93" name="Text Box 53"/>
            <p:cNvSpPr txBox="1">
              <a:spLocks noChangeArrowheads="1"/>
            </p:cNvSpPr>
            <p:nvPr/>
          </p:nvSpPr>
          <p:spPr bwMode="auto">
            <a:xfrm rot="-5400000">
              <a:off x="2940" y="878"/>
              <a:ext cx="73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Temperature (</a:t>
              </a:r>
              <a:r>
                <a:rPr lang="en-US" sz="1000" baseline="30000">
                  <a:cs typeface="+mn-cs"/>
                </a:rPr>
                <a:t>o</a:t>
              </a:r>
              <a:r>
                <a:rPr lang="en-US" sz="1000">
                  <a:cs typeface="+mn-cs"/>
                </a:rPr>
                <a:t>C)</a:t>
              </a:r>
            </a:p>
          </p:txBody>
        </p:sp>
        <p:sp>
          <p:nvSpPr>
            <p:cNvPr id="163894" name="Text Box 54"/>
            <p:cNvSpPr txBox="1">
              <a:spLocks noChangeArrowheads="1"/>
            </p:cNvSpPr>
            <p:nvPr/>
          </p:nvSpPr>
          <p:spPr bwMode="auto">
            <a:xfrm>
              <a:off x="3417" y="797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40</a:t>
              </a:r>
            </a:p>
          </p:txBody>
        </p:sp>
        <p:sp>
          <p:nvSpPr>
            <p:cNvPr id="163895" name="Rectangle 55"/>
            <p:cNvSpPr>
              <a:spLocks noChangeArrowheads="1"/>
            </p:cNvSpPr>
            <p:nvPr/>
          </p:nvSpPr>
          <p:spPr bwMode="auto">
            <a:xfrm>
              <a:off x="3417" y="886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20</a:t>
              </a:r>
            </a:p>
          </p:txBody>
        </p:sp>
        <p:sp>
          <p:nvSpPr>
            <p:cNvPr id="163896" name="Rectangle 56"/>
            <p:cNvSpPr>
              <a:spLocks noChangeArrowheads="1"/>
            </p:cNvSpPr>
            <p:nvPr/>
          </p:nvSpPr>
          <p:spPr bwMode="auto">
            <a:xfrm>
              <a:off x="3438" y="966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163897" name="Rectangle 57"/>
            <p:cNvSpPr>
              <a:spLocks noChangeArrowheads="1"/>
            </p:cNvSpPr>
            <p:nvPr/>
          </p:nvSpPr>
          <p:spPr bwMode="auto">
            <a:xfrm>
              <a:off x="3398" y="1050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-20</a:t>
              </a:r>
            </a:p>
          </p:txBody>
        </p:sp>
        <p:sp>
          <p:nvSpPr>
            <p:cNvPr id="163898" name="Rectangle 58"/>
            <p:cNvSpPr>
              <a:spLocks noChangeArrowheads="1"/>
            </p:cNvSpPr>
            <p:nvPr/>
          </p:nvSpPr>
          <p:spPr bwMode="auto">
            <a:xfrm>
              <a:off x="3398" y="1134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-40</a:t>
              </a:r>
            </a:p>
          </p:txBody>
        </p:sp>
        <p:sp>
          <p:nvSpPr>
            <p:cNvPr id="163899" name="Rectangle 59"/>
            <p:cNvSpPr>
              <a:spLocks noChangeArrowheads="1"/>
            </p:cNvSpPr>
            <p:nvPr/>
          </p:nvSpPr>
          <p:spPr bwMode="auto">
            <a:xfrm>
              <a:off x="3393" y="1219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-60</a:t>
              </a:r>
            </a:p>
          </p:txBody>
        </p:sp>
        <p:sp>
          <p:nvSpPr>
            <p:cNvPr id="163900" name="Rectangle 60"/>
            <p:cNvSpPr>
              <a:spLocks noChangeArrowheads="1"/>
            </p:cNvSpPr>
            <p:nvPr/>
          </p:nvSpPr>
          <p:spPr bwMode="auto">
            <a:xfrm>
              <a:off x="3393" y="1307"/>
              <a:ext cx="2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-80</a:t>
              </a:r>
            </a:p>
          </p:txBody>
        </p:sp>
        <p:sp>
          <p:nvSpPr>
            <p:cNvPr id="163901" name="Rectangle 61"/>
            <p:cNvSpPr>
              <a:spLocks noChangeArrowheads="1"/>
            </p:cNvSpPr>
            <p:nvPr/>
          </p:nvSpPr>
          <p:spPr bwMode="auto">
            <a:xfrm>
              <a:off x="3355" y="1392"/>
              <a:ext cx="24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-100</a:t>
              </a:r>
            </a:p>
          </p:txBody>
        </p:sp>
        <p:sp>
          <p:nvSpPr>
            <p:cNvPr id="163902" name="Rectangle 62"/>
            <p:cNvSpPr>
              <a:spLocks noChangeArrowheads="1"/>
            </p:cNvSpPr>
            <p:nvPr/>
          </p:nvSpPr>
          <p:spPr bwMode="auto">
            <a:xfrm>
              <a:off x="3377" y="460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120</a:t>
              </a:r>
            </a:p>
          </p:txBody>
        </p:sp>
        <p:sp>
          <p:nvSpPr>
            <p:cNvPr id="163903" name="Rectangle 63"/>
            <p:cNvSpPr>
              <a:spLocks noChangeArrowheads="1"/>
            </p:cNvSpPr>
            <p:nvPr/>
          </p:nvSpPr>
          <p:spPr bwMode="auto">
            <a:xfrm>
              <a:off x="3377" y="544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100</a:t>
              </a:r>
            </a:p>
          </p:txBody>
        </p:sp>
        <p:sp>
          <p:nvSpPr>
            <p:cNvPr id="163904" name="Rectangle 64"/>
            <p:cNvSpPr>
              <a:spLocks noChangeArrowheads="1"/>
            </p:cNvSpPr>
            <p:nvPr/>
          </p:nvSpPr>
          <p:spPr bwMode="auto">
            <a:xfrm>
              <a:off x="3414" y="62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80</a:t>
              </a:r>
            </a:p>
          </p:txBody>
        </p:sp>
        <p:sp>
          <p:nvSpPr>
            <p:cNvPr id="163905" name="Rectangle 65"/>
            <p:cNvSpPr>
              <a:spLocks noChangeArrowheads="1"/>
            </p:cNvSpPr>
            <p:nvPr/>
          </p:nvSpPr>
          <p:spPr bwMode="auto">
            <a:xfrm>
              <a:off x="3414" y="713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60</a:t>
              </a:r>
            </a:p>
          </p:txBody>
        </p:sp>
        <p:sp>
          <p:nvSpPr>
            <p:cNvPr id="163906" name="Rectangle 66"/>
            <p:cNvSpPr>
              <a:spLocks noChangeArrowheads="1"/>
            </p:cNvSpPr>
            <p:nvPr/>
          </p:nvSpPr>
          <p:spPr bwMode="auto">
            <a:xfrm>
              <a:off x="3377" y="375"/>
              <a:ext cx="2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140</a:t>
              </a:r>
            </a:p>
          </p:txBody>
        </p:sp>
        <p:sp>
          <p:nvSpPr>
            <p:cNvPr id="163907" name="Line 67"/>
            <p:cNvSpPr>
              <a:spLocks noChangeShapeType="1"/>
            </p:cNvSpPr>
            <p:nvPr/>
          </p:nvSpPr>
          <p:spPr bwMode="auto">
            <a:xfrm flipV="1">
              <a:off x="3567" y="1038"/>
              <a:ext cx="126" cy="33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08" name="Line 68"/>
            <p:cNvSpPr>
              <a:spLocks noChangeShapeType="1"/>
            </p:cNvSpPr>
            <p:nvPr/>
          </p:nvSpPr>
          <p:spPr bwMode="auto">
            <a:xfrm>
              <a:off x="3693" y="1038"/>
              <a:ext cx="21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09" name="Line 69"/>
            <p:cNvSpPr>
              <a:spLocks noChangeShapeType="1"/>
            </p:cNvSpPr>
            <p:nvPr/>
          </p:nvSpPr>
          <p:spPr bwMode="auto">
            <a:xfrm flipV="1">
              <a:off x="3904" y="616"/>
              <a:ext cx="295" cy="42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10" name="Line 70"/>
            <p:cNvSpPr>
              <a:spLocks noChangeShapeType="1"/>
            </p:cNvSpPr>
            <p:nvPr/>
          </p:nvSpPr>
          <p:spPr bwMode="auto">
            <a:xfrm>
              <a:off x="4199" y="616"/>
              <a:ext cx="94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11" name="Line 71"/>
            <p:cNvSpPr>
              <a:spLocks noChangeShapeType="1"/>
            </p:cNvSpPr>
            <p:nvPr/>
          </p:nvSpPr>
          <p:spPr bwMode="auto">
            <a:xfrm flipV="1">
              <a:off x="5147" y="426"/>
              <a:ext cx="64" cy="1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12" name="Oval 72"/>
            <p:cNvSpPr>
              <a:spLocks noChangeArrowheads="1"/>
            </p:cNvSpPr>
            <p:nvPr/>
          </p:nvSpPr>
          <p:spPr bwMode="auto">
            <a:xfrm>
              <a:off x="3693" y="1270"/>
              <a:ext cx="843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3913" name="Oval 73"/>
            <p:cNvSpPr>
              <a:spLocks noChangeArrowheads="1"/>
            </p:cNvSpPr>
            <p:nvPr/>
          </p:nvSpPr>
          <p:spPr bwMode="auto">
            <a:xfrm>
              <a:off x="4072" y="890"/>
              <a:ext cx="844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3914" name="Oval 74"/>
            <p:cNvSpPr>
              <a:spLocks noChangeArrowheads="1"/>
            </p:cNvSpPr>
            <p:nvPr/>
          </p:nvSpPr>
          <p:spPr bwMode="auto">
            <a:xfrm>
              <a:off x="4663" y="700"/>
              <a:ext cx="843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3915" name="Oval 75"/>
            <p:cNvSpPr>
              <a:spLocks noChangeArrowheads="1"/>
            </p:cNvSpPr>
            <p:nvPr/>
          </p:nvSpPr>
          <p:spPr bwMode="auto">
            <a:xfrm>
              <a:off x="3588" y="447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3916" name="Oval 76"/>
            <p:cNvSpPr>
              <a:spLocks noChangeArrowheads="1"/>
            </p:cNvSpPr>
            <p:nvPr/>
          </p:nvSpPr>
          <p:spPr bwMode="auto">
            <a:xfrm>
              <a:off x="4389" y="384"/>
              <a:ext cx="611" cy="1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baseline="-25000">
                <a:cs typeface="+mn-cs"/>
              </a:endParaRPr>
            </a:p>
            <a:p>
              <a:pPr algn="ctr">
                <a:defRPr/>
              </a:pPr>
              <a:endParaRPr lang="en-US" sz="1000">
                <a:cs typeface="+mn-cs"/>
              </a:endParaRPr>
            </a:p>
          </p:txBody>
        </p:sp>
        <p:sp>
          <p:nvSpPr>
            <p:cNvPr id="163917" name="Line 77"/>
            <p:cNvSpPr>
              <a:spLocks noChangeShapeType="1"/>
            </p:cNvSpPr>
            <p:nvPr/>
          </p:nvSpPr>
          <p:spPr bwMode="auto">
            <a:xfrm flipH="1" flipV="1">
              <a:off x="3651" y="1206"/>
              <a:ext cx="147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18" name="Line 78"/>
            <p:cNvSpPr>
              <a:spLocks noChangeShapeType="1"/>
            </p:cNvSpPr>
            <p:nvPr/>
          </p:nvSpPr>
          <p:spPr bwMode="auto">
            <a:xfrm flipH="1">
              <a:off x="3798" y="616"/>
              <a:ext cx="64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19" name="Line 79"/>
            <p:cNvSpPr>
              <a:spLocks noChangeShapeType="1"/>
            </p:cNvSpPr>
            <p:nvPr/>
          </p:nvSpPr>
          <p:spPr bwMode="auto">
            <a:xfrm flipH="1" flipV="1">
              <a:off x="4051" y="848"/>
              <a:ext cx="64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20" name="Line 80"/>
            <p:cNvSpPr>
              <a:spLocks noChangeShapeType="1"/>
            </p:cNvSpPr>
            <p:nvPr/>
          </p:nvSpPr>
          <p:spPr bwMode="auto">
            <a:xfrm>
              <a:off x="4663" y="549"/>
              <a:ext cx="4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21" name="Line 81"/>
            <p:cNvSpPr>
              <a:spLocks noChangeShapeType="1"/>
            </p:cNvSpPr>
            <p:nvPr/>
          </p:nvSpPr>
          <p:spPr bwMode="auto">
            <a:xfrm flipH="1" flipV="1">
              <a:off x="5190" y="532"/>
              <a:ext cx="8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22" name="Text Box 82"/>
            <p:cNvSpPr txBox="1">
              <a:spLocks noChangeArrowheads="1"/>
            </p:cNvSpPr>
            <p:nvPr/>
          </p:nvSpPr>
          <p:spPr bwMode="auto">
            <a:xfrm>
              <a:off x="4422" y="1543"/>
              <a:ext cx="2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cs typeface="+mn-cs"/>
                </a:rPr>
                <a:t>Time</a:t>
              </a:r>
            </a:p>
          </p:txBody>
        </p:sp>
        <p:sp>
          <p:nvSpPr>
            <p:cNvPr id="163923" name="Rectangle 83"/>
            <p:cNvSpPr>
              <a:spLocks noChangeArrowheads="1"/>
            </p:cNvSpPr>
            <p:nvPr/>
          </p:nvSpPr>
          <p:spPr bwMode="auto">
            <a:xfrm>
              <a:off x="3593" y="453"/>
              <a:ext cx="6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fus</a:t>
              </a:r>
              <a:endParaRPr lang="en-US" sz="800">
                <a:cs typeface="+mn-cs"/>
              </a:endParaRPr>
            </a:p>
          </p:txBody>
        </p:sp>
        <p:sp>
          <p:nvSpPr>
            <p:cNvPr id="163924" name="Rectangle 84"/>
            <p:cNvSpPr>
              <a:spLocks noChangeArrowheads="1"/>
            </p:cNvSpPr>
            <p:nvPr/>
          </p:nvSpPr>
          <p:spPr bwMode="auto">
            <a:xfrm>
              <a:off x="4374" y="400"/>
              <a:ext cx="6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  =  </a:t>
              </a:r>
              <a:r>
                <a:rPr lang="en-US" sz="800">
                  <a:cs typeface="+mn-cs"/>
                </a:rPr>
                <a:t>mol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H</a:t>
              </a:r>
              <a:r>
                <a:rPr lang="en-US" sz="800" i="1" baseline="-25000">
                  <a:cs typeface="+mn-cs"/>
                </a:rPr>
                <a:t>vap</a:t>
              </a:r>
            </a:p>
          </p:txBody>
        </p:sp>
        <p:sp>
          <p:nvSpPr>
            <p:cNvPr id="163925" name="Rectangle 85"/>
            <p:cNvSpPr>
              <a:spLocks noChangeArrowheads="1"/>
            </p:cNvSpPr>
            <p:nvPr/>
          </p:nvSpPr>
          <p:spPr bwMode="auto">
            <a:xfrm>
              <a:off x="4051" y="902"/>
              <a:ext cx="10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liquid</a:t>
              </a:r>
              <a:endParaRPr lang="en-US" sz="800">
                <a:cs typeface="+mn-cs"/>
              </a:endParaRPr>
            </a:p>
          </p:txBody>
        </p:sp>
        <p:sp>
          <p:nvSpPr>
            <p:cNvPr id="163926" name="Rectangle 86"/>
            <p:cNvSpPr>
              <a:spLocks noChangeArrowheads="1"/>
            </p:cNvSpPr>
            <p:nvPr/>
          </p:nvSpPr>
          <p:spPr bwMode="auto">
            <a:xfrm>
              <a:off x="4642" y="714"/>
              <a:ext cx="8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gas</a:t>
              </a:r>
            </a:p>
          </p:txBody>
        </p:sp>
        <p:sp>
          <p:nvSpPr>
            <p:cNvPr id="163927" name="Rectangle 87"/>
            <p:cNvSpPr>
              <a:spLocks noChangeArrowheads="1"/>
            </p:cNvSpPr>
            <p:nvPr/>
          </p:nvSpPr>
          <p:spPr bwMode="auto">
            <a:xfrm>
              <a:off x="3666" y="1281"/>
              <a:ext cx="93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cs typeface="+mn-cs"/>
                </a:rPr>
                <a:t>Heat  =  mass x</a:t>
              </a:r>
              <a:r>
                <a:rPr lang="en-US" sz="800" i="1">
                  <a:cs typeface="+mn-cs"/>
                </a:rPr>
                <a:t> </a:t>
              </a:r>
              <a:r>
                <a:rPr lang="en-US" sz="800" i="1">
                  <a:latin typeface="Symbol" charset="0"/>
                  <a:cs typeface="+mn-cs"/>
                </a:rPr>
                <a:t>D</a:t>
              </a:r>
              <a:r>
                <a:rPr lang="en-US" sz="800" i="1">
                  <a:cs typeface="+mn-cs"/>
                </a:rPr>
                <a:t>t  x C</a:t>
              </a:r>
              <a:r>
                <a:rPr lang="en-US" sz="800" i="1" baseline="-25000">
                  <a:cs typeface="+mn-cs"/>
                </a:rPr>
                <a:t>p, solid</a:t>
              </a:r>
              <a:endParaRPr lang="en-US" sz="800">
                <a:cs typeface="+mn-cs"/>
              </a:endParaRPr>
            </a:p>
          </p:txBody>
        </p:sp>
      </p:grpSp>
      <p:sp>
        <p:nvSpPr>
          <p:cNvPr id="163928" name="Oval 88"/>
          <p:cNvSpPr>
            <a:spLocks noChangeArrowheads="1"/>
          </p:cNvSpPr>
          <p:nvPr/>
        </p:nvSpPr>
        <p:spPr bwMode="auto">
          <a:xfrm>
            <a:off x="5135563" y="51498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29" name="Oval 89"/>
          <p:cNvSpPr>
            <a:spLocks noChangeArrowheads="1"/>
          </p:cNvSpPr>
          <p:nvPr/>
        </p:nvSpPr>
        <p:spPr bwMode="auto">
          <a:xfrm>
            <a:off x="3614738" y="620871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0" name="Oval 90"/>
          <p:cNvSpPr>
            <a:spLocks noChangeArrowheads="1"/>
          </p:cNvSpPr>
          <p:nvPr/>
        </p:nvSpPr>
        <p:spPr bwMode="auto">
          <a:xfrm>
            <a:off x="3851275" y="5803900"/>
            <a:ext cx="88900" cy="889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1" name="Text Box 91"/>
          <p:cNvSpPr txBox="1">
            <a:spLocks noChangeArrowheads="1"/>
          </p:cNvSpPr>
          <p:nvPr/>
        </p:nvSpPr>
        <p:spPr bwMode="auto">
          <a:xfrm>
            <a:off x="4670425" y="5043488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cs typeface="+mn-cs"/>
              </a:rPr>
              <a:t>A</a:t>
            </a:r>
          </a:p>
        </p:txBody>
      </p:sp>
      <p:sp>
        <p:nvSpPr>
          <p:cNvPr id="163932" name="Text Box 92"/>
          <p:cNvSpPr txBox="1">
            <a:spLocks noChangeArrowheads="1"/>
          </p:cNvSpPr>
          <p:nvPr/>
        </p:nvSpPr>
        <p:spPr bwMode="auto">
          <a:xfrm>
            <a:off x="4441825" y="5654675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99"/>
                </a:solidFill>
                <a:cs typeface="+mn-cs"/>
              </a:rPr>
              <a:t>B</a:t>
            </a:r>
          </a:p>
        </p:txBody>
      </p:sp>
      <p:sp>
        <p:nvSpPr>
          <p:cNvPr id="163933" name="Text Box 93"/>
          <p:cNvSpPr txBox="1">
            <a:spLocks noChangeArrowheads="1"/>
          </p:cNvSpPr>
          <p:nvPr/>
        </p:nvSpPr>
        <p:spPr bwMode="auto">
          <a:xfrm>
            <a:off x="3587750" y="53752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663300"/>
                </a:solidFill>
                <a:cs typeface="+mn-cs"/>
              </a:rPr>
              <a:t>C</a:t>
            </a:r>
          </a:p>
        </p:txBody>
      </p:sp>
      <p:sp>
        <p:nvSpPr>
          <p:cNvPr id="163934" name="Text Box 94"/>
          <p:cNvSpPr txBox="1">
            <a:spLocks noChangeArrowheads="1"/>
          </p:cNvSpPr>
          <p:nvPr/>
        </p:nvSpPr>
        <p:spPr bwMode="auto">
          <a:xfrm>
            <a:off x="3979863" y="60833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663300"/>
                </a:solidFill>
                <a:cs typeface="+mn-cs"/>
              </a:rPr>
              <a:t>D</a:t>
            </a:r>
          </a:p>
        </p:txBody>
      </p:sp>
      <p:sp>
        <p:nvSpPr>
          <p:cNvPr id="163935" name="Line 95"/>
          <p:cNvSpPr>
            <a:spLocks noChangeShapeType="1"/>
          </p:cNvSpPr>
          <p:nvPr/>
        </p:nvSpPr>
        <p:spPr bwMode="auto">
          <a:xfrm flipH="1">
            <a:off x="5078413" y="5259388"/>
            <a:ext cx="160337" cy="2730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6" name="Line 96"/>
          <p:cNvSpPr>
            <a:spLocks noChangeShapeType="1"/>
          </p:cNvSpPr>
          <p:nvPr/>
        </p:nvSpPr>
        <p:spPr bwMode="auto">
          <a:xfrm>
            <a:off x="4205288" y="5568950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7" name="Line 97"/>
          <p:cNvSpPr>
            <a:spLocks noChangeShapeType="1"/>
          </p:cNvSpPr>
          <p:nvPr/>
        </p:nvSpPr>
        <p:spPr bwMode="auto">
          <a:xfrm flipV="1">
            <a:off x="3790950" y="5959475"/>
            <a:ext cx="142875" cy="234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8" name="AutoShape 98"/>
          <p:cNvSpPr>
            <a:spLocks/>
          </p:cNvSpPr>
          <p:nvPr/>
        </p:nvSpPr>
        <p:spPr bwMode="auto">
          <a:xfrm rot="12481381">
            <a:off x="3854450" y="5426075"/>
            <a:ext cx="112713" cy="327025"/>
          </a:xfrm>
          <a:prstGeom prst="rightBrace">
            <a:avLst>
              <a:gd name="adj1" fmla="val 2417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9" name="AutoShape 99"/>
          <p:cNvSpPr>
            <a:spLocks/>
          </p:cNvSpPr>
          <p:nvPr/>
        </p:nvSpPr>
        <p:spPr bwMode="auto">
          <a:xfrm rot="5400000" flipV="1">
            <a:off x="4521994" y="5204619"/>
            <a:ext cx="123825" cy="877887"/>
          </a:xfrm>
          <a:prstGeom prst="rightBrace">
            <a:avLst>
              <a:gd name="adj1" fmla="val 5908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40" name="AutoShape 100"/>
          <p:cNvSpPr>
            <a:spLocks/>
          </p:cNvSpPr>
          <p:nvPr/>
        </p:nvSpPr>
        <p:spPr bwMode="auto">
          <a:xfrm rot="23437231">
            <a:off x="3897313" y="5980113"/>
            <a:ext cx="123825" cy="387350"/>
          </a:xfrm>
          <a:prstGeom prst="rightBrace">
            <a:avLst>
              <a:gd name="adj1" fmla="val 260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41" name="AutoShape 101"/>
          <p:cNvSpPr>
            <a:spLocks/>
          </p:cNvSpPr>
          <p:nvPr/>
        </p:nvSpPr>
        <p:spPr bwMode="auto">
          <a:xfrm rot="34158962">
            <a:off x="4910138" y="5099050"/>
            <a:ext cx="136525" cy="323850"/>
          </a:xfrm>
          <a:prstGeom prst="rightBrace">
            <a:avLst>
              <a:gd name="adj1" fmla="val 197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42" name="Line 102"/>
          <p:cNvSpPr>
            <a:spLocks noChangeShapeType="1"/>
          </p:cNvSpPr>
          <p:nvPr/>
        </p:nvSpPr>
        <p:spPr bwMode="auto">
          <a:xfrm flipV="1">
            <a:off x="4008438" y="5662613"/>
            <a:ext cx="142875" cy="234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43" name="Text Box 103"/>
          <p:cNvSpPr txBox="1">
            <a:spLocks noChangeArrowheads="1"/>
          </p:cNvSpPr>
          <p:nvPr/>
        </p:nvSpPr>
        <p:spPr bwMode="auto">
          <a:xfrm>
            <a:off x="3290888" y="24447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(1000 g =  1 kg)</a:t>
            </a:r>
          </a:p>
        </p:txBody>
      </p:sp>
      <p:sp>
        <p:nvSpPr>
          <p:cNvPr id="163944" name="Text Box 104"/>
          <p:cNvSpPr txBox="1">
            <a:spLocks noChangeArrowheads="1"/>
          </p:cNvSpPr>
          <p:nvPr/>
        </p:nvSpPr>
        <p:spPr bwMode="auto">
          <a:xfrm>
            <a:off x="3562350" y="51752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660066"/>
                </a:solidFill>
                <a:cs typeface="+mn-cs"/>
              </a:rPr>
              <a:t>238.4 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3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935 " pathEditMode="relative" ptsTypes="AA">
                                      <p:cBhvr>
                                        <p:cTn id="113" dur="2000" fill="hold"/>
                                        <p:tgtEl>
                                          <p:spTgt spid="163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4 L 0.00798 -0.16319 " pathEditMode="relative" rAng="0" ptsTypes="AA">
                                      <p:cBhvr>
                                        <p:cTn id="134" dur="2000" spd="-1000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14791 -0.16736 " pathEditMode="relative" rAng="0" ptsTypes="AA">
                                      <p:cBhvr>
                                        <p:cTn id="143" dur="2000" spd="-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099 -0.16226 " pathEditMode="relative" rAng="0" ptsTypes="AA">
                                      <p:cBhvr>
                                        <p:cTn id="152" dur="2000" spd="-100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1638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63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/>
      <p:bldP spid="163851" grpId="0"/>
      <p:bldP spid="163852" grpId="0"/>
      <p:bldP spid="163853" grpId="0"/>
      <p:bldP spid="163853" grpId="1"/>
      <p:bldP spid="163854" grpId="0"/>
      <p:bldP spid="163855" grpId="0"/>
      <p:bldP spid="163856" grpId="0"/>
      <p:bldP spid="163856" grpId="1"/>
      <p:bldP spid="163857" grpId="0"/>
      <p:bldP spid="163858" grpId="0"/>
      <p:bldP spid="163859" grpId="0"/>
      <p:bldP spid="163859" grpId="1"/>
      <p:bldP spid="163860" grpId="0"/>
      <p:bldP spid="163861" grpId="0"/>
      <p:bldP spid="163862" grpId="0"/>
      <p:bldP spid="163863" grpId="0"/>
      <p:bldP spid="163864" grpId="0"/>
      <p:bldP spid="163865" grpId="0"/>
      <p:bldP spid="163866" grpId="0"/>
      <p:bldP spid="163867" grpId="0"/>
      <p:bldP spid="163877" grpId="0"/>
      <p:bldP spid="163928" grpId="0" animBg="1"/>
      <p:bldP spid="163929" grpId="0" animBg="1"/>
      <p:bldP spid="163930" grpId="0" animBg="1"/>
      <p:bldP spid="163931" grpId="0"/>
      <p:bldP spid="163932" grpId="0"/>
      <p:bldP spid="163933" grpId="0"/>
      <p:bldP spid="163934" grpId="0"/>
      <p:bldP spid="163938" grpId="0" animBg="1"/>
      <p:bldP spid="163939" grpId="0" animBg="1"/>
      <p:bldP spid="163940" grpId="0" animBg="1"/>
      <p:bldP spid="163941" grpId="0" animBg="1"/>
      <p:bldP spid="163943" grpId="0"/>
      <p:bldP spid="163944" grpId="0"/>
      <p:bldP spid="16394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598488" y="541338"/>
            <a:ext cx="8256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A 322 g sample of lead (specific heat = 0.138 J/g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C) is placed into 264 g of water at 25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C.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If the system's final temperature is 46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C, what was the </a:t>
            </a:r>
            <a:r>
              <a:rPr lang="en-US" sz="1600" i="1">
                <a:solidFill>
                  <a:srgbClr val="000099"/>
                </a:solidFill>
                <a:cs typeface="+mn-cs"/>
              </a:rPr>
              <a:t>initial</a:t>
            </a:r>
            <a:r>
              <a:rPr lang="en-US" sz="1600">
                <a:solidFill>
                  <a:srgbClr val="000099"/>
                </a:solidFill>
                <a:cs typeface="+mn-cs"/>
              </a:rPr>
              <a:t> temperature of the lead?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519988" y="6457950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cs typeface="+mn-cs"/>
              </a:rPr>
              <a:t>Calorimetry Problems 2  </a:t>
            </a:r>
          </a:p>
          <a:p>
            <a:pPr algn="r">
              <a:defRPr/>
            </a:pPr>
            <a:r>
              <a:rPr lang="en-US" sz="800">
                <a:cs typeface="+mn-cs"/>
              </a:rPr>
              <a:t>question #12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328738" y="2052638"/>
            <a:ext cx="266700" cy="271462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Pb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741488" y="1825625"/>
            <a:ext cx="833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 = ? 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36725" y="2030413"/>
            <a:ext cx="1252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mass = 322 g</a:t>
            </a:r>
          </a:p>
        </p:txBody>
      </p:sp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434975" y="2557463"/>
            <a:ext cx="2211388" cy="1252537"/>
            <a:chOff x="274" y="1611"/>
            <a:chExt cx="1393" cy="789"/>
          </a:xfrm>
        </p:grpSpPr>
        <p:sp>
          <p:nvSpPr>
            <p:cNvPr id="164872" name="AutoShape 8"/>
            <p:cNvSpPr>
              <a:spLocks noChangeArrowheads="1"/>
            </p:cNvSpPr>
            <p:nvPr/>
          </p:nvSpPr>
          <p:spPr bwMode="auto">
            <a:xfrm>
              <a:off x="278" y="1988"/>
              <a:ext cx="549" cy="402"/>
            </a:xfrm>
            <a:prstGeom prst="can">
              <a:avLst>
                <a:gd name="adj" fmla="val 23731"/>
              </a:avLst>
            </a:prstGeom>
            <a:solidFill>
              <a:srgbClr val="99CCFF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873" name="AutoShape 9"/>
            <p:cNvSpPr>
              <a:spLocks noChangeArrowheads="1"/>
            </p:cNvSpPr>
            <p:nvPr/>
          </p:nvSpPr>
          <p:spPr bwMode="auto">
            <a:xfrm>
              <a:off x="274" y="1611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884" y="2026"/>
              <a:ext cx="5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</a:t>
              </a:r>
              <a:r>
                <a:rPr lang="en-US" sz="1400" baseline="-25000">
                  <a:cs typeface="+mn-cs"/>
                </a:rPr>
                <a:t>i</a:t>
              </a:r>
              <a:r>
                <a:rPr lang="en-US" sz="1400">
                  <a:cs typeface="+mn-cs"/>
                </a:rPr>
                <a:t> = 25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64875" name="Text Box 11"/>
            <p:cNvSpPr txBox="1">
              <a:spLocks noChangeArrowheads="1"/>
            </p:cNvSpPr>
            <p:nvPr/>
          </p:nvSpPr>
          <p:spPr bwMode="auto">
            <a:xfrm>
              <a:off x="878" y="2185"/>
              <a:ext cx="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264 g</a:t>
              </a:r>
            </a:p>
          </p:txBody>
        </p:sp>
      </p:grpSp>
      <p:sp>
        <p:nvSpPr>
          <p:cNvPr id="164876" name="Line 12"/>
          <p:cNvSpPr>
            <a:spLocks noChangeShapeType="1"/>
          </p:cNvSpPr>
          <p:nvPr/>
        </p:nvSpPr>
        <p:spPr bwMode="auto">
          <a:xfrm flipH="1">
            <a:off x="900113" y="2376488"/>
            <a:ext cx="528637" cy="10144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4762500" y="3813175"/>
            <a:ext cx="218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LOSE heat  =  GAIN heat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610100" y="3803650"/>
            <a:ext cx="24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938588" y="4176713"/>
            <a:ext cx="3768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Pb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  =   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2898775" y="4587875"/>
            <a:ext cx="608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[(0.138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(322 g) (46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 - T</a:t>
            </a:r>
            <a:r>
              <a:rPr lang="en-US" sz="1400" baseline="-25000">
                <a:cs typeface="+mn-cs"/>
              </a:rPr>
              <a:t>i</a:t>
            </a:r>
            <a:r>
              <a:rPr lang="en-US" sz="1400">
                <a:cs typeface="+mn-cs"/>
              </a:rPr>
              <a:t>)]   =   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(264 g) (46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C- 25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1431925" y="463550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Drop Units:  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989388" y="4935538"/>
            <a:ext cx="3508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[(44.44) (46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 - T</a:t>
            </a:r>
            <a:r>
              <a:rPr lang="en-US" sz="1400" baseline="-25000">
                <a:cs typeface="+mn-cs"/>
              </a:rPr>
              <a:t>i</a:t>
            </a:r>
            <a:r>
              <a:rPr lang="en-US" sz="1400">
                <a:cs typeface="+mn-cs"/>
              </a:rPr>
              <a:t>)]   =   (1104.6) (21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160838" y="5287963"/>
            <a:ext cx="250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- 2044  +  44.44 T</a:t>
            </a:r>
            <a:r>
              <a:rPr lang="en-US" sz="1400" baseline="-25000">
                <a:cs typeface="+mn-cs"/>
              </a:rPr>
              <a:t>i</a:t>
            </a:r>
            <a:r>
              <a:rPr lang="en-US" sz="1400">
                <a:cs typeface="+mn-cs"/>
              </a:rPr>
              <a:t>   =   23197</a:t>
            </a:r>
            <a:endParaRPr lang="en-US" sz="1400" baseline="30000">
              <a:cs typeface="+mn-cs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5013325" y="5630863"/>
            <a:ext cx="165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44.44 T</a:t>
            </a:r>
            <a:r>
              <a:rPr lang="en-US" sz="1400" baseline="-25000">
                <a:cs typeface="+mn-cs"/>
              </a:rPr>
              <a:t>i</a:t>
            </a:r>
            <a:r>
              <a:rPr lang="en-US" sz="1400">
                <a:cs typeface="+mn-cs"/>
              </a:rPr>
              <a:t>  =   25241</a:t>
            </a:r>
            <a:endParaRPr lang="en-US" sz="1400" baseline="-25000">
              <a:cs typeface="+mn-cs"/>
            </a:endParaRP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5446713" y="5959475"/>
            <a:ext cx="120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</a:t>
            </a:r>
            <a:r>
              <a:rPr lang="en-US" sz="1400" baseline="-25000">
                <a:cs typeface="+mn-cs"/>
              </a:rPr>
              <a:t>i</a:t>
            </a:r>
            <a:r>
              <a:rPr lang="en-US" sz="1400">
                <a:cs typeface="+mn-cs"/>
              </a:rPr>
              <a:t>   =   568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3514725" y="2559050"/>
            <a:ext cx="877888" cy="1252538"/>
            <a:chOff x="1914" y="1679"/>
            <a:chExt cx="553" cy="789"/>
          </a:xfrm>
        </p:grpSpPr>
        <p:sp>
          <p:nvSpPr>
            <p:cNvPr id="164887" name="AutoShape 23"/>
            <p:cNvSpPr>
              <a:spLocks noChangeArrowheads="1"/>
            </p:cNvSpPr>
            <p:nvPr/>
          </p:nvSpPr>
          <p:spPr bwMode="auto">
            <a:xfrm>
              <a:off x="1914" y="1679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888" name="Rectangle 24"/>
            <p:cNvSpPr>
              <a:spLocks noChangeArrowheads="1"/>
            </p:cNvSpPr>
            <p:nvPr/>
          </p:nvSpPr>
          <p:spPr bwMode="auto">
            <a:xfrm>
              <a:off x="2078" y="2268"/>
              <a:ext cx="168" cy="171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sz="1400">
                  <a:cs typeface="+mn-cs"/>
                </a:rPr>
                <a:t>Pb</a:t>
              </a:r>
            </a:p>
          </p:txBody>
        </p:sp>
        <p:sp>
          <p:nvSpPr>
            <p:cNvPr id="164889" name="AutoShape 25"/>
            <p:cNvSpPr>
              <a:spLocks noChangeArrowheads="1"/>
            </p:cNvSpPr>
            <p:nvPr/>
          </p:nvSpPr>
          <p:spPr bwMode="auto">
            <a:xfrm>
              <a:off x="1918" y="2000"/>
              <a:ext cx="549" cy="458"/>
            </a:xfrm>
            <a:prstGeom prst="can">
              <a:avLst>
                <a:gd name="adj" fmla="val 23731"/>
              </a:avLst>
            </a:prstGeom>
            <a:solidFill>
              <a:srgbClr val="99CCFF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484688" y="3227388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= 46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69" grpId="0"/>
      <p:bldP spid="164870" grpId="0"/>
      <p:bldP spid="164877" grpId="0"/>
      <p:bldP spid="164878" grpId="0"/>
      <p:bldP spid="164879" grpId="0"/>
      <p:bldP spid="164880" grpId="0"/>
      <p:bldP spid="164881" grpId="0"/>
      <p:bldP spid="164882" grpId="0"/>
      <p:bldP spid="164883" grpId="0"/>
      <p:bldP spid="164884" grpId="0"/>
      <p:bldP spid="164885" grpId="0"/>
      <p:bldP spid="1648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ChangeArrowheads="1"/>
          </p:cNvSpPr>
          <p:nvPr/>
        </p:nvSpPr>
        <p:spPr bwMode="auto">
          <a:xfrm>
            <a:off x="3521075" y="2582863"/>
            <a:ext cx="871538" cy="727075"/>
          </a:xfrm>
          <a:prstGeom prst="can">
            <a:avLst>
              <a:gd name="adj" fmla="val 23731"/>
            </a:avLst>
          </a:prstGeom>
          <a:solidFill>
            <a:srgbClr val="99CCFF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98488" y="541338"/>
            <a:ext cx="7835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A sample of ice at –12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 is placed into 68 g of water at 85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C. If the final temperature </a:t>
            </a:r>
          </a:p>
          <a:p>
            <a:pPr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of the system is 24</a:t>
            </a:r>
            <a:r>
              <a:rPr lang="en-US" sz="1600" baseline="30000">
                <a:solidFill>
                  <a:srgbClr val="000099"/>
                </a:solidFill>
                <a:cs typeface="+mn-cs"/>
              </a:rPr>
              <a:t>o</a:t>
            </a:r>
            <a:r>
              <a:rPr lang="en-US" sz="1600">
                <a:solidFill>
                  <a:srgbClr val="000099"/>
                </a:solidFill>
                <a:cs typeface="+mn-cs"/>
              </a:rPr>
              <a:t>C, what was the mass of the ice?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7519988" y="6457950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cs typeface="+mn-cs"/>
              </a:rPr>
              <a:t>Calorimetry Problems 2  </a:t>
            </a:r>
          </a:p>
          <a:p>
            <a:pPr algn="r">
              <a:defRPr/>
            </a:pPr>
            <a:r>
              <a:rPr lang="en-US" sz="800">
                <a:cs typeface="+mn-cs"/>
              </a:rPr>
              <a:t>question #13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328738" y="1566863"/>
            <a:ext cx="266700" cy="271462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200">
                <a:cs typeface="+mn-cs"/>
              </a:rPr>
              <a:t>H</a:t>
            </a:r>
            <a:r>
              <a:rPr lang="en-US" sz="1200" baseline="-25000">
                <a:cs typeface="+mn-cs"/>
              </a:rPr>
              <a:t>2</a:t>
            </a:r>
            <a:r>
              <a:rPr lang="en-US" sz="1200">
                <a:cs typeface="+mn-cs"/>
              </a:rPr>
              <a:t>O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741488" y="1339850"/>
            <a:ext cx="941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 = -12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1736725" y="1544638"/>
            <a:ext cx="1055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mass = ? g</a:t>
            </a:r>
          </a:p>
        </p:txBody>
      </p:sp>
      <p:grpSp>
        <p:nvGrpSpPr>
          <p:cNvPr id="166920" name="Group 8"/>
          <p:cNvGrpSpPr>
            <a:grpSpLocks/>
          </p:cNvGrpSpPr>
          <p:nvPr/>
        </p:nvGrpSpPr>
        <p:grpSpPr bwMode="auto">
          <a:xfrm>
            <a:off x="434975" y="2071688"/>
            <a:ext cx="2112963" cy="1252537"/>
            <a:chOff x="274" y="1611"/>
            <a:chExt cx="1331" cy="789"/>
          </a:xfrm>
        </p:grpSpPr>
        <p:sp>
          <p:nvSpPr>
            <p:cNvPr id="166921" name="AutoShape 9"/>
            <p:cNvSpPr>
              <a:spLocks noChangeArrowheads="1"/>
            </p:cNvSpPr>
            <p:nvPr/>
          </p:nvSpPr>
          <p:spPr bwMode="auto">
            <a:xfrm>
              <a:off x="278" y="1988"/>
              <a:ext cx="549" cy="402"/>
            </a:xfrm>
            <a:prstGeom prst="can">
              <a:avLst>
                <a:gd name="adj" fmla="val 23731"/>
              </a:avLst>
            </a:prstGeom>
            <a:solidFill>
              <a:srgbClr val="99CCFF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22" name="AutoShape 10"/>
            <p:cNvSpPr>
              <a:spLocks noChangeArrowheads="1"/>
            </p:cNvSpPr>
            <p:nvPr/>
          </p:nvSpPr>
          <p:spPr bwMode="auto">
            <a:xfrm>
              <a:off x="274" y="1611"/>
              <a:ext cx="549" cy="789"/>
            </a:xfrm>
            <a:prstGeom prst="can">
              <a:avLst>
                <a:gd name="adj" fmla="val 359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23" name="Text Box 11"/>
            <p:cNvSpPr txBox="1">
              <a:spLocks noChangeArrowheads="1"/>
            </p:cNvSpPr>
            <p:nvPr/>
          </p:nvSpPr>
          <p:spPr bwMode="auto">
            <a:xfrm>
              <a:off x="884" y="2026"/>
              <a:ext cx="5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T</a:t>
              </a:r>
              <a:r>
                <a:rPr lang="en-US" sz="1400" baseline="-25000">
                  <a:cs typeface="+mn-cs"/>
                </a:rPr>
                <a:t>i</a:t>
              </a:r>
              <a:r>
                <a:rPr lang="en-US" sz="1400">
                  <a:cs typeface="+mn-cs"/>
                </a:rPr>
                <a:t> = 85</a:t>
              </a:r>
              <a:r>
                <a:rPr lang="en-US" sz="1400" baseline="30000">
                  <a:cs typeface="+mn-cs"/>
                </a:rPr>
                <a:t>o</a:t>
              </a:r>
              <a:r>
                <a:rPr lang="en-US" sz="1400">
                  <a:cs typeface="+mn-cs"/>
                </a:rPr>
                <a:t>C</a:t>
              </a:r>
            </a:p>
          </p:txBody>
        </p:sp>
        <p:sp>
          <p:nvSpPr>
            <p:cNvPr id="166924" name="Text Box 12"/>
            <p:cNvSpPr txBox="1">
              <a:spLocks noChangeArrowheads="1"/>
            </p:cNvSpPr>
            <p:nvPr/>
          </p:nvSpPr>
          <p:spPr bwMode="auto">
            <a:xfrm>
              <a:off x="878" y="2185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mass = 68 g</a:t>
              </a:r>
            </a:p>
          </p:txBody>
        </p:sp>
      </p:grpSp>
      <p:sp>
        <p:nvSpPr>
          <p:cNvPr id="166925" name="Line 13"/>
          <p:cNvSpPr>
            <a:spLocks noChangeShapeType="1"/>
          </p:cNvSpPr>
          <p:nvPr/>
        </p:nvSpPr>
        <p:spPr bwMode="auto">
          <a:xfrm flipH="1">
            <a:off x="900113" y="1890713"/>
            <a:ext cx="528637" cy="10144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5314950" y="3813175"/>
            <a:ext cx="2289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GAIN heat  =  - LOSE heat</a:t>
            </a:r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4491038" y="4176713"/>
            <a:ext cx="3636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 [ 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B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 ]  =   -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</a:t>
            </a: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5194300" y="4876800"/>
            <a:ext cx="1871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458.2 m   =   - 17339 </a:t>
            </a:r>
          </a:p>
        </p:txBody>
      </p:sp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5599113" y="5553075"/>
            <a:ext cx="1173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m  =   37.8 g</a:t>
            </a:r>
          </a:p>
        </p:txBody>
      </p:sp>
      <p:sp>
        <p:nvSpPr>
          <p:cNvPr id="166930" name="AutoShape 18"/>
          <p:cNvSpPr>
            <a:spLocks noChangeArrowheads="1"/>
          </p:cNvSpPr>
          <p:nvPr/>
        </p:nvSpPr>
        <p:spPr bwMode="auto">
          <a:xfrm>
            <a:off x="3514725" y="2073275"/>
            <a:ext cx="871538" cy="1252538"/>
          </a:xfrm>
          <a:prstGeom prst="can">
            <a:avLst>
              <a:gd name="adj" fmla="val 359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3836988" y="2644775"/>
            <a:ext cx="266700" cy="27146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ice</a:t>
            </a:r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4484688" y="274161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 = 24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</a:t>
            </a:r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215900" y="3868738"/>
            <a:ext cx="227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219075" y="5292725"/>
            <a:ext cx="228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  = [(C</a:t>
            </a:r>
            <a:r>
              <a:rPr lang="en-US" sz="1400" baseline="-25000">
                <a:cs typeface="+mn-cs"/>
              </a:rPr>
              <a:t>p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 (</a:t>
            </a:r>
            <a:r>
              <a:rPr lang="en-US" sz="1400">
                <a:latin typeface="Symbol" charset="0"/>
                <a:cs typeface="+mn-cs"/>
              </a:rPr>
              <a:t>D</a:t>
            </a:r>
            <a:r>
              <a:rPr lang="en-US" sz="1400">
                <a:cs typeface="+mn-cs"/>
              </a:rPr>
              <a:t>T)] 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219075" y="4581525"/>
            <a:ext cx="171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B</a:t>
            </a:r>
            <a:r>
              <a:rPr lang="en-US" sz="1400">
                <a:cs typeface="+mn-cs"/>
              </a:rPr>
              <a:t>  = (C</a:t>
            </a:r>
            <a:r>
              <a:rPr lang="en-US" sz="1400" baseline="-25000">
                <a:cs typeface="+mn-cs"/>
              </a:rPr>
              <a:t>f</a:t>
            </a:r>
            <a:r>
              <a:rPr lang="en-US" sz="1400">
                <a:cs typeface="+mn-cs"/>
              </a:rPr>
              <a:t>,</a:t>
            </a:r>
            <a:r>
              <a:rPr lang="en-US" sz="800">
                <a:cs typeface="+mn-cs"/>
              </a:rPr>
              <a:t>H</a:t>
            </a:r>
            <a:r>
              <a:rPr lang="en-US" sz="800" baseline="-25000">
                <a:cs typeface="+mn-cs"/>
              </a:rPr>
              <a:t>2</a:t>
            </a:r>
            <a:r>
              <a:rPr lang="en-US" sz="800">
                <a:cs typeface="+mn-cs"/>
              </a:rPr>
              <a:t>O</a:t>
            </a:r>
            <a:r>
              <a:rPr lang="en-US" sz="1400">
                <a:cs typeface="+mn-cs"/>
              </a:rPr>
              <a:t>) (mass)</a:t>
            </a:r>
          </a:p>
        </p:txBody>
      </p:sp>
      <p:sp>
        <p:nvSpPr>
          <p:cNvPr id="166936" name="Text Box 24"/>
          <p:cNvSpPr txBox="1">
            <a:spLocks noChangeArrowheads="1"/>
          </p:cNvSpPr>
          <p:nvPr/>
        </p:nvSpPr>
        <p:spPr bwMode="auto">
          <a:xfrm>
            <a:off x="217488" y="4171950"/>
            <a:ext cx="294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= [(2.077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(mass) (12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225425" y="4848225"/>
            <a:ext cx="189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B</a:t>
            </a:r>
            <a:r>
              <a:rPr lang="en-US" sz="1400">
                <a:cs typeface="+mn-cs"/>
              </a:rPr>
              <a:t>  = (333 J/g) (mass)</a:t>
            </a: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220663" y="5588000"/>
            <a:ext cx="294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  = [(4.184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(mass) (24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 </a:t>
            </a:r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4498975" y="4475163"/>
            <a:ext cx="427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 [ q</a:t>
            </a:r>
            <a:r>
              <a:rPr lang="en-US" sz="1400" baseline="-25000">
                <a:cs typeface="+mn-cs"/>
              </a:rPr>
              <a:t>A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B</a:t>
            </a:r>
            <a:r>
              <a:rPr lang="en-US" sz="1400">
                <a:cs typeface="+mn-cs"/>
              </a:rPr>
              <a:t>  +  q</a:t>
            </a:r>
            <a:r>
              <a:rPr lang="en-US" sz="1400" baseline="-25000">
                <a:cs typeface="+mn-cs"/>
              </a:rPr>
              <a:t>C</a:t>
            </a:r>
            <a:r>
              <a:rPr lang="en-US" sz="1400">
                <a:cs typeface="+mn-cs"/>
              </a:rPr>
              <a:t> ]  =   - [(4.184 J/g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 (68 g) (-61</a:t>
            </a:r>
            <a:r>
              <a:rPr lang="en-US" sz="1400" baseline="30000">
                <a:cs typeface="+mn-cs"/>
              </a:rPr>
              <a:t>o</a:t>
            </a:r>
            <a:r>
              <a:rPr lang="en-US" sz="1400">
                <a:cs typeface="+mn-cs"/>
              </a:rPr>
              <a:t>C)]</a:t>
            </a:r>
          </a:p>
        </p:txBody>
      </p:sp>
      <p:sp>
        <p:nvSpPr>
          <p:cNvPr id="166940" name="Text Box 28"/>
          <p:cNvSpPr txBox="1">
            <a:spLocks noChangeArrowheads="1"/>
          </p:cNvSpPr>
          <p:nvPr/>
        </p:nvSpPr>
        <p:spPr bwMode="auto">
          <a:xfrm>
            <a:off x="3538538" y="4165600"/>
            <a:ext cx="725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24.9 m</a:t>
            </a:r>
          </a:p>
        </p:txBody>
      </p:sp>
      <p:sp>
        <p:nvSpPr>
          <p:cNvPr id="166941" name="Text Box 29"/>
          <p:cNvSpPr txBox="1">
            <a:spLocks noChangeArrowheads="1"/>
          </p:cNvSpPr>
          <p:nvPr/>
        </p:nvSpPr>
        <p:spPr bwMode="auto">
          <a:xfrm>
            <a:off x="3587750" y="480695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333 m</a:t>
            </a:r>
          </a:p>
        </p:txBody>
      </p:sp>
      <p:sp>
        <p:nvSpPr>
          <p:cNvPr id="166942" name="Text Box 30"/>
          <p:cNvSpPr txBox="1">
            <a:spLocks noChangeArrowheads="1"/>
          </p:cNvSpPr>
          <p:nvPr/>
        </p:nvSpPr>
        <p:spPr bwMode="auto">
          <a:xfrm>
            <a:off x="3444875" y="5602288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100.3 m</a:t>
            </a:r>
          </a:p>
        </p:txBody>
      </p:sp>
      <p:sp>
        <p:nvSpPr>
          <p:cNvPr id="166943" name="Text Box 31"/>
          <p:cNvSpPr txBox="1">
            <a:spLocks noChangeArrowheads="1"/>
          </p:cNvSpPr>
          <p:nvPr/>
        </p:nvSpPr>
        <p:spPr bwMode="auto">
          <a:xfrm>
            <a:off x="3443288" y="5989638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458.2 m</a:t>
            </a:r>
          </a:p>
        </p:txBody>
      </p:sp>
      <p:sp>
        <p:nvSpPr>
          <p:cNvPr id="166944" name="Text Box 32"/>
          <p:cNvSpPr txBox="1">
            <a:spLocks noChangeArrowheads="1"/>
          </p:cNvSpPr>
          <p:nvPr/>
        </p:nvSpPr>
        <p:spPr bwMode="auto">
          <a:xfrm>
            <a:off x="231775" y="5959475"/>
            <a:ext cx="18938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r>
              <a:rPr lang="en-US" sz="1400" baseline="-25000">
                <a:cs typeface="+mn-cs"/>
              </a:rPr>
              <a:t>Total   </a:t>
            </a:r>
            <a:r>
              <a:rPr lang="en-US" sz="1400">
                <a:cs typeface="+mn-cs"/>
              </a:rPr>
              <a:t>=  q</a:t>
            </a:r>
            <a:r>
              <a:rPr lang="en-US" sz="1400" baseline="-25000">
                <a:cs typeface="+mn-cs"/>
              </a:rPr>
              <a:t>A  </a:t>
            </a:r>
            <a:r>
              <a:rPr lang="en-US" sz="1400">
                <a:cs typeface="+mn-cs"/>
              </a:rPr>
              <a:t>+  q</a:t>
            </a:r>
            <a:r>
              <a:rPr lang="en-US" sz="1400" baseline="-25000">
                <a:cs typeface="+mn-cs"/>
              </a:rPr>
              <a:t>B  </a:t>
            </a:r>
            <a:r>
              <a:rPr lang="en-US" sz="1400">
                <a:cs typeface="+mn-cs"/>
              </a:rPr>
              <a:t>+  q</a:t>
            </a:r>
            <a:r>
              <a:rPr lang="en-US" sz="1400" baseline="-25000">
                <a:cs typeface="+mn-cs"/>
              </a:rPr>
              <a:t>C</a:t>
            </a:r>
          </a:p>
          <a:p>
            <a:pPr>
              <a:defRPr/>
            </a:pPr>
            <a:endParaRPr lang="en-US" sz="1400" baseline="-25000">
              <a:cs typeface="+mn-cs"/>
            </a:endParaRPr>
          </a:p>
        </p:txBody>
      </p:sp>
      <p:sp>
        <p:nvSpPr>
          <p:cNvPr id="166945" name="Line 33"/>
          <p:cNvSpPr>
            <a:spLocks noChangeShapeType="1"/>
          </p:cNvSpPr>
          <p:nvPr/>
        </p:nvSpPr>
        <p:spPr bwMode="auto">
          <a:xfrm>
            <a:off x="3489325" y="5875338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3236913" y="4268788"/>
            <a:ext cx="222250" cy="115887"/>
          </a:xfrm>
          <a:prstGeom prst="rightArrow">
            <a:avLst>
              <a:gd name="adj1" fmla="val 50000"/>
              <a:gd name="adj2" fmla="val 47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947" name="AutoShape 35"/>
          <p:cNvSpPr>
            <a:spLocks noChangeArrowheads="1"/>
          </p:cNvSpPr>
          <p:nvPr/>
        </p:nvSpPr>
        <p:spPr bwMode="auto">
          <a:xfrm>
            <a:off x="3240088" y="4892675"/>
            <a:ext cx="222250" cy="115888"/>
          </a:xfrm>
          <a:prstGeom prst="rightArrow">
            <a:avLst>
              <a:gd name="adj1" fmla="val 50000"/>
              <a:gd name="adj2" fmla="val 47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948" name="AutoShape 36"/>
          <p:cNvSpPr>
            <a:spLocks noChangeArrowheads="1"/>
          </p:cNvSpPr>
          <p:nvPr/>
        </p:nvSpPr>
        <p:spPr bwMode="auto">
          <a:xfrm>
            <a:off x="3228975" y="5683250"/>
            <a:ext cx="222250" cy="115888"/>
          </a:xfrm>
          <a:prstGeom prst="rightArrow">
            <a:avLst>
              <a:gd name="adj1" fmla="val 50000"/>
              <a:gd name="adj2" fmla="val 47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6949" name="Group 37"/>
          <p:cNvGrpSpPr>
            <a:grpSpLocks/>
          </p:cNvGrpSpPr>
          <p:nvPr/>
        </p:nvGrpSpPr>
        <p:grpSpPr bwMode="auto">
          <a:xfrm>
            <a:off x="5226050" y="5124450"/>
            <a:ext cx="1774825" cy="0"/>
            <a:chOff x="3292" y="3228"/>
            <a:chExt cx="1118" cy="0"/>
          </a:xfrm>
        </p:grpSpPr>
        <p:sp>
          <p:nvSpPr>
            <p:cNvPr id="166950" name="Line 38"/>
            <p:cNvSpPr>
              <a:spLocks noChangeShapeType="1"/>
            </p:cNvSpPr>
            <p:nvPr/>
          </p:nvSpPr>
          <p:spPr bwMode="auto">
            <a:xfrm>
              <a:off x="3292" y="3228"/>
              <a:ext cx="4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51" name="Line 39"/>
            <p:cNvSpPr>
              <a:spLocks noChangeShapeType="1"/>
            </p:cNvSpPr>
            <p:nvPr/>
          </p:nvSpPr>
          <p:spPr bwMode="auto">
            <a:xfrm>
              <a:off x="3952" y="3228"/>
              <a:ext cx="4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6952" name="Group 40"/>
          <p:cNvGrpSpPr>
            <a:grpSpLocks/>
          </p:cNvGrpSpPr>
          <p:nvPr/>
        </p:nvGrpSpPr>
        <p:grpSpPr bwMode="auto">
          <a:xfrm>
            <a:off x="5197475" y="5100638"/>
            <a:ext cx="1770063" cy="304800"/>
            <a:chOff x="3274" y="3213"/>
            <a:chExt cx="1115" cy="192"/>
          </a:xfrm>
        </p:grpSpPr>
        <p:sp>
          <p:nvSpPr>
            <p:cNvPr id="166953" name="Text Box 41"/>
            <p:cNvSpPr txBox="1">
              <a:spLocks noChangeArrowheads="1"/>
            </p:cNvSpPr>
            <p:nvPr/>
          </p:nvSpPr>
          <p:spPr bwMode="auto">
            <a:xfrm>
              <a:off x="3274" y="3213"/>
              <a:ext cx="3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458.2</a:t>
              </a:r>
            </a:p>
          </p:txBody>
        </p:sp>
        <p:sp>
          <p:nvSpPr>
            <p:cNvPr id="166954" name="Text Box 42"/>
            <p:cNvSpPr txBox="1">
              <a:spLocks noChangeArrowheads="1"/>
            </p:cNvSpPr>
            <p:nvPr/>
          </p:nvSpPr>
          <p:spPr bwMode="auto">
            <a:xfrm>
              <a:off x="3994" y="3213"/>
              <a:ext cx="3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458.2</a:t>
              </a:r>
            </a:p>
          </p:txBody>
        </p:sp>
      </p:grpSp>
      <p:grpSp>
        <p:nvGrpSpPr>
          <p:cNvPr id="166955" name="Group 43"/>
          <p:cNvGrpSpPr>
            <a:grpSpLocks/>
          </p:cNvGrpSpPr>
          <p:nvPr/>
        </p:nvGrpSpPr>
        <p:grpSpPr bwMode="auto">
          <a:xfrm>
            <a:off x="5264150" y="4964113"/>
            <a:ext cx="490538" cy="334962"/>
            <a:chOff x="3316" y="3127"/>
            <a:chExt cx="309" cy="211"/>
          </a:xfrm>
        </p:grpSpPr>
        <p:sp>
          <p:nvSpPr>
            <p:cNvPr id="166956" name="Line 44"/>
            <p:cNvSpPr>
              <a:spLocks noChangeShapeType="1"/>
            </p:cNvSpPr>
            <p:nvPr/>
          </p:nvSpPr>
          <p:spPr bwMode="auto">
            <a:xfrm flipH="1">
              <a:off x="3316" y="3127"/>
              <a:ext cx="291" cy="7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57" name="Line 45"/>
            <p:cNvSpPr>
              <a:spLocks noChangeShapeType="1"/>
            </p:cNvSpPr>
            <p:nvPr/>
          </p:nvSpPr>
          <p:spPr bwMode="auto">
            <a:xfrm flipH="1">
              <a:off x="3334" y="3265"/>
              <a:ext cx="291" cy="7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6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6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6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6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6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66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nimBg="1"/>
      <p:bldP spid="166917" grpId="0" animBg="1"/>
      <p:bldP spid="166918" grpId="0"/>
      <p:bldP spid="166919" grpId="0"/>
      <p:bldP spid="166926" grpId="0"/>
      <p:bldP spid="166927" grpId="0"/>
      <p:bldP spid="166928" grpId="0"/>
      <p:bldP spid="166929" grpId="0"/>
      <p:bldP spid="166930" grpId="0" animBg="1"/>
      <p:bldP spid="166931" grpId="0" animBg="1"/>
      <p:bldP spid="166931" grpId="1" animBg="1"/>
      <p:bldP spid="166932" grpId="0"/>
      <p:bldP spid="166933" grpId="0"/>
      <p:bldP spid="166934" grpId="0"/>
      <p:bldP spid="166936" grpId="0"/>
      <p:bldP spid="166937" grpId="0"/>
      <p:bldP spid="166938" grpId="0"/>
      <p:bldP spid="166939" grpId="0"/>
      <p:bldP spid="166940" grpId="0"/>
      <p:bldP spid="166941" grpId="0"/>
      <p:bldP spid="166942" grpId="0"/>
      <p:bldP spid="166943" grpId="0"/>
      <p:bldP spid="166944" grpId="0"/>
      <p:bldP spid="166946" grpId="0" animBg="1"/>
      <p:bldP spid="166947" grpId="0" animBg="1"/>
      <p:bldP spid="1669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Endothermic Reaction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209800" y="1524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Energy  +  Reactants  </a:t>
            </a:r>
            <a:r>
              <a:rPr lang="en-US" sz="2400">
                <a:cs typeface="+mn-cs"/>
                <a:sym typeface="Wingdings" charset="0"/>
              </a:rPr>
              <a:t>  Products</a:t>
            </a:r>
            <a:endParaRPr lang="en-US" sz="2400">
              <a:cs typeface="+mn-cs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676400" y="60960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 flipV="1">
            <a:off x="1905000" y="2362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1905000" y="58674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67" name="Freeform 7"/>
          <p:cNvSpPr>
            <a:spLocks/>
          </p:cNvSpPr>
          <p:nvPr/>
        </p:nvSpPr>
        <p:spPr bwMode="auto">
          <a:xfrm>
            <a:off x="1905000" y="2636838"/>
            <a:ext cx="5867400" cy="2557462"/>
          </a:xfrm>
          <a:custGeom>
            <a:avLst/>
            <a:gdLst>
              <a:gd name="T0" fmla="*/ 0 w 3696"/>
              <a:gd name="T1" fmla="*/ 1603 h 1611"/>
              <a:gd name="T2" fmla="*/ 288 w 3696"/>
              <a:gd name="T3" fmla="*/ 1603 h 1611"/>
              <a:gd name="T4" fmla="*/ 480 w 3696"/>
              <a:gd name="T5" fmla="*/ 1555 h 1611"/>
              <a:gd name="T6" fmla="*/ 672 w 3696"/>
              <a:gd name="T7" fmla="*/ 1411 h 1611"/>
              <a:gd name="T8" fmla="*/ 819 w 3696"/>
              <a:gd name="T9" fmla="*/ 1135 h 1611"/>
              <a:gd name="T10" fmla="*/ 960 w 3696"/>
              <a:gd name="T11" fmla="*/ 787 h 1611"/>
              <a:gd name="T12" fmla="*/ 1104 w 3696"/>
              <a:gd name="T13" fmla="*/ 355 h 1611"/>
              <a:gd name="T14" fmla="*/ 1209 w 3696"/>
              <a:gd name="T15" fmla="*/ 154 h 1611"/>
              <a:gd name="T16" fmla="*/ 1392 w 3696"/>
              <a:gd name="T17" fmla="*/ 19 h 1611"/>
              <a:gd name="T18" fmla="*/ 1668 w 3696"/>
              <a:gd name="T19" fmla="*/ 40 h 1611"/>
              <a:gd name="T20" fmla="*/ 1860 w 3696"/>
              <a:gd name="T21" fmla="*/ 169 h 1611"/>
              <a:gd name="T22" fmla="*/ 1971 w 3696"/>
              <a:gd name="T23" fmla="*/ 346 h 1611"/>
              <a:gd name="T24" fmla="*/ 2064 w 3696"/>
              <a:gd name="T25" fmla="*/ 499 h 1611"/>
              <a:gd name="T26" fmla="*/ 2208 w 3696"/>
              <a:gd name="T27" fmla="*/ 691 h 1611"/>
              <a:gd name="T28" fmla="*/ 2397 w 3696"/>
              <a:gd name="T29" fmla="*/ 811 h 1611"/>
              <a:gd name="T30" fmla="*/ 2640 w 3696"/>
              <a:gd name="T31" fmla="*/ 835 h 1611"/>
              <a:gd name="T32" fmla="*/ 3696 w 3696"/>
              <a:gd name="T33" fmla="*/ 835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96" h="1611">
                <a:moveTo>
                  <a:pt x="0" y="1603"/>
                </a:moveTo>
                <a:cubicBezTo>
                  <a:pt x="104" y="1607"/>
                  <a:pt x="208" y="1611"/>
                  <a:pt x="288" y="1603"/>
                </a:cubicBezTo>
                <a:cubicBezTo>
                  <a:pt x="368" y="1595"/>
                  <a:pt x="416" y="1587"/>
                  <a:pt x="480" y="1555"/>
                </a:cubicBezTo>
                <a:cubicBezTo>
                  <a:pt x="544" y="1523"/>
                  <a:pt x="616" y="1481"/>
                  <a:pt x="672" y="1411"/>
                </a:cubicBezTo>
                <a:cubicBezTo>
                  <a:pt x="728" y="1341"/>
                  <a:pt x="771" y="1239"/>
                  <a:pt x="819" y="1135"/>
                </a:cubicBezTo>
                <a:cubicBezTo>
                  <a:pt x="867" y="1031"/>
                  <a:pt x="912" y="917"/>
                  <a:pt x="960" y="787"/>
                </a:cubicBezTo>
                <a:cubicBezTo>
                  <a:pt x="1008" y="657"/>
                  <a:pt x="1063" y="460"/>
                  <a:pt x="1104" y="355"/>
                </a:cubicBezTo>
                <a:cubicBezTo>
                  <a:pt x="1145" y="250"/>
                  <a:pt x="1161" y="210"/>
                  <a:pt x="1209" y="154"/>
                </a:cubicBezTo>
                <a:cubicBezTo>
                  <a:pt x="1257" y="98"/>
                  <a:pt x="1316" y="38"/>
                  <a:pt x="1392" y="19"/>
                </a:cubicBezTo>
                <a:cubicBezTo>
                  <a:pt x="1468" y="0"/>
                  <a:pt x="1590" y="15"/>
                  <a:pt x="1668" y="40"/>
                </a:cubicBezTo>
                <a:cubicBezTo>
                  <a:pt x="1746" y="65"/>
                  <a:pt x="1810" y="118"/>
                  <a:pt x="1860" y="169"/>
                </a:cubicBezTo>
                <a:cubicBezTo>
                  <a:pt x="1910" y="220"/>
                  <a:pt x="1937" y="291"/>
                  <a:pt x="1971" y="346"/>
                </a:cubicBezTo>
                <a:cubicBezTo>
                  <a:pt x="2005" y="401"/>
                  <a:pt x="2024" y="441"/>
                  <a:pt x="2064" y="499"/>
                </a:cubicBezTo>
                <a:cubicBezTo>
                  <a:pt x="2104" y="557"/>
                  <a:pt x="2152" y="639"/>
                  <a:pt x="2208" y="691"/>
                </a:cubicBezTo>
                <a:cubicBezTo>
                  <a:pt x="2264" y="743"/>
                  <a:pt x="2325" y="787"/>
                  <a:pt x="2397" y="811"/>
                </a:cubicBezTo>
                <a:cubicBezTo>
                  <a:pt x="2469" y="835"/>
                  <a:pt x="2424" y="831"/>
                  <a:pt x="2640" y="835"/>
                </a:cubicBezTo>
                <a:cubicBezTo>
                  <a:pt x="2856" y="839"/>
                  <a:pt x="3276" y="839"/>
                  <a:pt x="3696" y="83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V="1">
            <a:off x="1905000" y="3962400"/>
            <a:ext cx="5867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1905000" y="5181600"/>
            <a:ext cx="4267200" cy="0"/>
          </a:xfrm>
          <a:prstGeom prst="line">
            <a:avLst/>
          </a:prstGeom>
          <a:noFill/>
          <a:ln w="25400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5181600" y="39624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370513" y="4373563"/>
            <a:ext cx="3468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+</a:t>
            </a:r>
            <a:r>
              <a:rPr lang="en-US" sz="3200">
                <a:latin typeface="Symbol" charset="0"/>
                <a:cs typeface="+mn-cs"/>
              </a:rPr>
              <a:t>D</a:t>
            </a:r>
            <a:r>
              <a:rPr lang="en-US" sz="3200">
                <a:cs typeface="+mn-cs"/>
              </a:rPr>
              <a:t>H  Endothermic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3184525" y="594677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Reaction progress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 rot="-5400000">
            <a:off x="898525" y="3825875"/>
            <a:ext cx="1312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cs typeface="+mn-cs"/>
              </a:rPr>
              <a:t>Energy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873250" y="4692650"/>
            <a:ext cx="109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Reactants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5948363" y="3505200"/>
            <a:ext cx="985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Products</a:t>
            </a:r>
          </a:p>
        </p:txBody>
      </p:sp>
      <p:grpSp>
        <p:nvGrpSpPr>
          <p:cNvPr id="117776" name="Group 16"/>
          <p:cNvGrpSpPr>
            <a:grpSpLocks/>
          </p:cNvGrpSpPr>
          <p:nvPr/>
        </p:nvGrpSpPr>
        <p:grpSpPr bwMode="auto">
          <a:xfrm>
            <a:off x="4191000" y="2667000"/>
            <a:ext cx="1120775" cy="2514600"/>
            <a:chOff x="2640" y="1680"/>
            <a:chExt cx="706" cy="1584"/>
          </a:xfrm>
        </p:grpSpPr>
        <p:sp>
          <p:nvSpPr>
            <p:cNvPr id="117777" name="Line 17"/>
            <p:cNvSpPr>
              <a:spLocks noChangeShapeType="1"/>
            </p:cNvSpPr>
            <p:nvPr/>
          </p:nvSpPr>
          <p:spPr bwMode="auto">
            <a:xfrm>
              <a:off x="2640" y="1680"/>
              <a:ext cx="0" cy="1584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778" name="Text Box 18"/>
            <p:cNvSpPr txBox="1">
              <a:spLocks noChangeArrowheads="1"/>
            </p:cNvSpPr>
            <p:nvPr/>
          </p:nvSpPr>
          <p:spPr bwMode="auto">
            <a:xfrm>
              <a:off x="2640" y="2116"/>
              <a:ext cx="7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cs typeface="+mn-cs"/>
                </a:rPr>
                <a:t>Activation </a:t>
              </a:r>
            </a:p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cs typeface="+mn-cs"/>
                </a:rPr>
                <a:t>Energy</a:t>
              </a:r>
            </a:p>
          </p:txBody>
        </p:sp>
      </p:grpSp>
      <p:sp>
        <p:nvSpPr>
          <p:cNvPr id="117779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animBg="1"/>
      <p:bldP spid="117771" grpId="0"/>
      <p:bldP spid="117774" grpId="0"/>
      <p:bldP spid="1177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1824" y="2925762"/>
            <a:ext cx="5067300" cy="1692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Calorimetry Problems 1</a:t>
            </a:r>
          </a:p>
        </p:txBody>
      </p:sp>
      <p:sp>
        <p:nvSpPr>
          <p:cNvPr id="118787" name="Document">
            <a:hlinkClick r:id="rId3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1066800" y="1905000"/>
            <a:ext cx="812800" cy="10874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788" name="Infopage"/>
          <p:cNvSpPr>
            <a:spLocks noChangeAspect="1" noEditPoints="1" noChangeArrowheads="1"/>
          </p:cNvSpPr>
          <p:nvPr/>
        </p:nvSpPr>
        <p:spPr bwMode="auto">
          <a:xfrm>
            <a:off x="1066800" y="3962400"/>
            <a:ext cx="812800" cy="1139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789" name="File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7391400" y="5638800"/>
            <a:ext cx="1371600" cy="85725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i="1">
                <a:cs typeface="+mn-cs"/>
                <a:hlinkClick r:id="rId5" action="ppaction://hlinkfile"/>
              </a:rPr>
              <a:t>Keys</a:t>
            </a:r>
            <a:endParaRPr lang="en-US" sz="1400" i="1">
              <a:cs typeface="+mn-cs"/>
            </a:endParaRPr>
          </a:p>
          <a:p>
            <a:pPr>
              <a:defRPr/>
            </a:pPr>
            <a:endParaRPr lang="en-US" sz="140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514600" y="1962150"/>
            <a:ext cx="199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  <a:hlinkClick r:id="rId6" action="ppaction://hlinkfile"/>
              </a:rPr>
              <a:t>Calorimetry 1</a:t>
            </a:r>
            <a:endParaRPr lang="en-US" sz="2400">
              <a:cs typeface="+mn-cs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514600" y="4010025"/>
            <a:ext cx="199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  <a:hlinkClick r:id="rId7"/>
              </a:rPr>
              <a:t>Calorimetry 1</a:t>
            </a:r>
            <a:endParaRPr lang="en-US" sz="2400">
              <a:cs typeface="+mn-cs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286125" y="6505575"/>
            <a:ext cx="2546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cs typeface="+mn-cs"/>
              </a:rPr>
              <a:t>http://www.unit5.org/chemistry/Matter.html</a:t>
            </a:r>
            <a:endParaRPr lang="en-US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550" y="93663"/>
            <a:ext cx="6667500" cy="11922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Direction of Heat Flow</a:t>
            </a: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914400" y="1687513"/>
            <a:ext cx="7440613" cy="4256087"/>
          </a:xfrm>
          <a:custGeom>
            <a:avLst/>
            <a:gdLst>
              <a:gd name="T0" fmla="*/ 281 w 4687"/>
              <a:gd name="T1" fmla="*/ 232 h 2681"/>
              <a:gd name="T2" fmla="*/ 890 w 4687"/>
              <a:gd name="T3" fmla="*/ 247 h 2681"/>
              <a:gd name="T4" fmla="*/ 1092 w 4687"/>
              <a:gd name="T5" fmla="*/ 130 h 2681"/>
              <a:gd name="T6" fmla="*/ 1339 w 4687"/>
              <a:gd name="T7" fmla="*/ 0 h 2681"/>
              <a:gd name="T8" fmla="*/ 1687 w 4687"/>
              <a:gd name="T9" fmla="*/ 15 h 2681"/>
              <a:gd name="T10" fmla="*/ 1831 w 4687"/>
              <a:gd name="T11" fmla="*/ 87 h 2681"/>
              <a:gd name="T12" fmla="*/ 2802 w 4687"/>
              <a:gd name="T13" fmla="*/ 102 h 2681"/>
              <a:gd name="T14" fmla="*/ 2991 w 4687"/>
              <a:gd name="T15" fmla="*/ 189 h 2681"/>
              <a:gd name="T16" fmla="*/ 3178 w 4687"/>
              <a:gd name="T17" fmla="*/ 276 h 2681"/>
              <a:gd name="T18" fmla="*/ 3352 w 4687"/>
              <a:gd name="T19" fmla="*/ 247 h 2681"/>
              <a:gd name="T20" fmla="*/ 3569 w 4687"/>
              <a:gd name="T21" fmla="*/ 160 h 2681"/>
              <a:gd name="T22" fmla="*/ 4160 w 4687"/>
              <a:gd name="T23" fmla="*/ 537 h 2681"/>
              <a:gd name="T24" fmla="*/ 4480 w 4687"/>
              <a:gd name="T25" fmla="*/ 900 h 2681"/>
              <a:gd name="T26" fmla="*/ 4363 w 4687"/>
              <a:gd name="T27" fmla="*/ 1454 h 2681"/>
              <a:gd name="T28" fmla="*/ 4338 w 4687"/>
              <a:gd name="T29" fmla="*/ 1565 h 2681"/>
              <a:gd name="T30" fmla="*/ 4453 w 4687"/>
              <a:gd name="T31" fmla="*/ 1681 h 2681"/>
              <a:gd name="T32" fmla="*/ 4555 w 4687"/>
              <a:gd name="T33" fmla="*/ 1812 h 2681"/>
              <a:gd name="T34" fmla="*/ 4642 w 4687"/>
              <a:gd name="T35" fmla="*/ 1942 h 2681"/>
              <a:gd name="T36" fmla="*/ 4686 w 4687"/>
              <a:gd name="T37" fmla="*/ 2043 h 2681"/>
              <a:gd name="T38" fmla="*/ 4569 w 4687"/>
              <a:gd name="T39" fmla="*/ 2275 h 2681"/>
              <a:gd name="T40" fmla="*/ 4468 w 4687"/>
              <a:gd name="T41" fmla="*/ 2290 h 2681"/>
              <a:gd name="T42" fmla="*/ 3743 w 4687"/>
              <a:gd name="T43" fmla="*/ 2303 h 2681"/>
              <a:gd name="T44" fmla="*/ 3425 w 4687"/>
              <a:gd name="T45" fmla="*/ 2217 h 2681"/>
              <a:gd name="T46" fmla="*/ 3063 w 4687"/>
              <a:gd name="T47" fmla="*/ 2231 h 2681"/>
              <a:gd name="T48" fmla="*/ 2860 w 4687"/>
              <a:gd name="T49" fmla="*/ 2333 h 2681"/>
              <a:gd name="T50" fmla="*/ 2787 w 4687"/>
              <a:gd name="T51" fmla="*/ 2405 h 2681"/>
              <a:gd name="T52" fmla="*/ 2743 w 4687"/>
              <a:gd name="T53" fmla="*/ 2464 h 2681"/>
              <a:gd name="T54" fmla="*/ 2600 w 4687"/>
              <a:gd name="T55" fmla="*/ 2579 h 2681"/>
              <a:gd name="T56" fmla="*/ 2498 w 4687"/>
              <a:gd name="T57" fmla="*/ 2651 h 2681"/>
              <a:gd name="T58" fmla="*/ 2265 w 4687"/>
              <a:gd name="T59" fmla="*/ 2681 h 2681"/>
              <a:gd name="T60" fmla="*/ 1787 w 4687"/>
              <a:gd name="T61" fmla="*/ 2666 h 2681"/>
              <a:gd name="T62" fmla="*/ 1700 w 4687"/>
              <a:gd name="T63" fmla="*/ 2638 h 2681"/>
              <a:gd name="T64" fmla="*/ 1078 w 4687"/>
              <a:gd name="T65" fmla="*/ 2594 h 2681"/>
              <a:gd name="T66" fmla="*/ 948 w 4687"/>
              <a:gd name="T67" fmla="*/ 2492 h 2681"/>
              <a:gd name="T68" fmla="*/ 890 w 4687"/>
              <a:gd name="T69" fmla="*/ 2434 h 2681"/>
              <a:gd name="T70" fmla="*/ 875 w 4687"/>
              <a:gd name="T71" fmla="*/ 1912 h 2681"/>
              <a:gd name="T72" fmla="*/ 831 w 4687"/>
              <a:gd name="T73" fmla="*/ 1884 h 2681"/>
              <a:gd name="T74" fmla="*/ 803 w 4687"/>
              <a:gd name="T75" fmla="*/ 1840 h 2681"/>
              <a:gd name="T76" fmla="*/ 455 w 4687"/>
              <a:gd name="T77" fmla="*/ 1565 h 2681"/>
              <a:gd name="T78" fmla="*/ 368 w 4687"/>
              <a:gd name="T79" fmla="*/ 1478 h 2681"/>
              <a:gd name="T80" fmla="*/ 281 w 4687"/>
              <a:gd name="T81" fmla="*/ 1421 h 2681"/>
              <a:gd name="T82" fmla="*/ 223 w 4687"/>
              <a:gd name="T83" fmla="*/ 943 h 2681"/>
              <a:gd name="T84" fmla="*/ 179 w 4687"/>
              <a:gd name="T85" fmla="*/ 899 h 2681"/>
              <a:gd name="T86" fmla="*/ 107 w 4687"/>
              <a:gd name="T87" fmla="*/ 782 h 2681"/>
              <a:gd name="T88" fmla="*/ 92 w 4687"/>
              <a:gd name="T89" fmla="*/ 695 h 2681"/>
              <a:gd name="T90" fmla="*/ 64 w 4687"/>
              <a:gd name="T91" fmla="*/ 608 h 2681"/>
              <a:gd name="T92" fmla="*/ 166 w 4687"/>
              <a:gd name="T93" fmla="*/ 232 h 2681"/>
              <a:gd name="T94" fmla="*/ 281 w 4687"/>
              <a:gd name="T95" fmla="*/ 232 h 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87" h="2681">
                <a:moveTo>
                  <a:pt x="281" y="232"/>
                </a:moveTo>
                <a:cubicBezTo>
                  <a:pt x="489" y="304"/>
                  <a:pt x="610" y="255"/>
                  <a:pt x="890" y="247"/>
                </a:cubicBezTo>
                <a:cubicBezTo>
                  <a:pt x="970" y="220"/>
                  <a:pt x="1021" y="174"/>
                  <a:pt x="1092" y="130"/>
                </a:cubicBezTo>
                <a:cubicBezTo>
                  <a:pt x="1173" y="80"/>
                  <a:pt x="1255" y="43"/>
                  <a:pt x="1339" y="0"/>
                </a:cubicBezTo>
                <a:cubicBezTo>
                  <a:pt x="1455" y="5"/>
                  <a:pt x="1571" y="5"/>
                  <a:pt x="1687" y="15"/>
                </a:cubicBezTo>
                <a:cubicBezTo>
                  <a:pt x="1743" y="19"/>
                  <a:pt x="1776" y="84"/>
                  <a:pt x="1831" y="87"/>
                </a:cubicBezTo>
                <a:cubicBezTo>
                  <a:pt x="2154" y="101"/>
                  <a:pt x="2479" y="96"/>
                  <a:pt x="2802" y="102"/>
                </a:cubicBezTo>
                <a:cubicBezTo>
                  <a:pt x="2881" y="122"/>
                  <a:pt x="2920" y="164"/>
                  <a:pt x="2991" y="189"/>
                </a:cubicBezTo>
                <a:cubicBezTo>
                  <a:pt x="3049" y="247"/>
                  <a:pt x="3099" y="259"/>
                  <a:pt x="3178" y="276"/>
                </a:cubicBezTo>
                <a:cubicBezTo>
                  <a:pt x="3223" y="270"/>
                  <a:pt x="3302" y="270"/>
                  <a:pt x="3352" y="247"/>
                </a:cubicBezTo>
                <a:cubicBezTo>
                  <a:pt x="3442" y="208"/>
                  <a:pt x="3480" y="182"/>
                  <a:pt x="3569" y="160"/>
                </a:cubicBezTo>
                <a:cubicBezTo>
                  <a:pt x="3846" y="172"/>
                  <a:pt x="4020" y="252"/>
                  <a:pt x="4160" y="537"/>
                </a:cubicBezTo>
                <a:cubicBezTo>
                  <a:pt x="4151" y="790"/>
                  <a:pt x="4509" y="693"/>
                  <a:pt x="4480" y="900"/>
                </a:cubicBezTo>
                <a:cubicBezTo>
                  <a:pt x="4489" y="1059"/>
                  <a:pt x="4345" y="1295"/>
                  <a:pt x="4363" y="1454"/>
                </a:cubicBezTo>
                <a:cubicBezTo>
                  <a:pt x="4366" y="1475"/>
                  <a:pt x="4324" y="1548"/>
                  <a:pt x="4338" y="1565"/>
                </a:cubicBezTo>
                <a:cubicBezTo>
                  <a:pt x="4372" y="1608"/>
                  <a:pt x="4425" y="1634"/>
                  <a:pt x="4453" y="1681"/>
                </a:cubicBezTo>
                <a:cubicBezTo>
                  <a:pt x="4510" y="1776"/>
                  <a:pt x="4476" y="1733"/>
                  <a:pt x="4555" y="1812"/>
                </a:cubicBezTo>
                <a:cubicBezTo>
                  <a:pt x="4620" y="1977"/>
                  <a:pt x="4536" y="1793"/>
                  <a:pt x="4642" y="1942"/>
                </a:cubicBezTo>
                <a:cubicBezTo>
                  <a:pt x="4664" y="1972"/>
                  <a:pt x="4669" y="2010"/>
                  <a:pt x="4686" y="2043"/>
                </a:cubicBezTo>
                <a:cubicBezTo>
                  <a:pt x="4667" y="2157"/>
                  <a:pt x="4687" y="2242"/>
                  <a:pt x="4569" y="2275"/>
                </a:cubicBezTo>
                <a:cubicBezTo>
                  <a:pt x="4536" y="2284"/>
                  <a:pt x="4502" y="2284"/>
                  <a:pt x="4468" y="2290"/>
                </a:cubicBezTo>
                <a:cubicBezTo>
                  <a:pt x="4179" y="2385"/>
                  <a:pt x="4411" y="2320"/>
                  <a:pt x="3743" y="2303"/>
                </a:cubicBezTo>
                <a:cubicBezTo>
                  <a:pt x="3637" y="2268"/>
                  <a:pt x="3534" y="2245"/>
                  <a:pt x="3425" y="2217"/>
                </a:cubicBezTo>
                <a:cubicBezTo>
                  <a:pt x="3304" y="2222"/>
                  <a:pt x="3184" y="2222"/>
                  <a:pt x="3063" y="2231"/>
                </a:cubicBezTo>
                <a:cubicBezTo>
                  <a:pt x="3006" y="2236"/>
                  <a:pt x="2925" y="2312"/>
                  <a:pt x="2860" y="2333"/>
                </a:cubicBezTo>
                <a:cubicBezTo>
                  <a:pt x="2836" y="2358"/>
                  <a:pt x="2807" y="2378"/>
                  <a:pt x="2787" y="2405"/>
                </a:cubicBezTo>
                <a:cubicBezTo>
                  <a:pt x="2772" y="2424"/>
                  <a:pt x="2761" y="2446"/>
                  <a:pt x="2743" y="2464"/>
                </a:cubicBezTo>
                <a:cubicBezTo>
                  <a:pt x="2701" y="2506"/>
                  <a:pt x="2644" y="2540"/>
                  <a:pt x="2600" y="2579"/>
                </a:cubicBezTo>
                <a:cubicBezTo>
                  <a:pt x="2547" y="2624"/>
                  <a:pt x="2568" y="2628"/>
                  <a:pt x="2498" y="2651"/>
                </a:cubicBezTo>
                <a:cubicBezTo>
                  <a:pt x="2438" y="2671"/>
                  <a:pt x="2308" y="2677"/>
                  <a:pt x="2265" y="2681"/>
                </a:cubicBezTo>
                <a:cubicBezTo>
                  <a:pt x="2107" y="2676"/>
                  <a:pt x="1946" y="2678"/>
                  <a:pt x="1787" y="2666"/>
                </a:cubicBezTo>
                <a:cubicBezTo>
                  <a:pt x="1757" y="2663"/>
                  <a:pt x="1700" y="2638"/>
                  <a:pt x="1700" y="2638"/>
                </a:cubicBezTo>
                <a:cubicBezTo>
                  <a:pt x="1494" y="2495"/>
                  <a:pt x="1719" y="2639"/>
                  <a:pt x="1078" y="2594"/>
                </a:cubicBezTo>
                <a:cubicBezTo>
                  <a:pt x="1054" y="2593"/>
                  <a:pt x="962" y="2504"/>
                  <a:pt x="948" y="2492"/>
                </a:cubicBezTo>
                <a:cubicBezTo>
                  <a:pt x="928" y="2475"/>
                  <a:pt x="890" y="2434"/>
                  <a:pt x="890" y="2434"/>
                </a:cubicBezTo>
                <a:cubicBezTo>
                  <a:pt x="884" y="2260"/>
                  <a:pt x="894" y="2085"/>
                  <a:pt x="875" y="1912"/>
                </a:cubicBezTo>
                <a:cubicBezTo>
                  <a:pt x="873" y="1895"/>
                  <a:pt x="843" y="1896"/>
                  <a:pt x="831" y="1884"/>
                </a:cubicBezTo>
                <a:cubicBezTo>
                  <a:pt x="819" y="1872"/>
                  <a:pt x="816" y="1851"/>
                  <a:pt x="803" y="1840"/>
                </a:cubicBezTo>
                <a:cubicBezTo>
                  <a:pt x="685" y="1745"/>
                  <a:pt x="557" y="1679"/>
                  <a:pt x="455" y="1565"/>
                </a:cubicBezTo>
                <a:cubicBezTo>
                  <a:pt x="428" y="1535"/>
                  <a:pt x="397" y="1506"/>
                  <a:pt x="368" y="1478"/>
                </a:cubicBezTo>
                <a:cubicBezTo>
                  <a:pt x="344" y="1453"/>
                  <a:pt x="281" y="1421"/>
                  <a:pt x="281" y="1421"/>
                </a:cubicBezTo>
                <a:cubicBezTo>
                  <a:pt x="219" y="1240"/>
                  <a:pt x="268" y="1392"/>
                  <a:pt x="223" y="943"/>
                </a:cubicBezTo>
                <a:cubicBezTo>
                  <a:pt x="220" y="922"/>
                  <a:pt x="193" y="915"/>
                  <a:pt x="179" y="899"/>
                </a:cubicBezTo>
                <a:cubicBezTo>
                  <a:pt x="147" y="860"/>
                  <a:pt x="143" y="819"/>
                  <a:pt x="107" y="782"/>
                </a:cubicBezTo>
                <a:cubicBezTo>
                  <a:pt x="102" y="754"/>
                  <a:pt x="99" y="724"/>
                  <a:pt x="92" y="695"/>
                </a:cubicBezTo>
                <a:cubicBezTo>
                  <a:pt x="86" y="665"/>
                  <a:pt x="64" y="608"/>
                  <a:pt x="64" y="608"/>
                </a:cubicBezTo>
                <a:cubicBezTo>
                  <a:pt x="68" y="526"/>
                  <a:pt x="0" y="259"/>
                  <a:pt x="166" y="232"/>
                </a:cubicBezTo>
                <a:cubicBezTo>
                  <a:pt x="204" y="225"/>
                  <a:pt x="243" y="232"/>
                  <a:pt x="281" y="232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24200" y="2514600"/>
            <a:ext cx="3048000" cy="2514600"/>
          </a:xfrm>
          <a:prstGeom prst="rect">
            <a:avLst/>
          </a:prstGeom>
          <a:solidFill>
            <a:srgbClr val="FF96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943350" y="19812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Surroundings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524000" y="3367088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>
                <a:cs typeface="+mn-cs"/>
              </a:rPr>
              <a:t>ENDOthermic</a:t>
            </a:r>
          </a:p>
          <a:p>
            <a:pPr algn="ctr">
              <a:defRPr/>
            </a:pPr>
            <a:r>
              <a:rPr lang="en-US" i="1">
                <a:cs typeface="+mn-cs"/>
              </a:rPr>
              <a:t>q</a:t>
            </a:r>
            <a:r>
              <a:rPr lang="en-US" i="1" baseline="-25000">
                <a:cs typeface="+mn-cs"/>
              </a:rPr>
              <a:t>sys</a:t>
            </a:r>
            <a:r>
              <a:rPr lang="en-US" i="1">
                <a:cs typeface="+mn-cs"/>
              </a:rPr>
              <a:t> &gt; 0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248400" y="3352800"/>
            <a:ext cx="141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>
                <a:cs typeface="+mn-cs"/>
              </a:rPr>
              <a:t>EXOthermic</a:t>
            </a:r>
          </a:p>
          <a:p>
            <a:pPr algn="ctr">
              <a:defRPr/>
            </a:pPr>
            <a:r>
              <a:rPr lang="en-US" i="1">
                <a:cs typeface="+mn-cs"/>
              </a:rPr>
              <a:t>q</a:t>
            </a:r>
            <a:r>
              <a:rPr lang="en-US" i="1" baseline="-25000">
                <a:cs typeface="+mn-cs"/>
              </a:rPr>
              <a:t>sys</a:t>
            </a:r>
            <a:r>
              <a:rPr lang="en-US" i="1">
                <a:cs typeface="+mn-cs"/>
              </a:rPr>
              <a:t> &lt; 0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311650" y="390048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System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74613" y="6567488"/>
            <a:ext cx="30622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Kotz, Purcell, </a:t>
            </a:r>
            <a:r>
              <a:rPr lang="en-US" sz="800" u="sng">
                <a:cs typeface="+mn-cs"/>
              </a:rPr>
              <a:t>Chemistry &amp; Chemical Reactivity </a:t>
            </a:r>
            <a:r>
              <a:rPr lang="en-US" sz="800">
                <a:cs typeface="+mn-cs"/>
              </a:rPr>
              <a:t> 1991, page 207</a:t>
            </a:r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3124200" y="2514600"/>
            <a:ext cx="3076575" cy="3671888"/>
            <a:chOff x="1968" y="1584"/>
            <a:chExt cx="1938" cy="2313"/>
          </a:xfrm>
        </p:grpSpPr>
        <p:pic>
          <p:nvPicPr>
            <p:cNvPr id="23570" name="Picture 11" descr="ice-melting-in-water-with-thermometer-at-zero-degrees-Celsius-AJH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2"/>
            <a:stretch>
              <a:fillRect/>
            </a:stretch>
          </p:blipFill>
          <p:spPr bwMode="auto">
            <a:xfrm>
              <a:off x="1968" y="1584"/>
              <a:ext cx="1938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2640" y="3408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System</a:t>
              </a:r>
            </a:p>
          </p:txBody>
        </p:sp>
      </p:grp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2514600" y="4038600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5715000" y="4038600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1695" name="Group 15"/>
          <p:cNvGrpSpPr>
            <a:grpSpLocks/>
          </p:cNvGrpSpPr>
          <p:nvPr/>
        </p:nvGrpSpPr>
        <p:grpSpPr bwMode="auto">
          <a:xfrm>
            <a:off x="457200" y="4608513"/>
            <a:ext cx="8634413" cy="954087"/>
            <a:chOff x="288" y="2903"/>
            <a:chExt cx="5439" cy="601"/>
          </a:xfrm>
        </p:grpSpPr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288" y="2903"/>
              <a:ext cx="16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H</a:t>
              </a:r>
              <a:r>
                <a:rPr lang="en-US" baseline="-25000">
                  <a:cs typeface="+mn-cs"/>
                </a:rPr>
                <a:t>2</a:t>
              </a:r>
              <a:r>
                <a:rPr lang="en-US">
                  <a:cs typeface="+mn-cs"/>
                </a:rPr>
                <a:t>O(</a:t>
              </a:r>
              <a:r>
                <a:rPr lang="en-US" i="1">
                  <a:cs typeface="+mn-cs"/>
                </a:rPr>
                <a:t>s</a:t>
              </a:r>
              <a:r>
                <a:rPr lang="en-US">
                  <a:cs typeface="+mn-cs"/>
                </a:rPr>
                <a:t>) + heat </a:t>
              </a:r>
              <a:r>
                <a:rPr lang="en-US">
                  <a:cs typeface="+mn-cs"/>
                  <a:sym typeface="Wingdings" charset="0"/>
                </a:rPr>
                <a:t>  H</a:t>
              </a:r>
              <a:r>
                <a:rPr lang="en-US" baseline="-25000">
                  <a:cs typeface="+mn-cs"/>
                  <a:sym typeface="Wingdings" charset="0"/>
                </a:rPr>
                <a:t>2</a:t>
              </a:r>
              <a:r>
                <a:rPr lang="en-US">
                  <a:cs typeface="+mn-cs"/>
                  <a:sym typeface="Wingdings" charset="0"/>
                </a:rPr>
                <a:t>O(</a:t>
              </a:r>
              <a:r>
                <a:rPr lang="en-US" i="1">
                  <a:cs typeface="+mn-cs"/>
                  <a:sym typeface="Wingdings" charset="0"/>
                </a:rPr>
                <a:t>l</a:t>
              </a:r>
              <a:r>
                <a:rPr lang="en-US">
                  <a:cs typeface="+mn-cs"/>
                  <a:sym typeface="Wingdings" charset="0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576" y="3264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melting</a:t>
              </a:r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4032" y="2912"/>
              <a:ext cx="16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H</a:t>
              </a:r>
              <a:r>
                <a:rPr lang="en-US" baseline="-25000">
                  <a:cs typeface="+mn-cs"/>
                </a:rPr>
                <a:t>2</a:t>
              </a:r>
              <a:r>
                <a:rPr lang="en-US">
                  <a:cs typeface="+mn-cs"/>
                </a:rPr>
                <a:t>O(</a:t>
              </a:r>
              <a:r>
                <a:rPr lang="en-US" i="1">
                  <a:cs typeface="+mn-cs"/>
                </a:rPr>
                <a:t>l</a:t>
              </a:r>
              <a:r>
                <a:rPr lang="en-US">
                  <a:cs typeface="+mn-cs"/>
                </a:rPr>
                <a:t>) </a:t>
              </a:r>
              <a:r>
                <a:rPr lang="en-US">
                  <a:cs typeface="+mn-cs"/>
                  <a:sym typeface="Wingdings" charset="0"/>
                </a:rPr>
                <a:t>  H</a:t>
              </a:r>
              <a:r>
                <a:rPr lang="en-US" baseline="-25000">
                  <a:cs typeface="+mn-cs"/>
                  <a:sym typeface="Wingdings" charset="0"/>
                </a:rPr>
                <a:t>2</a:t>
              </a:r>
              <a:r>
                <a:rPr lang="en-US">
                  <a:cs typeface="+mn-cs"/>
                  <a:sym typeface="Wingdings" charset="0"/>
                </a:rPr>
                <a:t>O(</a:t>
              </a:r>
              <a:r>
                <a:rPr lang="en-US" i="1">
                  <a:cs typeface="+mn-cs"/>
                  <a:sym typeface="Wingdings" charset="0"/>
                </a:rPr>
                <a:t>s</a:t>
              </a:r>
              <a:r>
                <a:rPr lang="en-US">
                  <a:cs typeface="+mn-cs"/>
                  <a:sym typeface="Wingdings" charset="0"/>
                </a:rPr>
                <a:t>) </a:t>
              </a:r>
              <a:r>
                <a:rPr lang="en-US">
                  <a:cs typeface="+mn-cs"/>
                </a:rPr>
                <a:t>+ heat </a:t>
              </a:r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4320" y="3273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freezing</a:t>
              </a:r>
            </a:p>
          </p:txBody>
        </p:sp>
      </p:grpSp>
      <p:sp>
        <p:nvSpPr>
          <p:cNvPr id="71700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1824" y="2925762"/>
            <a:ext cx="5067300" cy="1692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Calorimetry Problems 2</a:t>
            </a:r>
          </a:p>
        </p:txBody>
      </p:sp>
      <p:sp>
        <p:nvSpPr>
          <p:cNvPr id="119811" name="Document">
            <a:hlinkClick r:id="rId3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1066800" y="1905000"/>
            <a:ext cx="812800" cy="10874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812" name="Infopage"/>
          <p:cNvSpPr>
            <a:spLocks noChangeAspect="1" noEditPoints="1" noChangeArrowheads="1"/>
          </p:cNvSpPr>
          <p:nvPr/>
        </p:nvSpPr>
        <p:spPr bwMode="auto">
          <a:xfrm>
            <a:off x="1066800" y="3962400"/>
            <a:ext cx="812800" cy="1139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813" name="File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7391400" y="5638800"/>
            <a:ext cx="1371600" cy="85725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i="1">
                <a:cs typeface="+mn-cs"/>
                <a:hlinkClick r:id="rId5" action="ppaction://hlinkfile"/>
              </a:rPr>
              <a:t>Keys</a:t>
            </a:r>
            <a:endParaRPr lang="en-US" sz="1400" i="1">
              <a:cs typeface="+mn-cs"/>
            </a:endParaRPr>
          </a:p>
          <a:p>
            <a:pPr>
              <a:defRPr/>
            </a:pPr>
            <a:endParaRPr lang="en-US" sz="140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362200" y="1905000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  <a:hlinkClick r:id="rId6" action="ppaction://hlinkfile"/>
              </a:rPr>
              <a:t>Calorimetry 2</a:t>
            </a:r>
            <a:r>
              <a:rPr lang="en-US" sz="2400">
                <a:cs typeface="+mn-cs"/>
              </a:rPr>
              <a:t> 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352800" y="2438400"/>
            <a:ext cx="252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cs typeface="+mn-cs"/>
                <a:hlinkClick r:id="rId7" action="ppaction://hlinkfile"/>
              </a:rPr>
              <a:t>Specific Heat Values</a:t>
            </a:r>
            <a:endParaRPr lang="en-US" sz="2000" i="1">
              <a:cs typeface="+mn-cs"/>
            </a:endParaRPr>
          </a:p>
        </p:txBody>
      </p:sp>
      <p:sp>
        <p:nvSpPr>
          <p:cNvPr id="119816" name="Document">
            <a:hlinkClick r:id="rId8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5943600" y="2362200"/>
            <a:ext cx="812800" cy="10874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2362200" y="4019550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  <a:hlinkClick r:id="rId9"/>
              </a:rPr>
              <a:t>Calorimetry 2</a:t>
            </a:r>
            <a:r>
              <a:rPr lang="en-US" sz="2400">
                <a:cs typeface="+mn-cs"/>
              </a:rPr>
              <a:t> 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3352800" y="4552950"/>
            <a:ext cx="252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cs typeface="+mn-cs"/>
                <a:hlinkClick r:id="rId10"/>
              </a:rPr>
              <a:t>Specific Heat Values</a:t>
            </a:r>
            <a:endParaRPr lang="en-US" sz="2000" i="1">
              <a:cs typeface="+mn-cs"/>
            </a:endParaRPr>
          </a:p>
        </p:txBody>
      </p:sp>
      <p:sp>
        <p:nvSpPr>
          <p:cNvPr id="119819" name="Document">
            <a:hlinkClick r:id="rId8"/>
          </p:cNvPr>
          <p:cNvSpPr>
            <a:spLocks noChangeAspect="1" noEditPoints="1" noChangeArrowheads="1"/>
          </p:cNvSpPr>
          <p:nvPr/>
        </p:nvSpPr>
        <p:spPr bwMode="auto">
          <a:xfrm>
            <a:off x="5943600" y="4476750"/>
            <a:ext cx="812800" cy="10874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3286125" y="6505575"/>
            <a:ext cx="2546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cs typeface="+mn-cs"/>
              </a:rPr>
              <a:t>http://www.unit5.org/chemistry/Matter.html</a:t>
            </a:r>
            <a:endParaRPr lang="en-US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1824" y="2925762"/>
            <a:ext cx="5067300" cy="1692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Heat Energy Problems</a:t>
            </a:r>
          </a:p>
        </p:txBody>
      </p:sp>
      <p:sp>
        <p:nvSpPr>
          <p:cNvPr id="120835" name="Document">
            <a:hlinkClick r:id="rId3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1066800" y="1905000"/>
            <a:ext cx="812800" cy="10874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36" name="Infopage"/>
          <p:cNvSpPr>
            <a:spLocks noChangeAspect="1" noEditPoints="1" noChangeArrowheads="1"/>
          </p:cNvSpPr>
          <p:nvPr/>
        </p:nvSpPr>
        <p:spPr bwMode="auto">
          <a:xfrm>
            <a:off x="1066800" y="3962400"/>
            <a:ext cx="812800" cy="1139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37" name="File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7391400" y="5638800"/>
            <a:ext cx="1371600" cy="85725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i="1">
                <a:cs typeface="+mn-cs"/>
                <a:hlinkClick r:id="rId5" action="ppaction://hlinkfile"/>
              </a:rPr>
              <a:t>Keys </a:t>
            </a:r>
            <a:endParaRPr lang="en-US" sz="800" i="1">
              <a:cs typeface="+mn-cs"/>
            </a:endParaRPr>
          </a:p>
          <a:p>
            <a:pPr>
              <a:defRPr/>
            </a:pPr>
            <a:endParaRPr lang="en-US" sz="800" i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1400" i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</a:t>
            </a:r>
            <a:r>
              <a:rPr lang="en-US" sz="1400" i="1">
                <a:cs typeface="+mn-cs"/>
                <a:hlinkClick r:id="rId6" action="ppaction://hlinkfile"/>
              </a:rPr>
              <a:t>a</a:t>
            </a:r>
            <a:r>
              <a:rPr lang="en-US" sz="1400" i="1">
                <a:cs typeface="+mn-cs"/>
              </a:rPr>
              <a:t>    b    c 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2647950" y="4194175"/>
            <a:ext cx="4953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  </a:t>
            </a:r>
            <a:br>
              <a:rPr lang="en-US" sz="1400">
                <a:cs typeface="+mn-cs"/>
              </a:rPr>
            </a:br>
            <a:r>
              <a:rPr lang="en-US" sz="1400">
                <a:cs typeface="+mn-cs"/>
                <a:hlinkClick r:id="rId7"/>
              </a:rPr>
              <a:t>Heat Problems</a:t>
            </a:r>
            <a:r>
              <a:rPr lang="en-US" sz="1400">
                <a:cs typeface="+mn-cs"/>
              </a:rPr>
              <a:t> (</a:t>
            </a:r>
            <a:r>
              <a:rPr lang="en-US" sz="1400">
                <a:cs typeface="+mn-cs"/>
                <a:hlinkClick r:id="rId8" action="ppaction://hlinkfile"/>
              </a:rPr>
              <a:t>key</a:t>
            </a:r>
            <a:r>
              <a:rPr lang="en-US" sz="1400">
                <a:cs typeface="+mn-cs"/>
              </a:rPr>
              <a:t>)          </a:t>
            </a:r>
          </a:p>
          <a:p>
            <a:pPr>
              <a:defRPr/>
            </a:pPr>
            <a:r>
              <a:rPr lang="en-US" sz="1400">
                <a:cs typeface="+mn-cs"/>
                <a:hlinkClick r:id="rId9"/>
              </a:rPr>
              <a:t>Heat Energy of Water Problems (Calorimetry)</a:t>
            </a:r>
            <a:r>
              <a:rPr lang="en-US" sz="1400">
                <a:cs typeface="+mn-cs"/>
              </a:rPr>
              <a:t> </a:t>
            </a:r>
            <a:br>
              <a:rPr lang="en-US" sz="1400">
                <a:cs typeface="+mn-cs"/>
              </a:rPr>
            </a:br>
            <a:r>
              <a:rPr lang="en-US" sz="1400">
                <a:cs typeface="+mn-cs"/>
                <a:hlinkClick r:id="rId10"/>
              </a:rPr>
              <a:t>Specific Heat Problems</a:t>
            </a:r>
            <a:r>
              <a:rPr lang="en-US" sz="1400">
                <a:cs typeface="+mn-cs"/>
              </a:rPr>
              <a:t> 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362200" y="1962150"/>
            <a:ext cx="325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  <a:hlinkClick r:id="rId11" action="ppaction://hlinkfile"/>
              </a:rPr>
              <a:t>Heat Energy Problems</a:t>
            </a:r>
            <a:endParaRPr lang="en-US" sz="2400">
              <a:cs typeface="+mn-cs"/>
            </a:endParaRPr>
          </a:p>
        </p:txBody>
      </p:sp>
      <p:sp>
        <p:nvSpPr>
          <p:cNvPr id="120840" name="Document">
            <a:hlinkClick r:id="rId12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6146800" y="2997200"/>
            <a:ext cx="812800" cy="10874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41" name="Document">
            <a:hlinkClick r:id="rId13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7153275" y="2998788"/>
            <a:ext cx="812800" cy="10874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42" name="Document">
            <a:hlinkClick r:id="rId14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8159750" y="2998788"/>
            <a:ext cx="812800" cy="10874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2365375" y="3998913"/>
            <a:ext cx="325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  <a:hlinkClick r:id="rId15"/>
              </a:rPr>
              <a:t>Heat Energy Problems</a:t>
            </a:r>
            <a:endParaRPr lang="en-US" sz="2400">
              <a:cs typeface="+mn-cs"/>
            </a:endParaRP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2647950" y="2165350"/>
            <a:ext cx="4953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  </a:t>
            </a:r>
            <a:br>
              <a:rPr lang="en-US" sz="1400">
                <a:cs typeface="+mn-cs"/>
              </a:rPr>
            </a:br>
            <a:r>
              <a:rPr lang="en-US" sz="1400">
                <a:cs typeface="+mn-cs"/>
                <a:hlinkClick r:id="rId16" action="ppaction://hlinkfile"/>
              </a:rPr>
              <a:t>Heat Problems </a:t>
            </a:r>
            <a:r>
              <a:rPr lang="en-US" sz="1400">
                <a:cs typeface="+mn-cs"/>
              </a:rPr>
              <a:t>(</a:t>
            </a:r>
            <a:r>
              <a:rPr lang="en-US" sz="1400">
                <a:cs typeface="+mn-cs"/>
                <a:hlinkClick r:id="rId6" action="ppaction://hlinkfile"/>
              </a:rPr>
              <a:t>key</a:t>
            </a:r>
            <a:r>
              <a:rPr lang="en-US" sz="1400">
                <a:cs typeface="+mn-cs"/>
              </a:rPr>
              <a:t>)          </a:t>
            </a:r>
          </a:p>
          <a:p>
            <a:pPr>
              <a:defRPr/>
            </a:pPr>
            <a:r>
              <a:rPr lang="en-US" sz="1400">
                <a:cs typeface="+mn-cs"/>
                <a:hlinkClick r:id="rId17" action="ppaction://hlinkfile"/>
              </a:rPr>
              <a:t>Heat Energy of Water Problems (Calorimetry) </a:t>
            </a:r>
            <a:r>
              <a:rPr lang="en-US" sz="1400">
                <a:cs typeface="+mn-cs"/>
              </a:rPr>
              <a:t/>
            </a:r>
            <a:br>
              <a:rPr lang="en-US" sz="1400">
                <a:cs typeface="+mn-cs"/>
              </a:rPr>
            </a:br>
            <a:r>
              <a:rPr lang="en-US" sz="1400">
                <a:cs typeface="+mn-cs"/>
                <a:hlinkClick r:id="rId18" action="ppaction://hlinkfile"/>
              </a:rPr>
              <a:t>Specific Heat Problems </a:t>
            </a:r>
            <a:endParaRPr lang="en-US" sz="1400">
              <a:cs typeface="+mn-cs"/>
            </a:endParaRP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3286125" y="6505575"/>
            <a:ext cx="2546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cs typeface="+mn-cs"/>
              </a:rPr>
              <a:t>http://www.unit5.org/chemistry/Matter.html</a:t>
            </a:r>
            <a:endParaRPr lang="en-US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Enthalpy Diagram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397000" y="1447800"/>
            <a:ext cx="6477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905000" y="3733800"/>
            <a:ext cx="1676400" cy="838200"/>
          </a:xfrm>
          <a:prstGeom prst="rect">
            <a:avLst/>
          </a:prstGeom>
          <a:solidFill>
            <a:srgbClr val="E5F2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H</a:t>
            </a:r>
            <a:r>
              <a:rPr lang="en-US" sz="2400" baseline="-25000">
                <a:cs typeface="+mn-cs"/>
              </a:rPr>
              <a:t>2</a:t>
            </a:r>
            <a:r>
              <a:rPr lang="en-US" sz="2400">
                <a:cs typeface="+mn-cs"/>
              </a:rPr>
              <a:t>O(g)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273800" y="5334000"/>
            <a:ext cx="1676400" cy="838200"/>
          </a:xfrm>
          <a:prstGeom prst="rect">
            <a:avLst/>
          </a:prstGeom>
          <a:solidFill>
            <a:srgbClr val="B3D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  <a:p>
            <a:pPr algn="ctr">
              <a:defRPr/>
            </a:pPr>
            <a:r>
              <a:rPr lang="en-US" sz="2400">
                <a:cs typeface="+mn-cs"/>
              </a:rPr>
              <a:t>H</a:t>
            </a:r>
            <a:r>
              <a:rPr lang="en-US" sz="2400" baseline="-25000">
                <a:cs typeface="+mn-cs"/>
              </a:rPr>
              <a:t>2</a:t>
            </a:r>
            <a:r>
              <a:rPr lang="en-US" sz="2400">
                <a:cs typeface="+mn-cs"/>
              </a:rPr>
              <a:t>O</a:t>
            </a:r>
            <a:r>
              <a:rPr lang="en-US" sz="2400" i="1">
                <a:cs typeface="+mn-cs"/>
              </a:rPr>
              <a:t>(l)</a:t>
            </a:r>
          </a:p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3581400" y="4114800"/>
            <a:ext cx="2540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3454400" y="5791200"/>
            <a:ext cx="2819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3962400" y="4114800"/>
            <a:ext cx="457200" cy="1676400"/>
          </a:xfrm>
          <a:prstGeom prst="upArrow">
            <a:avLst>
              <a:gd name="adj1" fmla="val 50000"/>
              <a:gd name="adj2" fmla="val 91667"/>
            </a:avLst>
          </a:prstGeom>
          <a:gradFill rotWithShape="1">
            <a:gsLst>
              <a:gs pos="0">
                <a:srgbClr val="FF1D1D"/>
              </a:gs>
              <a:gs pos="100000">
                <a:srgbClr val="FF5B5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 rot="-10800000">
            <a:off x="5664200" y="4114800"/>
            <a:ext cx="457200" cy="1676400"/>
          </a:xfrm>
          <a:prstGeom prst="upArrow">
            <a:avLst>
              <a:gd name="adj1" fmla="val 50000"/>
              <a:gd name="adj2" fmla="val 91667"/>
            </a:avLst>
          </a:prstGeom>
          <a:gradFill rotWithShape="1">
            <a:gsLst>
              <a:gs pos="0">
                <a:srgbClr val="7BD37B">
                  <a:gamma/>
                  <a:shade val="46275"/>
                  <a:invGamma/>
                </a:srgbClr>
              </a:gs>
              <a:gs pos="100000">
                <a:srgbClr val="7BD37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6350000" y="2057400"/>
            <a:ext cx="457200" cy="3276600"/>
          </a:xfrm>
          <a:prstGeom prst="upArrow">
            <a:avLst>
              <a:gd name="adj1" fmla="val 50000"/>
              <a:gd name="adj2" fmla="val 101395"/>
            </a:avLst>
          </a:prstGeom>
          <a:gradFill rotWithShape="1">
            <a:gsLst>
              <a:gs pos="0">
                <a:srgbClr val="FF1D1D"/>
              </a:gs>
              <a:gs pos="100000">
                <a:srgbClr val="FF5B5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 rot="-10800000">
            <a:off x="7264400" y="2057400"/>
            <a:ext cx="457200" cy="3276600"/>
          </a:xfrm>
          <a:prstGeom prst="upArrow">
            <a:avLst>
              <a:gd name="adj1" fmla="val 50000"/>
              <a:gd name="adj2" fmla="val 101395"/>
            </a:avLst>
          </a:prstGeom>
          <a:gradFill rotWithShape="1">
            <a:gsLst>
              <a:gs pos="0">
                <a:srgbClr val="7BD37B">
                  <a:gamma/>
                  <a:shade val="46275"/>
                  <a:invGamma/>
                </a:srgbClr>
              </a:gs>
              <a:gs pos="100000">
                <a:srgbClr val="7BD37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2133600" y="2057400"/>
            <a:ext cx="457200" cy="1676400"/>
          </a:xfrm>
          <a:prstGeom prst="upArrow">
            <a:avLst>
              <a:gd name="adj1" fmla="val 50000"/>
              <a:gd name="adj2" fmla="val 91667"/>
            </a:avLst>
          </a:prstGeom>
          <a:gradFill rotWithShape="1">
            <a:gsLst>
              <a:gs pos="0">
                <a:srgbClr val="FF1D1D"/>
              </a:gs>
              <a:gs pos="100000">
                <a:srgbClr val="FF5B5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5" name="AutoShape 13"/>
          <p:cNvSpPr>
            <a:spLocks noChangeArrowheads="1"/>
          </p:cNvSpPr>
          <p:nvPr/>
        </p:nvSpPr>
        <p:spPr bwMode="auto">
          <a:xfrm rot="-10800000">
            <a:off x="2743200" y="2057400"/>
            <a:ext cx="457200" cy="1676400"/>
          </a:xfrm>
          <a:prstGeom prst="upArrow">
            <a:avLst>
              <a:gd name="adj1" fmla="val 50000"/>
              <a:gd name="adj2" fmla="val 91667"/>
            </a:avLst>
          </a:prstGeom>
          <a:gradFill rotWithShape="1">
            <a:gsLst>
              <a:gs pos="0">
                <a:srgbClr val="7BD37B">
                  <a:gamma/>
                  <a:shade val="46275"/>
                  <a:invGamma/>
                </a:srgbClr>
              </a:gs>
              <a:gs pos="100000">
                <a:srgbClr val="7BD37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3530600" y="1527175"/>
            <a:ext cx="2465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H</a:t>
            </a:r>
            <a:r>
              <a:rPr lang="en-US" sz="2400" baseline="-25000">
                <a:cs typeface="+mn-cs"/>
              </a:rPr>
              <a:t>2</a:t>
            </a:r>
            <a:r>
              <a:rPr lang="en-US" sz="2400">
                <a:cs typeface="+mn-cs"/>
              </a:rPr>
              <a:t>(g)  +  ½ O</a:t>
            </a:r>
            <a:r>
              <a:rPr lang="en-US" sz="2400" baseline="-25000">
                <a:cs typeface="+mn-cs"/>
              </a:rPr>
              <a:t>2</a:t>
            </a:r>
            <a:r>
              <a:rPr lang="en-US" sz="2400">
                <a:cs typeface="+mn-cs"/>
              </a:rPr>
              <a:t>(g)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4445000" y="4495800"/>
            <a:ext cx="120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-"/>
              <a:defRPr/>
            </a:pPr>
            <a:r>
              <a:rPr lang="en-US" sz="1600">
                <a:cs typeface="+mn-cs"/>
              </a:rPr>
              <a:t>44 kJ</a:t>
            </a:r>
          </a:p>
          <a:p>
            <a:pPr algn="ctr">
              <a:defRPr/>
            </a:pPr>
            <a:r>
              <a:rPr lang="en-US" sz="1600">
                <a:cs typeface="+mn-cs"/>
              </a:rPr>
              <a:t>Exothermic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714625" y="4905375"/>
            <a:ext cx="1323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cs typeface="+mn-cs"/>
              </a:rPr>
              <a:t>+44 kJ</a:t>
            </a:r>
          </a:p>
          <a:p>
            <a:pPr algn="ctr">
              <a:defRPr/>
            </a:pPr>
            <a:r>
              <a:rPr lang="en-US" sz="1600">
                <a:cs typeface="+mn-cs"/>
              </a:rPr>
              <a:t>Endothermic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728663" y="2667000"/>
            <a:ext cx="14049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latin typeface="Symbol" charset="0"/>
                <a:cs typeface="+mn-cs"/>
              </a:rPr>
              <a:t>D</a:t>
            </a:r>
            <a:r>
              <a:rPr lang="en-US" sz="1600" i="1">
                <a:cs typeface="+mn-cs"/>
              </a:rPr>
              <a:t>H</a:t>
            </a:r>
            <a:r>
              <a:rPr lang="en-US" sz="1600">
                <a:cs typeface="+mn-cs"/>
              </a:rPr>
              <a:t> = +242 kJ</a:t>
            </a:r>
          </a:p>
          <a:p>
            <a:pPr algn="ctr">
              <a:defRPr/>
            </a:pPr>
            <a:r>
              <a:rPr lang="en-US" sz="1600">
                <a:cs typeface="+mn-cs"/>
              </a:rPr>
              <a:t>Endothermic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219450" y="2667000"/>
            <a:ext cx="120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latin typeface="Symbol" charset="0"/>
                <a:cs typeface="+mn-cs"/>
              </a:rPr>
              <a:t>-</a:t>
            </a:r>
            <a:r>
              <a:rPr lang="en-US" sz="1600">
                <a:cs typeface="+mn-cs"/>
              </a:rPr>
              <a:t>242 kJ</a:t>
            </a:r>
          </a:p>
          <a:p>
            <a:pPr algn="ctr">
              <a:defRPr/>
            </a:pPr>
            <a:r>
              <a:rPr lang="en-US" sz="1600">
                <a:cs typeface="+mn-cs"/>
              </a:rPr>
              <a:t>Exothermic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5076825" y="2667000"/>
            <a:ext cx="1323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latin typeface="Symbol" charset="0"/>
                <a:cs typeface="+mn-cs"/>
              </a:rPr>
              <a:t>-</a:t>
            </a:r>
            <a:r>
              <a:rPr lang="en-US" sz="1600">
                <a:cs typeface="+mn-cs"/>
              </a:rPr>
              <a:t>286 kJ</a:t>
            </a:r>
          </a:p>
          <a:p>
            <a:pPr algn="ctr">
              <a:defRPr/>
            </a:pPr>
            <a:r>
              <a:rPr lang="en-US" sz="1600">
                <a:cs typeface="+mn-cs"/>
              </a:rPr>
              <a:t>Endothermic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7696200" y="2695575"/>
            <a:ext cx="1354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latin typeface="Symbol" charset="0"/>
                <a:cs typeface="+mn-cs"/>
              </a:rPr>
              <a:t>D</a:t>
            </a:r>
            <a:r>
              <a:rPr lang="en-US" sz="1600" i="1">
                <a:cs typeface="+mn-cs"/>
              </a:rPr>
              <a:t>H</a:t>
            </a:r>
            <a:r>
              <a:rPr lang="en-US" sz="1600">
                <a:cs typeface="+mn-cs"/>
              </a:rPr>
              <a:t> = -286 kJ</a:t>
            </a:r>
          </a:p>
          <a:p>
            <a:pPr algn="ctr">
              <a:defRPr/>
            </a:pPr>
            <a:r>
              <a:rPr lang="en-US" sz="1600">
                <a:cs typeface="+mn-cs"/>
              </a:rPr>
              <a:t>Exothermic</a:t>
            </a:r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V="1">
            <a:off x="685800" y="1219200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 rot="-5400000">
            <a:off x="-27781" y="4004469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Energy</a:t>
            </a: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1619250" y="6262688"/>
            <a:ext cx="615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</a:t>
            </a:r>
            <a:r>
              <a:rPr lang="en-US" baseline="-25000">
                <a:cs typeface="+mn-cs"/>
              </a:rPr>
              <a:t>2</a:t>
            </a:r>
            <a:r>
              <a:rPr lang="en-US">
                <a:cs typeface="+mn-cs"/>
              </a:rPr>
              <a:t>(g)  +  1/2O</a:t>
            </a:r>
            <a:r>
              <a:rPr lang="en-US" baseline="-25000">
                <a:cs typeface="+mn-cs"/>
              </a:rPr>
              <a:t>2</a:t>
            </a:r>
            <a:r>
              <a:rPr lang="en-US">
                <a:cs typeface="+mn-cs"/>
              </a:rPr>
              <a:t>(g)  </a:t>
            </a:r>
            <a:r>
              <a:rPr lang="en-US">
                <a:cs typeface="+mn-cs"/>
                <a:sym typeface="Wingdings" charset="0"/>
              </a:rPr>
              <a:t>  H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O(g)  +  242 kJ        </a:t>
            </a:r>
            <a:r>
              <a:rPr lang="en-US">
                <a:latin typeface="Symbol" charset="0"/>
                <a:cs typeface="+mn-cs"/>
                <a:sym typeface="Wingdings" charset="0"/>
              </a:rPr>
              <a:t>D</a:t>
            </a:r>
            <a:r>
              <a:rPr lang="en-US" i="1">
                <a:cs typeface="+mn-cs"/>
                <a:sym typeface="Wingdings" charset="0"/>
              </a:rPr>
              <a:t>H</a:t>
            </a:r>
            <a:r>
              <a:rPr lang="en-US">
                <a:cs typeface="+mn-cs"/>
                <a:sym typeface="Wingdings" charset="0"/>
              </a:rPr>
              <a:t>  =  -242 kJ</a:t>
            </a:r>
            <a:endParaRPr lang="en-US">
              <a:cs typeface="+mn-cs"/>
            </a:endParaRP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74613" y="6567488"/>
            <a:ext cx="30622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Kotz, Purcell, </a:t>
            </a:r>
            <a:r>
              <a:rPr lang="en-US" sz="800" u="sng">
                <a:cs typeface="+mn-cs"/>
              </a:rPr>
              <a:t>Chemistry &amp; Chemical Reactivity </a:t>
            </a:r>
            <a:r>
              <a:rPr lang="en-US" sz="800">
                <a:cs typeface="+mn-cs"/>
              </a:rPr>
              <a:t> 1991, page 211</a:t>
            </a:r>
          </a:p>
        </p:txBody>
      </p:sp>
      <p:sp>
        <p:nvSpPr>
          <p:cNvPr id="125977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Hess</a:t>
            </a:r>
            <a:r>
              <a:rPr lang="ja-JP" altLang="en-US">
                <a:latin typeface="Arial"/>
                <a:ea typeface="+mj-ea"/>
                <a:cs typeface="+mj-cs"/>
              </a:rPr>
              <a:t>’</a:t>
            </a:r>
            <a:r>
              <a:rPr lang="en-US">
                <a:ea typeface="+mj-ea"/>
                <a:cs typeface="+mj-cs"/>
              </a:rPr>
              <a:t>s Law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822325" y="1524000"/>
            <a:ext cx="738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Calculate the enthalpy of formation of carbon dioxide from its elements.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816225" y="1958975"/>
            <a:ext cx="282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C(g)  +  2O(g)  </a:t>
            </a:r>
            <a:r>
              <a:rPr lang="en-US" b="1">
                <a:cs typeface="+mn-cs"/>
                <a:sym typeface="Wingdings" charset="0"/>
              </a:rPr>
              <a:t>  CO</a:t>
            </a:r>
            <a:r>
              <a:rPr lang="en-US" b="1" baseline="-25000">
                <a:cs typeface="+mn-cs"/>
                <a:sym typeface="Wingdings" charset="0"/>
              </a:rPr>
              <a:t>2</a:t>
            </a:r>
            <a:r>
              <a:rPr lang="en-US" b="1">
                <a:cs typeface="+mn-cs"/>
                <a:sym typeface="Wingdings" charset="0"/>
              </a:rPr>
              <a:t>(g)</a:t>
            </a:r>
            <a:endParaRPr lang="en-US" b="1">
              <a:cs typeface="+mn-cs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889125" y="2543175"/>
            <a:ext cx="534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Use the following data:</a:t>
            </a:r>
          </a:p>
          <a:p>
            <a:pPr>
              <a:defRPr/>
            </a:pPr>
            <a:r>
              <a:rPr lang="en-US">
                <a:cs typeface="+mn-cs"/>
              </a:rPr>
              <a:t>2O(g)  </a:t>
            </a:r>
            <a:r>
              <a:rPr lang="en-US">
                <a:cs typeface="+mn-cs"/>
                <a:sym typeface="Wingdings" charset="0"/>
              </a:rPr>
              <a:t>  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(g)</a:t>
            </a:r>
            <a:r>
              <a:rPr lang="en-US">
                <a:cs typeface="+mn-cs"/>
              </a:rPr>
              <a:t>			</a:t>
            </a:r>
            <a:r>
              <a:rPr lang="en-US">
                <a:latin typeface="Symbol" charset="0"/>
                <a:cs typeface="+mn-cs"/>
              </a:rPr>
              <a:t>D</a:t>
            </a:r>
            <a:r>
              <a:rPr lang="en-US">
                <a:cs typeface="+mn-cs"/>
              </a:rPr>
              <a:t>H  =  - 250 kJ</a:t>
            </a:r>
          </a:p>
          <a:p>
            <a:pPr>
              <a:defRPr/>
            </a:pPr>
            <a:r>
              <a:rPr lang="en-US">
                <a:cs typeface="+mn-cs"/>
              </a:rPr>
              <a:t>C(s) </a:t>
            </a:r>
            <a:r>
              <a:rPr lang="en-US">
                <a:cs typeface="+mn-cs"/>
                <a:sym typeface="Wingdings" charset="0"/>
              </a:rPr>
              <a:t>  C(g)			</a:t>
            </a:r>
            <a:r>
              <a:rPr lang="en-US">
                <a:latin typeface="Symbol" charset="0"/>
                <a:cs typeface="+mn-cs"/>
              </a:rPr>
              <a:t>D</a:t>
            </a:r>
            <a:r>
              <a:rPr lang="en-US">
                <a:cs typeface="+mn-cs"/>
                <a:sym typeface="Wingdings" charset="0"/>
              </a:rPr>
              <a:t>H  =  +720 kJ</a:t>
            </a:r>
          </a:p>
          <a:p>
            <a:pPr>
              <a:defRPr/>
            </a:pPr>
            <a:r>
              <a:rPr lang="en-US">
                <a:cs typeface="+mn-cs"/>
                <a:sym typeface="Wingdings" charset="0"/>
              </a:rPr>
              <a:t>CO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(g)    C(s)  +  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(g)		</a:t>
            </a:r>
            <a:r>
              <a:rPr lang="en-US">
                <a:latin typeface="Symbol" charset="0"/>
                <a:cs typeface="+mn-cs"/>
              </a:rPr>
              <a:t>D</a:t>
            </a:r>
            <a:r>
              <a:rPr lang="en-US">
                <a:cs typeface="+mn-cs"/>
                <a:sym typeface="Wingdings" charset="0"/>
              </a:rPr>
              <a:t>H  =  +390 kJ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04800" y="6248400"/>
            <a:ext cx="315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Smith, Smoot, Himes, pg 141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905000" y="28194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2O(g)  </a:t>
            </a:r>
            <a:r>
              <a:rPr lang="en-US">
                <a:cs typeface="+mn-cs"/>
                <a:sym typeface="Wingdings" charset="0"/>
              </a:rPr>
              <a:t>  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(g)</a:t>
            </a:r>
            <a:r>
              <a:rPr lang="en-US">
                <a:cs typeface="+mn-cs"/>
              </a:rPr>
              <a:t>			</a:t>
            </a:r>
            <a:r>
              <a:rPr lang="en-US">
                <a:latin typeface="Symbol" charset="0"/>
                <a:cs typeface="+mn-cs"/>
              </a:rPr>
              <a:t>D</a:t>
            </a:r>
            <a:r>
              <a:rPr lang="en-US">
                <a:cs typeface="+mn-cs"/>
              </a:rPr>
              <a:t>H  =  - 250 kJ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828800" y="522605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C(g)  +  2O(g)  </a:t>
            </a:r>
            <a:r>
              <a:rPr lang="en-US">
                <a:cs typeface="+mn-cs"/>
                <a:sym typeface="Wingdings" charset="0"/>
              </a:rPr>
              <a:t>  CO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(g)		</a:t>
            </a:r>
            <a:r>
              <a:rPr lang="en-US">
                <a:latin typeface="Symbol" charset="0"/>
                <a:cs typeface="+mn-cs"/>
              </a:rPr>
              <a:t>D</a:t>
            </a:r>
            <a:r>
              <a:rPr lang="en-US">
                <a:cs typeface="+mn-cs"/>
                <a:sym typeface="Wingdings" charset="0"/>
              </a:rPr>
              <a:t>H  =  -1360 kJ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1752600" y="5214938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1905000" y="3062288"/>
            <a:ext cx="624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C(g) </a:t>
            </a:r>
            <a:r>
              <a:rPr lang="en-US">
                <a:cs typeface="+mn-cs"/>
                <a:sym typeface="Wingdings" charset="0"/>
              </a:rPr>
              <a:t>  C(s)	</a:t>
            </a:r>
            <a:r>
              <a:rPr lang="en-US">
                <a:solidFill>
                  <a:srgbClr val="FF0000"/>
                </a:solidFill>
                <a:cs typeface="+mn-cs"/>
                <a:sym typeface="Wingdings" charset="0"/>
              </a:rPr>
              <a:t>		</a:t>
            </a:r>
            <a:r>
              <a:rPr lang="en-US">
                <a:solidFill>
                  <a:srgbClr val="FF0000"/>
                </a:solidFill>
                <a:latin typeface="Symbol" charset="0"/>
                <a:cs typeface="+mn-cs"/>
              </a:rPr>
              <a:t>D</a:t>
            </a:r>
            <a:r>
              <a:rPr lang="en-US">
                <a:solidFill>
                  <a:srgbClr val="FF0000"/>
                </a:solidFill>
                <a:cs typeface="+mn-cs"/>
                <a:sym typeface="Wingdings" charset="0"/>
              </a:rPr>
              <a:t>H  =  </a:t>
            </a:r>
            <a:r>
              <a:rPr lang="en-US" b="1">
                <a:solidFill>
                  <a:srgbClr val="FF0000"/>
                </a:solidFill>
                <a:cs typeface="+mn-cs"/>
                <a:sym typeface="Wingdings" charset="0"/>
              </a:rPr>
              <a:t>-</a:t>
            </a:r>
            <a:r>
              <a:rPr lang="en-US">
                <a:solidFill>
                  <a:srgbClr val="FF0000"/>
                </a:solidFill>
                <a:cs typeface="+mn-cs"/>
                <a:sym typeface="Wingdings" charset="0"/>
              </a:rPr>
              <a:t> 720 kJ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1905000" y="33528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  <a:sym typeface="Wingdings" charset="0"/>
              </a:rPr>
              <a:t>C(s)  +  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(g)  CO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(g)</a:t>
            </a:r>
            <a:r>
              <a:rPr lang="en-US">
                <a:solidFill>
                  <a:srgbClr val="FF0000"/>
                </a:solidFill>
                <a:cs typeface="+mn-cs"/>
                <a:sym typeface="Wingdings" charset="0"/>
              </a:rPr>
              <a:t> 		</a:t>
            </a:r>
            <a:r>
              <a:rPr lang="en-US">
                <a:solidFill>
                  <a:srgbClr val="FF0000"/>
                </a:solidFill>
                <a:latin typeface="Symbol" charset="0"/>
                <a:cs typeface="+mn-cs"/>
              </a:rPr>
              <a:t>D</a:t>
            </a:r>
            <a:r>
              <a:rPr lang="en-US">
                <a:solidFill>
                  <a:srgbClr val="FF0000"/>
                </a:solidFill>
                <a:cs typeface="+mn-cs"/>
                <a:sym typeface="Wingdings" charset="0"/>
              </a:rPr>
              <a:t>H  =  - 390 kJ</a:t>
            </a:r>
          </a:p>
        </p:txBody>
      </p:sp>
      <p:grpSp>
        <p:nvGrpSpPr>
          <p:cNvPr id="126988" name="Group 12"/>
          <p:cNvGrpSpPr>
            <a:grpSpLocks/>
          </p:cNvGrpSpPr>
          <p:nvPr/>
        </p:nvGrpSpPr>
        <p:grpSpPr bwMode="auto">
          <a:xfrm>
            <a:off x="1905000" y="4648200"/>
            <a:ext cx="1447800" cy="533400"/>
            <a:chOff x="576" y="2928"/>
            <a:chExt cx="912" cy="336"/>
          </a:xfrm>
        </p:grpSpPr>
        <p:sp>
          <p:nvSpPr>
            <p:cNvPr id="126989" name="Line 13"/>
            <p:cNvSpPr>
              <a:spLocks noChangeShapeType="1"/>
            </p:cNvSpPr>
            <p:nvPr/>
          </p:nvSpPr>
          <p:spPr bwMode="auto">
            <a:xfrm flipV="1">
              <a:off x="576" y="3120"/>
              <a:ext cx="33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990" name="Line 14"/>
            <p:cNvSpPr>
              <a:spLocks noChangeShapeType="1"/>
            </p:cNvSpPr>
            <p:nvPr/>
          </p:nvSpPr>
          <p:spPr bwMode="auto">
            <a:xfrm flipV="1">
              <a:off x="1152" y="2928"/>
              <a:ext cx="33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6991" name="Group 15"/>
          <p:cNvGrpSpPr>
            <a:grpSpLocks/>
          </p:cNvGrpSpPr>
          <p:nvPr/>
        </p:nvGrpSpPr>
        <p:grpSpPr bwMode="auto">
          <a:xfrm>
            <a:off x="2895600" y="4343400"/>
            <a:ext cx="685800" cy="762000"/>
            <a:chOff x="1200" y="2784"/>
            <a:chExt cx="432" cy="480"/>
          </a:xfrm>
        </p:grpSpPr>
        <p:grpSp>
          <p:nvGrpSpPr>
            <p:cNvPr id="121870" name="Group 16"/>
            <p:cNvGrpSpPr>
              <a:grpSpLocks/>
            </p:cNvGrpSpPr>
            <p:nvPr/>
          </p:nvGrpSpPr>
          <p:grpSpPr bwMode="auto">
            <a:xfrm>
              <a:off x="1296" y="2784"/>
              <a:ext cx="336" cy="144"/>
              <a:chOff x="672" y="3792"/>
              <a:chExt cx="336" cy="144"/>
            </a:xfrm>
          </p:grpSpPr>
          <p:sp>
            <p:nvSpPr>
              <p:cNvPr id="126993" name="Line 17"/>
              <p:cNvSpPr>
                <a:spLocks noChangeShapeType="1"/>
              </p:cNvSpPr>
              <p:nvPr/>
            </p:nvSpPr>
            <p:spPr bwMode="auto">
              <a:xfrm flipV="1">
                <a:off x="672" y="3792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6994" name="Line 18"/>
              <p:cNvSpPr>
                <a:spLocks noChangeShapeType="1"/>
              </p:cNvSpPr>
              <p:nvPr/>
            </p:nvSpPr>
            <p:spPr bwMode="auto">
              <a:xfrm>
                <a:off x="720" y="3792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21871" name="Group 19"/>
            <p:cNvGrpSpPr>
              <a:grpSpLocks/>
            </p:cNvGrpSpPr>
            <p:nvPr/>
          </p:nvGrpSpPr>
          <p:grpSpPr bwMode="auto">
            <a:xfrm>
              <a:off x="1200" y="3120"/>
              <a:ext cx="336" cy="144"/>
              <a:chOff x="672" y="3792"/>
              <a:chExt cx="336" cy="144"/>
            </a:xfrm>
          </p:grpSpPr>
          <p:sp>
            <p:nvSpPr>
              <p:cNvPr id="126996" name="Line 20"/>
              <p:cNvSpPr>
                <a:spLocks noChangeShapeType="1"/>
              </p:cNvSpPr>
              <p:nvPr/>
            </p:nvSpPr>
            <p:spPr bwMode="auto">
              <a:xfrm flipV="1">
                <a:off x="672" y="3792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6997" name="Line 21"/>
              <p:cNvSpPr>
                <a:spLocks noChangeShapeType="1"/>
              </p:cNvSpPr>
              <p:nvPr/>
            </p:nvSpPr>
            <p:spPr bwMode="auto">
              <a:xfrm>
                <a:off x="720" y="3792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26998" name="AutoShape 2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082 " pathEditMode="relative" ptsTypes="AA">
                                      <p:cBhvr>
                                        <p:cTn id="9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0939E-6 L 0 0.21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6722E-6 L -3.33333E-6 0.217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3" grpId="1"/>
      <p:bldP spid="126984" grpId="0"/>
      <p:bldP spid="126986" grpId="0"/>
      <p:bldP spid="126986" grpId="1"/>
      <p:bldP spid="126986" grpId="2"/>
      <p:bldP spid="126987" grpId="0"/>
      <p:bldP spid="126987" grpId="1"/>
      <p:bldP spid="126987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631824" y="2925762"/>
            <a:ext cx="5067300" cy="1692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85800" y="1535113"/>
            <a:ext cx="8021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In football, as in Hess's law, only the initial and final conditions matter.</a:t>
            </a:r>
          </a:p>
          <a:p>
            <a:pPr>
              <a:defRPr/>
            </a:pPr>
            <a:r>
              <a:rPr lang="en-US" sz="2000">
                <a:cs typeface="+mn-cs"/>
              </a:rPr>
              <a:t>A team that gains 10 yards on a pass play but has a five-yard penalty,</a:t>
            </a:r>
          </a:p>
          <a:p>
            <a:pPr>
              <a:defRPr/>
            </a:pPr>
            <a:r>
              <a:rPr lang="en-US" sz="2000">
                <a:cs typeface="+mn-cs"/>
              </a:rPr>
              <a:t>has the same net gain as the team that gained only 5 yards.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2438400" y="3657600"/>
            <a:ext cx="10668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5791200" y="3657600"/>
            <a:ext cx="10668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4038600" y="3657600"/>
            <a:ext cx="10668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2438400" y="3657600"/>
            <a:ext cx="33528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H="1">
            <a:off x="4724400" y="4953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048000" y="5715000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initial position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of ball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4621213" y="5730875"/>
            <a:ext cx="1169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final position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of ball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3608388" y="2895600"/>
            <a:ext cx="1198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10 yard pass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5084763" y="4953000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5 yard penalty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3200400" y="4495800"/>
            <a:ext cx="1355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5 yard </a:t>
            </a: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net</a:t>
            </a:r>
            <a:r>
              <a:rPr lang="en-US" sz="1400">
                <a:cs typeface="+mn-cs"/>
              </a:rPr>
              <a:t> gain</a:t>
            </a:r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3200400" y="50292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15" name="AutoShape 15"/>
          <p:cNvSpPr>
            <a:spLocks/>
          </p:cNvSpPr>
          <p:nvPr/>
        </p:nvSpPr>
        <p:spPr bwMode="auto">
          <a:xfrm rot="-5400000">
            <a:off x="3848100" y="4152900"/>
            <a:ext cx="152400" cy="1447800"/>
          </a:xfrm>
          <a:prstGeom prst="rightBrace">
            <a:avLst>
              <a:gd name="adj1" fmla="val 79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23919" name="Picture 16" descr="Quarterback throwing foot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371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7" name="Picture 17" descr="HPIM34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8" name="Picture 18" descr="foot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14625"/>
            <a:ext cx="381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914400" y="1905000"/>
            <a:ext cx="7391400" cy="838200"/>
          </a:xfrm>
          <a:prstGeom prst="rect">
            <a:avLst/>
          </a:prstGeom>
          <a:solidFill>
            <a:srgbClr val="3366FF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cs typeface="+mn-cs"/>
              </a:rPr>
              <a:t>Caloric Values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914400" y="2743200"/>
            <a:ext cx="7391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713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Food               joules/grams        calories/gram        Calories/gram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63436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Protein	              17 000	                4000	                       4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Fat	              38 000	                9000  	                       9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Carbohydrates     17 000	                4000	                       4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6200" y="6567488"/>
            <a:ext cx="31432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Smoot, Smith, Price, </a:t>
            </a:r>
            <a:r>
              <a:rPr lang="en-US" sz="800" u="sng">
                <a:cs typeface="+mn-cs"/>
              </a:rPr>
              <a:t>Chemistry A Modern Course</a:t>
            </a:r>
            <a:r>
              <a:rPr lang="en-US" sz="800">
                <a:cs typeface="+mn-cs"/>
              </a:rPr>
              <a:t>, 1990, page 51</a:t>
            </a:r>
          </a:p>
        </p:txBody>
      </p:sp>
      <p:sp>
        <p:nvSpPr>
          <p:cNvPr id="7271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067300" y="5345113"/>
            <a:ext cx="224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1000 calories  =  1 Calorie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235575" y="5649913"/>
            <a:ext cx="197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3333CC"/>
                </a:solidFill>
                <a:cs typeface="+mn-cs"/>
              </a:rPr>
              <a:t>"science"            "food"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133600" y="5334000"/>
            <a:ext cx="214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1calories  =  4.184 joules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2714" grpId="0"/>
      <p:bldP spid="727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untitled-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3" t="13501" r="1978" b="52821"/>
          <a:stretch>
            <a:fillRect/>
          </a:stretch>
        </p:blipFill>
        <p:spPr bwMode="auto">
          <a:xfrm>
            <a:off x="5257800" y="685800"/>
            <a:ext cx="3352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614488" y="5334000"/>
            <a:ext cx="62436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Typical apparatus used in this activity include a boiler (such as large glass beaker), a heat source (Bunsen burner or hot plate), a stand or tripod for </a:t>
            </a:r>
          </a:p>
          <a:p>
            <a:pPr>
              <a:defRPr/>
            </a:pPr>
            <a:r>
              <a:rPr lang="en-US" sz="1400">
                <a:cs typeface="+mn-cs"/>
              </a:rPr>
              <a:t>the boiler, a calorimeter, thermometers, samples (typically samples of copper, aluminum, zinc, tin, or lead), tongs (or forceps or string) to handle samples, and a balance.</a:t>
            </a:r>
          </a:p>
        </p:txBody>
      </p:sp>
      <p:pic>
        <p:nvPicPr>
          <p:cNvPr id="27651" name="Picture 4" descr="untitled-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13501" r="46834" b="51006"/>
          <a:stretch>
            <a:fillRect/>
          </a:stretch>
        </p:blipFill>
        <p:spPr bwMode="auto">
          <a:xfrm>
            <a:off x="609600" y="685800"/>
            <a:ext cx="35052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474788" y="206375"/>
            <a:ext cx="6348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Experimental Determination of Specific Heat of a Metal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 rot="17155580">
            <a:off x="517525" y="2487613"/>
            <a:ext cx="36290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Coffee Cup Calorimeter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6200" y="6553200"/>
            <a:ext cx="31797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Zumdahl, Zumdahl, DeCoste, </a:t>
            </a:r>
            <a:r>
              <a:rPr lang="en-US" sz="800" u="sng">
                <a:cs typeface="+mn-cs"/>
              </a:rPr>
              <a:t>World of Chemistry</a:t>
            </a:r>
            <a:r>
              <a:rPr lang="en-US" sz="800">
                <a:cs typeface="+mn-cs"/>
              </a:rPr>
              <a:t> </a:t>
            </a:r>
            <a:r>
              <a:rPr lang="en-US" sz="800">
                <a:latin typeface="Symbol" charset="0"/>
                <a:cs typeface="+mn-cs"/>
              </a:rPr>
              <a:t> </a:t>
            </a:r>
            <a:r>
              <a:rPr lang="en-US" sz="800">
                <a:cs typeface="+mn-cs"/>
              </a:rPr>
              <a:t>2002, page 302</a:t>
            </a:r>
          </a:p>
        </p:txBody>
      </p:sp>
      <p:sp>
        <p:nvSpPr>
          <p:cNvPr id="747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4292600" y="304800"/>
            <a:ext cx="4470400" cy="6400800"/>
            <a:chOff x="2704" y="192"/>
            <a:chExt cx="2816" cy="4032"/>
          </a:xfrm>
        </p:grpSpPr>
        <p:pic>
          <p:nvPicPr>
            <p:cNvPr id="29701" name="Picture 6" descr="styrofoam cup calorime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52"/>
            <a:stretch>
              <a:fillRect/>
            </a:stretch>
          </p:blipFill>
          <p:spPr bwMode="auto">
            <a:xfrm>
              <a:off x="2704" y="192"/>
              <a:ext cx="1856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3984" y="537"/>
              <a:ext cx="110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Thermometer</a:t>
              </a:r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4512" y="1584"/>
              <a:ext cx="9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Styrofoam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cover</a:t>
              </a: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4560" y="2140"/>
              <a:ext cx="9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Styrofoam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cups</a:t>
              </a: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4560" y="3264"/>
              <a:ext cx="62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Stirrer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 lIns="92075" tIns="46037" rIns="92075" bIns="46037" anchor="t" anchorCtr="1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Bomb Calorimeter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 flipV="1">
            <a:off x="2971800" y="1905000"/>
            <a:ext cx="403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8" name="Freeform 5"/>
          <p:cNvSpPr>
            <a:spLocks/>
          </p:cNvSpPr>
          <p:nvPr/>
        </p:nvSpPr>
        <p:spPr bwMode="auto">
          <a:xfrm>
            <a:off x="3619500" y="5586413"/>
            <a:ext cx="4686300" cy="1042987"/>
          </a:xfrm>
          <a:custGeom>
            <a:avLst/>
            <a:gdLst>
              <a:gd name="T0" fmla="*/ 2147483647 w 8856"/>
              <a:gd name="T1" fmla="*/ 2147483647 h 1972"/>
              <a:gd name="T2" fmla="*/ 2147483647 w 8856"/>
              <a:gd name="T3" fmla="*/ 2147483647 h 1972"/>
              <a:gd name="T4" fmla="*/ 2147483647 w 8856"/>
              <a:gd name="T5" fmla="*/ 0 h 1972"/>
              <a:gd name="T6" fmla="*/ 2147483647 w 8856"/>
              <a:gd name="T7" fmla="*/ 0 h 1972"/>
              <a:gd name="T8" fmla="*/ 2147483647 w 8856"/>
              <a:gd name="T9" fmla="*/ 0 h 1972"/>
              <a:gd name="T10" fmla="*/ 2147483647 w 8856"/>
              <a:gd name="T11" fmla="*/ 0 h 1972"/>
              <a:gd name="T12" fmla="*/ 2147483647 w 8856"/>
              <a:gd name="T13" fmla="*/ 0 h 1972"/>
              <a:gd name="T14" fmla="*/ 2147483647 w 8856"/>
              <a:gd name="T15" fmla="*/ 0 h 1972"/>
              <a:gd name="T16" fmla="*/ 2147483647 w 8856"/>
              <a:gd name="T17" fmla="*/ 0 h 1972"/>
              <a:gd name="T18" fmla="*/ 2147483647 w 8856"/>
              <a:gd name="T19" fmla="*/ 0 h 1972"/>
              <a:gd name="T20" fmla="*/ 2147483647 w 8856"/>
              <a:gd name="T21" fmla="*/ 0 h 1972"/>
              <a:gd name="T22" fmla="*/ 2147483647 w 8856"/>
              <a:gd name="T23" fmla="*/ 0 h 1972"/>
              <a:gd name="T24" fmla="*/ 2147483647 w 8856"/>
              <a:gd name="T25" fmla="*/ 0 h 1972"/>
              <a:gd name="T26" fmla="*/ 2147483647 w 8856"/>
              <a:gd name="T27" fmla="*/ 0 h 1972"/>
              <a:gd name="T28" fmla="*/ 2147483647 w 8856"/>
              <a:gd name="T29" fmla="*/ 0 h 1972"/>
              <a:gd name="T30" fmla="*/ 2147483647 w 8856"/>
              <a:gd name="T31" fmla="*/ 0 h 1972"/>
              <a:gd name="T32" fmla="*/ 2147483647 w 8856"/>
              <a:gd name="T33" fmla="*/ 0 h 1972"/>
              <a:gd name="T34" fmla="*/ 2147483647 w 8856"/>
              <a:gd name="T35" fmla="*/ 0 h 1972"/>
              <a:gd name="T36" fmla="*/ 2147483647 w 8856"/>
              <a:gd name="T37" fmla="*/ 0 h 1972"/>
              <a:gd name="T38" fmla="*/ 2147483647 w 8856"/>
              <a:gd name="T39" fmla="*/ 2147483647 h 1972"/>
              <a:gd name="T40" fmla="*/ 2147483647 w 8856"/>
              <a:gd name="T41" fmla="*/ 2147483647 h 1972"/>
              <a:gd name="T42" fmla="*/ 0 w 8856"/>
              <a:gd name="T43" fmla="*/ 2147483647 h 1972"/>
              <a:gd name="T44" fmla="*/ 2147483647 w 8856"/>
              <a:gd name="T45" fmla="*/ 2147483647 h 1972"/>
              <a:gd name="T46" fmla="*/ 2147483647 w 8856"/>
              <a:gd name="T47" fmla="*/ 2147483647 h 1972"/>
              <a:gd name="T48" fmla="*/ 2147483647 w 8856"/>
              <a:gd name="T49" fmla="*/ 2147483647 h 1972"/>
              <a:gd name="T50" fmla="*/ 2147483647 w 8856"/>
              <a:gd name="T51" fmla="*/ 2147483647 h 1972"/>
              <a:gd name="T52" fmla="*/ 2147483647 w 8856"/>
              <a:gd name="T53" fmla="*/ 2147483647 h 1972"/>
              <a:gd name="T54" fmla="*/ 2147483647 w 8856"/>
              <a:gd name="T55" fmla="*/ 2147483647 h 1972"/>
              <a:gd name="T56" fmla="*/ 2147483647 w 8856"/>
              <a:gd name="T57" fmla="*/ 2147483647 h 1972"/>
              <a:gd name="T58" fmla="*/ 2147483647 w 8856"/>
              <a:gd name="T59" fmla="*/ 2147483647 h 1972"/>
              <a:gd name="T60" fmla="*/ 2147483647 w 8856"/>
              <a:gd name="T61" fmla="*/ 2147483647 h 1972"/>
              <a:gd name="T62" fmla="*/ 2147483647 w 8856"/>
              <a:gd name="T63" fmla="*/ 2147483647 h 1972"/>
              <a:gd name="T64" fmla="*/ 2147483647 w 8856"/>
              <a:gd name="T65" fmla="*/ 2147483647 h 1972"/>
              <a:gd name="T66" fmla="*/ 2147483647 w 8856"/>
              <a:gd name="T67" fmla="*/ 2147483647 h 1972"/>
              <a:gd name="T68" fmla="*/ 2147483647 w 8856"/>
              <a:gd name="T69" fmla="*/ 2147483647 h 1972"/>
              <a:gd name="T70" fmla="*/ 2147483647 w 8856"/>
              <a:gd name="T71" fmla="*/ 2147483647 h 1972"/>
              <a:gd name="T72" fmla="*/ 2147483647 w 8856"/>
              <a:gd name="T73" fmla="*/ 2147483647 h 1972"/>
              <a:gd name="T74" fmla="*/ 2147483647 w 8856"/>
              <a:gd name="T75" fmla="*/ 2147483647 h 1972"/>
              <a:gd name="T76" fmla="*/ 2147483647 w 8856"/>
              <a:gd name="T77" fmla="*/ 2147483647 h 1972"/>
              <a:gd name="T78" fmla="*/ 2147483647 w 8856"/>
              <a:gd name="T79" fmla="*/ 2147483647 h 1972"/>
              <a:gd name="T80" fmla="*/ 2147483647 w 8856"/>
              <a:gd name="T81" fmla="*/ 2147483647 h 1972"/>
              <a:gd name="T82" fmla="*/ 2147483647 w 8856"/>
              <a:gd name="T83" fmla="*/ 2147483647 h 1972"/>
              <a:gd name="T84" fmla="*/ 2147483647 w 8856"/>
              <a:gd name="T85" fmla="*/ 2147483647 h 19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856" h="1972">
                <a:moveTo>
                  <a:pt x="8856" y="1972"/>
                </a:moveTo>
                <a:lnTo>
                  <a:pt x="6686" y="1"/>
                </a:lnTo>
                <a:lnTo>
                  <a:pt x="6581" y="1"/>
                </a:lnTo>
                <a:lnTo>
                  <a:pt x="6477" y="1"/>
                </a:lnTo>
                <a:lnTo>
                  <a:pt x="6372" y="1"/>
                </a:lnTo>
                <a:lnTo>
                  <a:pt x="6267" y="1"/>
                </a:lnTo>
                <a:lnTo>
                  <a:pt x="6162" y="1"/>
                </a:lnTo>
                <a:lnTo>
                  <a:pt x="6059" y="1"/>
                </a:lnTo>
                <a:lnTo>
                  <a:pt x="5954" y="0"/>
                </a:lnTo>
                <a:lnTo>
                  <a:pt x="5849" y="0"/>
                </a:lnTo>
                <a:lnTo>
                  <a:pt x="5746" y="0"/>
                </a:lnTo>
                <a:lnTo>
                  <a:pt x="5641" y="0"/>
                </a:lnTo>
                <a:lnTo>
                  <a:pt x="5536" y="0"/>
                </a:lnTo>
                <a:lnTo>
                  <a:pt x="5431" y="0"/>
                </a:lnTo>
                <a:lnTo>
                  <a:pt x="5328" y="0"/>
                </a:lnTo>
                <a:lnTo>
                  <a:pt x="5223" y="0"/>
                </a:lnTo>
                <a:lnTo>
                  <a:pt x="5118" y="0"/>
                </a:lnTo>
                <a:lnTo>
                  <a:pt x="5013" y="0"/>
                </a:lnTo>
                <a:lnTo>
                  <a:pt x="4911" y="0"/>
                </a:lnTo>
                <a:lnTo>
                  <a:pt x="4806" y="0"/>
                </a:lnTo>
                <a:lnTo>
                  <a:pt x="4701" y="0"/>
                </a:lnTo>
                <a:lnTo>
                  <a:pt x="4596" y="0"/>
                </a:lnTo>
                <a:lnTo>
                  <a:pt x="4492" y="0"/>
                </a:lnTo>
                <a:lnTo>
                  <a:pt x="4387" y="0"/>
                </a:lnTo>
                <a:lnTo>
                  <a:pt x="4282" y="0"/>
                </a:lnTo>
                <a:lnTo>
                  <a:pt x="4177" y="0"/>
                </a:lnTo>
                <a:lnTo>
                  <a:pt x="4075" y="0"/>
                </a:lnTo>
                <a:lnTo>
                  <a:pt x="3970" y="0"/>
                </a:lnTo>
                <a:lnTo>
                  <a:pt x="3865" y="0"/>
                </a:lnTo>
                <a:lnTo>
                  <a:pt x="3760" y="0"/>
                </a:lnTo>
                <a:lnTo>
                  <a:pt x="3655" y="0"/>
                </a:lnTo>
                <a:lnTo>
                  <a:pt x="3551" y="0"/>
                </a:lnTo>
                <a:lnTo>
                  <a:pt x="3447" y="0"/>
                </a:lnTo>
                <a:lnTo>
                  <a:pt x="3342" y="0"/>
                </a:lnTo>
                <a:lnTo>
                  <a:pt x="3237" y="0"/>
                </a:lnTo>
                <a:lnTo>
                  <a:pt x="3133" y="0"/>
                </a:lnTo>
                <a:lnTo>
                  <a:pt x="3028" y="0"/>
                </a:lnTo>
                <a:lnTo>
                  <a:pt x="2923" y="0"/>
                </a:lnTo>
                <a:lnTo>
                  <a:pt x="2818" y="0"/>
                </a:lnTo>
                <a:lnTo>
                  <a:pt x="2716" y="0"/>
                </a:lnTo>
                <a:lnTo>
                  <a:pt x="2611" y="0"/>
                </a:lnTo>
                <a:lnTo>
                  <a:pt x="2506" y="0"/>
                </a:lnTo>
                <a:lnTo>
                  <a:pt x="2401" y="0"/>
                </a:lnTo>
                <a:lnTo>
                  <a:pt x="2296" y="0"/>
                </a:lnTo>
                <a:lnTo>
                  <a:pt x="2192" y="0"/>
                </a:lnTo>
                <a:lnTo>
                  <a:pt x="2087" y="0"/>
                </a:lnTo>
                <a:lnTo>
                  <a:pt x="1983" y="0"/>
                </a:lnTo>
                <a:lnTo>
                  <a:pt x="1878" y="0"/>
                </a:lnTo>
                <a:lnTo>
                  <a:pt x="1775" y="0"/>
                </a:lnTo>
                <a:lnTo>
                  <a:pt x="1670" y="0"/>
                </a:lnTo>
                <a:lnTo>
                  <a:pt x="1565" y="0"/>
                </a:lnTo>
                <a:lnTo>
                  <a:pt x="1460" y="0"/>
                </a:lnTo>
                <a:lnTo>
                  <a:pt x="1355" y="0"/>
                </a:lnTo>
                <a:lnTo>
                  <a:pt x="1252" y="0"/>
                </a:lnTo>
                <a:lnTo>
                  <a:pt x="1147" y="0"/>
                </a:lnTo>
                <a:lnTo>
                  <a:pt x="1042" y="0"/>
                </a:lnTo>
                <a:lnTo>
                  <a:pt x="939" y="0"/>
                </a:lnTo>
                <a:lnTo>
                  <a:pt x="834" y="0"/>
                </a:lnTo>
                <a:lnTo>
                  <a:pt x="730" y="0"/>
                </a:lnTo>
                <a:lnTo>
                  <a:pt x="626" y="1"/>
                </a:lnTo>
                <a:lnTo>
                  <a:pt x="521" y="1"/>
                </a:lnTo>
                <a:lnTo>
                  <a:pt x="416" y="1"/>
                </a:lnTo>
                <a:lnTo>
                  <a:pt x="312" y="1"/>
                </a:lnTo>
                <a:lnTo>
                  <a:pt x="207" y="1"/>
                </a:lnTo>
                <a:lnTo>
                  <a:pt x="105" y="1"/>
                </a:lnTo>
                <a:lnTo>
                  <a:pt x="0" y="1"/>
                </a:lnTo>
                <a:lnTo>
                  <a:pt x="2172" y="1972"/>
                </a:lnTo>
                <a:lnTo>
                  <a:pt x="2277" y="1972"/>
                </a:lnTo>
                <a:lnTo>
                  <a:pt x="2379" y="1972"/>
                </a:lnTo>
                <a:lnTo>
                  <a:pt x="2484" y="1972"/>
                </a:lnTo>
                <a:lnTo>
                  <a:pt x="2588" y="1972"/>
                </a:lnTo>
                <a:lnTo>
                  <a:pt x="2693" y="1972"/>
                </a:lnTo>
                <a:lnTo>
                  <a:pt x="2797" y="1972"/>
                </a:lnTo>
                <a:lnTo>
                  <a:pt x="2900" y="1970"/>
                </a:lnTo>
                <a:lnTo>
                  <a:pt x="3005" y="1970"/>
                </a:lnTo>
                <a:lnTo>
                  <a:pt x="3110" y="1970"/>
                </a:lnTo>
                <a:lnTo>
                  <a:pt x="3213" y="1970"/>
                </a:lnTo>
                <a:lnTo>
                  <a:pt x="3318" y="1970"/>
                </a:lnTo>
                <a:lnTo>
                  <a:pt x="3423" y="1970"/>
                </a:lnTo>
                <a:lnTo>
                  <a:pt x="3526" y="1970"/>
                </a:lnTo>
                <a:lnTo>
                  <a:pt x="3631" y="1970"/>
                </a:lnTo>
                <a:lnTo>
                  <a:pt x="3736" y="1970"/>
                </a:lnTo>
                <a:lnTo>
                  <a:pt x="3841" y="1970"/>
                </a:lnTo>
                <a:lnTo>
                  <a:pt x="3945" y="1970"/>
                </a:lnTo>
                <a:lnTo>
                  <a:pt x="4049" y="1970"/>
                </a:lnTo>
                <a:lnTo>
                  <a:pt x="4154" y="1970"/>
                </a:lnTo>
                <a:lnTo>
                  <a:pt x="4259" y="1970"/>
                </a:lnTo>
                <a:lnTo>
                  <a:pt x="4364" y="1970"/>
                </a:lnTo>
                <a:lnTo>
                  <a:pt x="4468" y="1970"/>
                </a:lnTo>
                <a:lnTo>
                  <a:pt x="4573" y="1970"/>
                </a:lnTo>
                <a:lnTo>
                  <a:pt x="4677" y="1970"/>
                </a:lnTo>
                <a:lnTo>
                  <a:pt x="4782" y="1970"/>
                </a:lnTo>
                <a:lnTo>
                  <a:pt x="4887" y="1970"/>
                </a:lnTo>
                <a:lnTo>
                  <a:pt x="4990" y="1970"/>
                </a:lnTo>
                <a:lnTo>
                  <a:pt x="5095" y="1970"/>
                </a:lnTo>
                <a:lnTo>
                  <a:pt x="5200" y="1970"/>
                </a:lnTo>
                <a:lnTo>
                  <a:pt x="5305" y="1970"/>
                </a:lnTo>
                <a:lnTo>
                  <a:pt x="5408" y="1970"/>
                </a:lnTo>
                <a:lnTo>
                  <a:pt x="5513" y="1970"/>
                </a:lnTo>
                <a:lnTo>
                  <a:pt x="5618" y="1970"/>
                </a:lnTo>
                <a:lnTo>
                  <a:pt x="5723" y="1970"/>
                </a:lnTo>
                <a:lnTo>
                  <a:pt x="5826" y="1970"/>
                </a:lnTo>
                <a:lnTo>
                  <a:pt x="5930" y="1970"/>
                </a:lnTo>
                <a:lnTo>
                  <a:pt x="6035" y="1970"/>
                </a:lnTo>
                <a:lnTo>
                  <a:pt x="6140" y="1970"/>
                </a:lnTo>
                <a:lnTo>
                  <a:pt x="6245" y="1970"/>
                </a:lnTo>
                <a:lnTo>
                  <a:pt x="6349" y="1970"/>
                </a:lnTo>
                <a:lnTo>
                  <a:pt x="6454" y="1970"/>
                </a:lnTo>
                <a:lnTo>
                  <a:pt x="6559" y="1970"/>
                </a:lnTo>
                <a:lnTo>
                  <a:pt x="6664" y="1970"/>
                </a:lnTo>
                <a:lnTo>
                  <a:pt x="6766" y="1970"/>
                </a:lnTo>
                <a:lnTo>
                  <a:pt x="6871" y="1970"/>
                </a:lnTo>
                <a:lnTo>
                  <a:pt x="6976" y="1970"/>
                </a:lnTo>
                <a:lnTo>
                  <a:pt x="7081" y="1970"/>
                </a:lnTo>
                <a:lnTo>
                  <a:pt x="7185" y="1970"/>
                </a:lnTo>
                <a:lnTo>
                  <a:pt x="7290" y="1970"/>
                </a:lnTo>
                <a:lnTo>
                  <a:pt x="7394" y="1970"/>
                </a:lnTo>
                <a:lnTo>
                  <a:pt x="7499" y="1970"/>
                </a:lnTo>
                <a:lnTo>
                  <a:pt x="7603" y="1970"/>
                </a:lnTo>
                <a:lnTo>
                  <a:pt x="7708" y="1970"/>
                </a:lnTo>
                <a:lnTo>
                  <a:pt x="7812" y="1970"/>
                </a:lnTo>
                <a:lnTo>
                  <a:pt x="7917" y="1970"/>
                </a:lnTo>
                <a:lnTo>
                  <a:pt x="8020" y="1970"/>
                </a:lnTo>
                <a:lnTo>
                  <a:pt x="8125" y="1970"/>
                </a:lnTo>
                <a:lnTo>
                  <a:pt x="8230" y="1972"/>
                </a:lnTo>
                <a:lnTo>
                  <a:pt x="8334" y="1972"/>
                </a:lnTo>
                <a:lnTo>
                  <a:pt x="8439" y="1972"/>
                </a:lnTo>
                <a:lnTo>
                  <a:pt x="8544" y="1972"/>
                </a:lnTo>
                <a:lnTo>
                  <a:pt x="8649" y="1972"/>
                </a:lnTo>
                <a:lnTo>
                  <a:pt x="8751" y="1972"/>
                </a:lnTo>
                <a:lnTo>
                  <a:pt x="8856" y="197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6"/>
          <p:cNvSpPr>
            <a:spLocks/>
          </p:cNvSpPr>
          <p:nvPr/>
        </p:nvSpPr>
        <p:spPr bwMode="auto">
          <a:xfrm>
            <a:off x="3619500" y="5586413"/>
            <a:ext cx="4686300" cy="1042987"/>
          </a:xfrm>
          <a:custGeom>
            <a:avLst/>
            <a:gdLst>
              <a:gd name="T0" fmla="*/ 2147483647 w 8856"/>
              <a:gd name="T1" fmla="*/ 2147483647 h 1972"/>
              <a:gd name="T2" fmla="*/ 2147483647 w 8856"/>
              <a:gd name="T3" fmla="*/ 2147483647 h 1972"/>
              <a:gd name="T4" fmla="*/ 2147483647 w 8856"/>
              <a:gd name="T5" fmla="*/ 0 h 1972"/>
              <a:gd name="T6" fmla="*/ 2147483647 w 8856"/>
              <a:gd name="T7" fmla="*/ 0 h 1972"/>
              <a:gd name="T8" fmla="*/ 2147483647 w 8856"/>
              <a:gd name="T9" fmla="*/ 0 h 1972"/>
              <a:gd name="T10" fmla="*/ 2147483647 w 8856"/>
              <a:gd name="T11" fmla="*/ 0 h 1972"/>
              <a:gd name="T12" fmla="*/ 2147483647 w 8856"/>
              <a:gd name="T13" fmla="*/ 0 h 1972"/>
              <a:gd name="T14" fmla="*/ 2147483647 w 8856"/>
              <a:gd name="T15" fmla="*/ 0 h 1972"/>
              <a:gd name="T16" fmla="*/ 2147483647 w 8856"/>
              <a:gd name="T17" fmla="*/ 0 h 1972"/>
              <a:gd name="T18" fmla="*/ 2147483647 w 8856"/>
              <a:gd name="T19" fmla="*/ 0 h 1972"/>
              <a:gd name="T20" fmla="*/ 2147483647 w 8856"/>
              <a:gd name="T21" fmla="*/ 0 h 1972"/>
              <a:gd name="T22" fmla="*/ 2147483647 w 8856"/>
              <a:gd name="T23" fmla="*/ 0 h 1972"/>
              <a:gd name="T24" fmla="*/ 2147483647 w 8856"/>
              <a:gd name="T25" fmla="*/ 0 h 1972"/>
              <a:gd name="T26" fmla="*/ 2147483647 w 8856"/>
              <a:gd name="T27" fmla="*/ 0 h 1972"/>
              <a:gd name="T28" fmla="*/ 2147483647 w 8856"/>
              <a:gd name="T29" fmla="*/ 0 h 1972"/>
              <a:gd name="T30" fmla="*/ 2147483647 w 8856"/>
              <a:gd name="T31" fmla="*/ 0 h 1972"/>
              <a:gd name="T32" fmla="*/ 2147483647 w 8856"/>
              <a:gd name="T33" fmla="*/ 0 h 1972"/>
              <a:gd name="T34" fmla="*/ 2147483647 w 8856"/>
              <a:gd name="T35" fmla="*/ 0 h 1972"/>
              <a:gd name="T36" fmla="*/ 2147483647 w 8856"/>
              <a:gd name="T37" fmla="*/ 0 h 1972"/>
              <a:gd name="T38" fmla="*/ 2147483647 w 8856"/>
              <a:gd name="T39" fmla="*/ 2147483647 h 1972"/>
              <a:gd name="T40" fmla="*/ 2147483647 w 8856"/>
              <a:gd name="T41" fmla="*/ 2147483647 h 1972"/>
              <a:gd name="T42" fmla="*/ 0 w 8856"/>
              <a:gd name="T43" fmla="*/ 2147483647 h 1972"/>
              <a:gd name="T44" fmla="*/ 2147483647 w 8856"/>
              <a:gd name="T45" fmla="*/ 2147483647 h 1972"/>
              <a:gd name="T46" fmla="*/ 2147483647 w 8856"/>
              <a:gd name="T47" fmla="*/ 2147483647 h 1972"/>
              <a:gd name="T48" fmla="*/ 2147483647 w 8856"/>
              <a:gd name="T49" fmla="*/ 2147483647 h 1972"/>
              <a:gd name="T50" fmla="*/ 2147483647 w 8856"/>
              <a:gd name="T51" fmla="*/ 2147483647 h 1972"/>
              <a:gd name="T52" fmla="*/ 2147483647 w 8856"/>
              <a:gd name="T53" fmla="*/ 2147483647 h 1972"/>
              <a:gd name="T54" fmla="*/ 2147483647 w 8856"/>
              <a:gd name="T55" fmla="*/ 2147483647 h 1972"/>
              <a:gd name="T56" fmla="*/ 2147483647 w 8856"/>
              <a:gd name="T57" fmla="*/ 2147483647 h 1972"/>
              <a:gd name="T58" fmla="*/ 2147483647 w 8856"/>
              <a:gd name="T59" fmla="*/ 2147483647 h 1972"/>
              <a:gd name="T60" fmla="*/ 2147483647 w 8856"/>
              <a:gd name="T61" fmla="*/ 2147483647 h 1972"/>
              <a:gd name="T62" fmla="*/ 2147483647 w 8856"/>
              <a:gd name="T63" fmla="*/ 2147483647 h 1972"/>
              <a:gd name="T64" fmla="*/ 2147483647 w 8856"/>
              <a:gd name="T65" fmla="*/ 2147483647 h 1972"/>
              <a:gd name="T66" fmla="*/ 2147483647 w 8856"/>
              <a:gd name="T67" fmla="*/ 2147483647 h 1972"/>
              <a:gd name="T68" fmla="*/ 2147483647 w 8856"/>
              <a:gd name="T69" fmla="*/ 2147483647 h 1972"/>
              <a:gd name="T70" fmla="*/ 2147483647 w 8856"/>
              <a:gd name="T71" fmla="*/ 2147483647 h 1972"/>
              <a:gd name="T72" fmla="*/ 2147483647 w 8856"/>
              <a:gd name="T73" fmla="*/ 2147483647 h 1972"/>
              <a:gd name="T74" fmla="*/ 2147483647 w 8856"/>
              <a:gd name="T75" fmla="*/ 2147483647 h 1972"/>
              <a:gd name="T76" fmla="*/ 2147483647 w 8856"/>
              <a:gd name="T77" fmla="*/ 2147483647 h 1972"/>
              <a:gd name="T78" fmla="*/ 2147483647 w 8856"/>
              <a:gd name="T79" fmla="*/ 2147483647 h 1972"/>
              <a:gd name="T80" fmla="*/ 2147483647 w 8856"/>
              <a:gd name="T81" fmla="*/ 2147483647 h 1972"/>
              <a:gd name="T82" fmla="*/ 2147483647 w 8856"/>
              <a:gd name="T83" fmla="*/ 2147483647 h 1972"/>
              <a:gd name="T84" fmla="*/ 2147483647 w 8856"/>
              <a:gd name="T85" fmla="*/ 2147483647 h 19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856" h="1972">
                <a:moveTo>
                  <a:pt x="8856" y="1972"/>
                </a:moveTo>
                <a:lnTo>
                  <a:pt x="6686" y="1"/>
                </a:lnTo>
                <a:lnTo>
                  <a:pt x="6581" y="1"/>
                </a:lnTo>
                <a:lnTo>
                  <a:pt x="6477" y="1"/>
                </a:lnTo>
                <a:lnTo>
                  <a:pt x="6372" y="1"/>
                </a:lnTo>
                <a:lnTo>
                  <a:pt x="6267" y="1"/>
                </a:lnTo>
                <a:lnTo>
                  <a:pt x="6162" y="1"/>
                </a:lnTo>
                <a:lnTo>
                  <a:pt x="6059" y="1"/>
                </a:lnTo>
                <a:lnTo>
                  <a:pt x="5954" y="0"/>
                </a:lnTo>
                <a:lnTo>
                  <a:pt x="5849" y="0"/>
                </a:lnTo>
                <a:lnTo>
                  <a:pt x="5746" y="0"/>
                </a:lnTo>
                <a:lnTo>
                  <a:pt x="5641" y="0"/>
                </a:lnTo>
                <a:lnTo>
                  <a:pt x="5536" y="0"/>
                </a:lnTo>
                <a:lnTo>
                  <a:pt x="5431" y="0"/>
                </a:lnTo>
                <a:lnTo>
                  <a:pt x="5328" y="0"/>
                </a:lnTo>
                <a:lnTo>
                  <a:pt x="5223" y="0"/>
                </a:lnTo>
                <a:lnTo>
                  <a:pt x="5118" y="0"/>
                </a:lnTo>
                <a:lnTo>
                  <a:pt x="5013" y="0"/>
                </a:lnTo>
                <a:lnTo>
                  <a:pt x="4911" y="0"/>
                </a:lnTo>
                <a:lnTo>
                  <a:pt x="4806" y="0"/>
                </a:lnTo>
                <a:lnTo>
                  <a:pt x="4701" y="0"/>
                </a:lnTo>
                <a:lnTo>
                  <a:pt x="4596" y="0"/>
                </a:lnTo>
                <a:lnTo>
                  <a:pt x="4492" y="0"/>
                </a:lnTo>
                <a:lnTo>
                  <a:pt x="4387" y="0"/>
                </a:lnTo>
                <a:lnTo>
                  <a:pt x="4282" y="0"/>
                </a:lnTo>
                <a:lnTo>
                  <a:pt x="4177" y="0"/>
                </a:lnTo>
                <a:lnTo>
                  <a:pt x="4075" y="0"/>
                </a:lnTo>
                <a:lnTo>
                  <a:pt x="3970" y="0"/>
                </a:lnTo>
                <a:lnTo>
                  <a:pt x="3865" y="0"/>
                </a:lnTo>
                <a:lnTo>
                  <a:pt x="3760" y="0"/>
                </a:lnTo>
                <a:lnTo>
                  <a:pt x="3655" y="0"/>
                </a:lnTo>
                <a:lnTo>
                  <a:pt x="3551" y="0"/>
                </a:lnTo>
                <a:lnTo>
                  <a:pt x="3447" y="0"/>
                </a:lnTo>
                <a:lnTo>
                  <a:pt x="3342" y="0"/>
                </a:lnTo>
                <a:lnTo>
                  <a:pt x="3237" y="0"/>
                </a:lnTo>
                <a:lnTo>
                  <a:pt x="3133" y="0"/>
                </a:lnTo>
                <a:lnTo>
                  <a:pt x="3028" y="0"/>
                </a:lnTo>
                <a:lnTo>
                  <a:pt x="2923" y="0"/>
                </a:lnTo>
                <a:lnTo>
                  <a:pt x="2818" y="0"/>
                </a:lnTo>
                <a:lnTo>
                  <a:pt x="2716" y="0"/>
                </a:lnTo>
                <a:lnTo>
                  <a:pt x="2611" y="0"/>
                </a:lnTo>
                <a:lnTo>
                  <a:pt x="2506" y="0"/>
                </a:lnTo>
                <a:lnTo>
                  <a:pt x="2401" y="0"/>
                </a:lnTo>
                <a:lnTo>
                  <a:pt x="2296" y="0"/>
                </a:lnTo>
                <a:lnTo>
                  <a:pt x="2192" y="0"/>
                </a:lnTo>
                <a:lnTo>
                  <a:pt x="2087" y="0"/>
                </a:lnTo>
                <a:lnTo>
                  <a:pt x="1983" y="0"/>
                </a:lnTo>
                <a:lnTo>
                  <a:pt x="1878" y="0"/>
                </a:lnTo>
                <a:lnTo>
                  <a:pt x="1775" y="0"/>
                </a:lnTo>
                <a:lnTo>
                  <a:pt x="1670" y="0"/>
                </a:lnTo>
                <a:lnTo>
                  <a:pt x="1565" y="0"/>
                </a:lnTo>
                <a:lnTo>
                  <a:pt x="1460" y="0"/>
                </a:lnTo>
                <a:lnTo>
                  <a:pt x="1355" y="0"/>
                </a:lnTo>
                <a:lnTo>
                  <a:pt x="1252" y="0"/>
                </a:lnTo>
                <a:lnTo>
                  <a:pt x="1147" y="0"/>
                </a:lnTo>
                <a:lnTo>
                  <a:pt x="1042" y="0"/>
                </a:lnTo>
                <a:lnTo>
                  <a:pt x="939" y="0"/>
                </a:lnTo>
                <a:lnTo>
                  <a:pt x="834" y="0"/>
                </a:lnTo>
                <a:lnTo>
                  <a:pt x="730" y="0"/>
                </a:lnTo>
                <a:lnTo>
                  <a:pt x="626" y="1"/>
                </a:lnTo>
                <a:lnTo>
                  <a:pt x="521" y="1"/>
                </a:lnTo>
                <a:lnTo>
                  <a:pt x="416" y="1"/>
                </a:lnTo>
                <a:lnTo>
                  <a:pt x="312" y="1"/>
                </a:lnTo>
                <a:lnTo>
                  <a:pt x="207" y="1"/>
                </a:lnTo>
                <a:lnTo>
                  <a:pt x="105" y="1"/>
                </a:lnTo>
                <a:lnTo>
                  <a:pt x="0" y="1"/>
                </a:lnTo>
                <a:lnTo>
                  <a:pt x="2172" y="1972"/>
                </a:lnTo>
                <a:lnTo>
                  <a:pt x="2277" y="1972"/>
                </a:lnTo>
                <a:lnTo>
                  <a:pt x="2379" y="1972"/>
                </a:lnTo>
                <a:lnTo>
                  <a:pt x="2484" y="1972"/>
                </a:lnTo>
                <a:lnTo>
                  <a:pt x="2588" y="1972"/>
                </a:lnTo>
                <a:lnTo>
                  <a:pt x="2693" y="1972"/>
                </a:lnTo>
                <a:lnTo>
                  <a:pt x="2797" y="1972"/>
                </a:lnTo>
                <a:lnTo>
                  <a:pt x="2900" y="1970"/>
                </a:lnTo>
                <a:lnTo>
                  <a:pt x="3005" y="1970"/>
                </a:lnTo>
                <a:lnTo>
                  <a:pt x="3110" y="1970"/>
                </a:lnTo>
                <a:lnTo>
                  <a:pt x="3213" y="1970"/>
                </a:lnTo>
                <a:lnTo>
                  <a:pt x="3318" y="1970"/>
                </a:lnTo>
                <a:lnTo>
                  <a:pt x="3423" y="1970"/>
                </a:lnTo>
                <a:lnTo>
                  <a:pt x="3526" y="1970"/>
                </a:lnTo>
                <a:lnTo>
                  <a:pt x="3631" y="1970"/>
                </a:lnTo>
                <a:lnTo>
                  <a:pt x="3736" y="1970"/>
                </a:lnTo>
                <a:lnTo>
                  <a:pt x="3841" y="1970"/>
                </a:lnTo>
                <a:lnTo>
                  <a:pt x="3945" y="1970"/>
                </a:lnTo>
                <a:lnTo>
                  <a:pt x="4049" y="1970"/>
                </a:lnTo>
                <a:lnTo>
                  <a:pt x="4154" y="1970"/>
                </a:lnTo>
                <a:lnTo>
                  <a:pt x="4259" y="1970"/>
                </a:lnTo>
                <a:lnTo>
                  <a:pt x="4364" y="1970"/>
                </a:lnTo>
                <a:lnTo>
                  <a:pt x="4468" y="1970"/>
                </a:lnTo>
                <a:lnTo>
                  <a:pt x="4573" y="1970"/>
                </a:lnTo>
                <a:lnTo>
                  <a:pt x="4677" y="1970"/>
                </a:lnTo>
                <a:lnTo>
                  <a:pt x="4782" y="1970"/>
                </a:lnTo>
                <a:lnTo>
                  <a:pt x="4887" y="1970"/>
                </a:lnTo>
                <a:lnTo>
                  <a:pt x="4990" y="1970"/>
                </a:lnTo>
                <a:lnTo>
                  <a:pt x="5095" y="1970"/>
                </a:lnTo>
                <a:lnTo>
                  <a:pt x="5200" y="1970"/>
                </a:lnTo>
                <a:lnTo>
                  <a:pt x="5305" y="1970"/>
                </a:lnTo>
                <a:lnTo>
                  <a:pt x="5408" y="1970"/>
                </a:lnTo>
                <a:lnTo>
                  <a:pt x="5513" y="1970"/>
                </a:lnTo>
                <a:lnTo>
                  <a:pt x="5618" y="1970"/>
                </a:lnTo>
                <a:lnTo>
                  <a:pt x="5723" y="1970"/>
                </a:lnTo>
                <a:lnTo>
                  <a:pt x="5826" y="1970"/>
                </a:lnTo>
                <a:lnTo>
                  <a:pt x="5930" y="1970"/>
                </a:lnTo>
                <a:lnTo>
                  <a:pt x="6035" y="1970"/>
                </a:lnTo>
                <a:lnTo>
                  <a:pt x="6140" y="1970"/>
                </a:lnTo>
                <a:lnTo>
                  <a:pt x="6245" y="1970"/>
                </a:lnTo>
                <a:lnTo>
                  <a:pt x="6349" y="1970"/>
                </a:lnTo>
                <a:lnTo>
                  <a:pt x="6454" y="1970"/>
                </a:lnTo>
                <a:lnTo>
                  <a:pt x="6559" y="1970"/>
                </a:lnTo>
                <a:lnTo>
                  <a:pt x="6664" y="1970"/>
                </a:lnTo>
                <a:lnTo>
                  <a:pt x="6766" y="1970"/>
                </a:lnTo>
                <a:lnTo>
                  <a:pt x="6871" y="1970"/>
                </a:lnTo>
                <a:lnTo>
                  <a:pt x="6976" y="1970"/>
                </a:lnTo>
                <a:lnTo>
                  <a:pt x="7081" y="1970"/>
                </a:lnTo>
                <a:lnTo>
                  <a:pt x="7185" y="1970"/>
                </a:lnTo>
                <a:lnTo>
                  <a:pt x="7290" y="1970"/>
                </a:lnTo>
                <a:lnTo>
                  <a:pt x="7394" y="1970"/>
                </a:lnTo>
                <a:lnTo>
                  <a:pt x="7499" y="1970"/>
                </a:lnTo>
                <a:lnTo>
                  <a:pt x="7603" y="1970"/>
                </a:lnTo>
                <a:lnTo>
                  <a:pt x="7708" y="1970"/>
                </a:lnTo>
                <a:lnTo>
                  <a:pt x="7812" y="1970"/>
                </a:lnTo>
                <a:lnTo>
                  <a:pt x="7917" y="1970"/>
                </a:lnTo>
                <a:lnTo>
                  <a:pt x="8020" y="1970"/>
                </a:lnTo>
                <a:lnTo>
                  <a:pt x="8125" y="1970"/>
                </a:lnTo>
                <a:lnTo>
                  <a:pt x="8230" y="1972"/>
                </a:lnTo>
                <a:lnTo>
                  <a:pt x="8334" y="1972"/>
                </a:lnTo>
                <a:lnTo>
                  <a:pt x="8439" y="1972"/>
                </a:lnTo>
                <a:lnTo>
                  <a:pt x="8544" y="1972"/>
                </a:lnTo>
                <a:lnTo>
                  <a:pt x="8649" y="1972"/>
                </a:lnTo>
                <a:lnTo>
                  <a:pt x="8751" y="1972"/>
                </a:lnTo>
                <a:lnTo>
                  <a:pt x="8856" y="19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7"/>
          <p:cNvSpPr>
            <a:spLocks/>
          </p:cNvSpPr>
          <p:nvPr/>
        </p:nvSpPr>
        <p:spPr bwMode="auto">
          <a:xfrm>
            <a:off x="7156450" y="2268538"/>
            <a:ext cx="1149350" cy="4360862"/>
          </a:xfrm>
          <a:custGeom>
            <a:avLst/>
            <a:gdLst>
              <a:gd name="T0" fmla="*/ 2147483647 w 2173"/>
              <a:gd name="T1" fmla="*/ 2147483647 h 8242"/>
              <a:gd name="T2" fmla="*/ 2147483647 w 2173"/>
              <a:gd name="T3" fmla="*/ 0 h 8242"/>
              <a:gd name="T4" fmla="*/ 0 w 2173"/>
              <a:gd name="T5" fmla="*/ 2147483647 h 8242"/>
              <a:gd name="T6" fmla="*/ 0 w 2173"/>
              <a:gd name="T7" fmla="*/ 2147483647 h 8242"/>
              <a:gd name="T8" fmla="*/ 0 w 2173"/>
              <a:gd name="T9" fmla="*/ 2147483647 h 8242"/>
              <a:gd name="T10" fmla="*/ 0 w 2173"/>
              <a:gd name="T11" fmla="*/ 2147483647 h 8242"/>
              <a:gd name="T12" fmla="*/ 0 w 2173"/>
              <a:gd name="T13" fmla="*/ 2147483647 h 8242"/>
              <a:gd name="T14" fmla="*/ 0 w 2173"/>
              <a:gd name="T15" fmla="*/ 2147483647 h 8242"/>
              <a:gd name="T16" fmla="*/ 0 w 2173"/>
              <a:gd name="T17" fmla="*/ 2147483647 h 8242"/>
              <a:gd name="T18" fmla="*/ 2147483647 w 2173"/>
              <a:gd name="T19" fmla="*/ 2147483647 h 8242"/>
              <a:gd name="T20" fmla="*/ 2147483647 w 2173"/>
              <a:gd name="T21" fmla="*/ 2147483647 h 8242"/>
              <a:gd name="T22" fmla="*/ 2147483647 w 2173"/>
              <a:gd name="T23" fmla="*/ 2147483647 h 8242"/>
              <a:gd name="T24" fmla="*/ 2147483647 w 2173"/>
              <a:gd name="T25" fmla="*/ 2147483647 h 8242"/>
              <a:gd name="T26" fmla="*/ 2147483647 w 2173"/>
              <a:gd name="T27" fmla="*/ 2147483647 h 8242"/>
              <a:gd name="T28" fmla="*/ 2147483647 w 2173"/>
              <a:gd name="T29" fmla="*/ 2147483647 h 8242"/>
              <a:gd name="T30" fmla="*/ 2147483647 w 2173"/>
              <a:gd name="T31" fmla="*/ 2147483647 h 8242"/>
              <a:gd name="T32" fmla="*/ 2147483647 w 2173"/>
              <a:gd name="T33" fmla="*/ 2147483647 h 8242"/>
              <a:gd name="T34" fmla="*/ 2147483647 w 2173"/>
              <a:gd name="T35" fmla="*/ 2147483647 h 8242"/>
              <a:gd name="T36" fmla="*/ 2147483647 w 2173"/>
              <a:gd name="T37" fmla="*/ 2147483647 h 8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3" h="8242">
                <a:moveTo>
                  <a:pt x="2173" y="1970"/>
                </a:moveTo>
                <a:lnTo>
                  <a:pt x="3" y="0"/>
                </a:lnTo>
                <a:lnTo>
                  <a:pt x="0" y="786"/>
                </a:lnTo>
                <a:lnTo>
                  <a:pt x="0" y="1570"/>
                </a:lnTo>
                <a:lnTo>
                  <a:pt x="0" y="2355"/>
                </a:lnTo>
                <a:lnTo>
                  <a:pt x="0" y="3137"/>
                </a:lnTo>
                <a:lnTo>
                  <a:pt x="0" y="3921"/>
                </a:lnTo>
                <a:lnTo>
                  <a:pt x="0" y="4705"/>
                </a:lnTo>
                <a:lnTo>
                  <a:pt x="0" y="5489"/>
                </a:lnTo>
                <a:lnTo>
                  <a:pt x="3" y="6271"/>
                </a:lnTo>
                <a:lnTo>
                  <a:pt x="2173" y="8242"/>
                </a:lnTo>
                <a:lnTo>
                  <a:pt x="2172" y="7459"/>
                </a:lnTo>
                <a:lnTo>
                  <a:pt x="2172" y="6674"/>
                </a:lnTo>
                <a:lnTo>
                  <a:pt x="2172" y="5892"/>
                </a:lnTo>
                <a:lnTo>
                  <a:pt x="2172" y="5107"/>
                </a:lnTo>
                <a:lnTo>
                  <a:pt x="2172" y="4325"/>
                </a:lnTo>
                <a:lnTo>
                  <a:pt x="2172" y="3541"/>
                </a:lnTo>
                <a:lnTo>
                  <a:pt x="2172" y="2756"/>
                </a:lnTo>
                <a:lnTo>
                  <a:pt x="2173" y="197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8"/>
          <p:cNvSpPr>
            <a:spLocks/>
          </p:cNvSpPr>
          <p:nvPr/>
        </p:nvSpPr>
        <p:spPr bwMode="auto">
          <a:xfrm>
            <a:off x="7156450" y="2268538"/>
            <a:ext cx="1149350" cy="4360862"/>
          </a:xfrm>
          <a:custGeom>
            <a:avLst/>
            <a:gdLst>
              <a:gd name="T0" fmla="*/ 2147483647 w 2173"/>
              <a:gd name="T1" fmla="*/ 2147483647 h 8242"/>
              <a:gd name="T2" fmla="*/ 2147483647 w 2173"/>
              <a:gd name="T3" fmla="*/ 0 h 8242"/>
              <a:gd name="T4" fmla="*/ 0 w 2173"/>
              <a:gd name="T5" fmla="*/ 2147483647 h 8242"/>
              <a:gd name="T6" fmla="*/ 0 w 2173"/>
              <a:gd name="T7" fmla="*/ 2147483647 h 8242"/>
              <a:gd name="T8" fmla="*/ 0 w 2173"/>
              <a:gd name="T9" fmla="*/ 2147483647 h 8242"/>
              <a:gd name="T10" fmla="*/ 0 w 2173"/>
              <a:gd name="T11" fmla="*/ 2147483647 h 8242"/>
              <a:gd name="T12" fmla="*/ 0 w 2173"/>
              <a:gd name="T13" fmla="*/ 2147483647 h 8242"/>
              <a:gd name="T14" fmla="*/ 0 w 2173"/>
              <a:gd name="T15" fmla="*/ 2147483647 h 8242"/>
              <a:gd name="T16" fmla="*/ 0 w 2173"/>
              <a:gd name="T17" fmla="*/ 2147483647 h 8242"/>
              <a:gd name="T18" fmla="*/ 2147483647 w 2173"/>
              <a:gd name="T19" fmla="*/ 2147483647 h 8242"/>
              <a:gd name="T20" fmla="*/ 2147483647 w 2173"/>
              <a:gd name="T21" fmla="*/ 2147483647 h 8242"/>
              <a:gd name="T22" fmla="*/ 2147483647 w 2173"/>
              <a:gd name="T23" fmla="*/ 2147483647 h 8242"/>
              <a:gd name="T24" fmla="*/ 2147483647 w 2173"/>
              <a:gd name="T25" fmla="*/ 2147483647 h 8242"/>
              <a:gd name="T26" fmla="*/ 2147483647 w 2173"/>
              <a:gd name="T27" fmla="*/ 2147483647 h 8242"/>
              <a:gd name="T28" fmla="*/ 2147483647 w 2173"/>
              <a:gd name="T29" fmla="*/ 2147483647 h 8242"/>
              <a:gd name="T30" fmla="*/ 2147483647 w 2173"/>
              <a:gd name="T31" fmla="*/ 2147483647 h 8242"/>
              <a:gd name="T32" fmla="*/ 2147483647 w 2173"/>
              <a:gd name="T33" fmla="*/ 2147483647 h 8242"/>
              <a:gd name="T34" fmla="*/ 2147483647 w 2173"/>
              <a:gd name="T35" fmla="*/ 2147483647 h 8242"/>
              <a:gd name="T36" fmla="*/ 2147483647 w 2173"/>
              <a:gd name="T37" fmla="*/ 2147483647 h 8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3" h="8242">
                <a:moveTo>
                  <a:pt x="2173" y="1970"/>
                </a:moveTo>
                <a:lnTo>
                  <a:pt x="3" y="0"/>
                </a:lnTo>
                <a:lnTo>
                  <a:pt x="0" y="786"/>
                </a:lnTo>
                <a:lnTo>
                  <a:pt x="0" y="1570"/>
                </a:lnTo>
                <a:lnTo>
                  <a:pt x="0" y="2355"/>
                </a:lnTo>
                <a:lnTo>
                  <a:pt x="0" y="3137"/>
                </a:lnTo>
                <a:lnTo>
                  <a:pt x="0" y="3921"/>
                </a:lnTo>
                <a:lnTo>
                  <a:pt x="0" y="4705"/>
                </a:lnTo>
                <a:lnTo>
                  <a:pt x="0" y="5489"/>
                </a:lnTo>
                <a:lnTo>
                  <a:pt x="3" y="6271"/>
                </a:lnTo>
                <a:lnTo>
                  <a:pt x="2173" y="8242"/>
                </a:lnTo>
                <a:lnTo>
                  <a:pt x="2172" y="7459"/>
                </a:lnTo>
                <a:lnTo>
                  <a:pt x="2172" y="6674"/>
                </a:lnTo>
                <a:lnTo>
                  <a:pt x="2172" y="5892"/>
                </a:lnTo>
                <a:lnTo>
                  <a:pt x="2172" y="5107"/>
                </a:lnTo>
                <a:lnTo>
                  <a:pt x="2172" y="4325"/>
                </a:lnTo>
                <a:lnTo>
                  <a:pt x="2172" y="3541"/>
                </a:lnTo>
                <a:lnTo>
                  <a:pt x="2172" y="2756"/>
                </a:lnTo>
                <a:lnTo>
                  <a:pt x="2173" y="197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9"/>
          <p:cNvSpPr>
            <a:spLocks/>
          </p:cNvSpPr>
          <p:nvPr/>
        </p:nvSpPr>
        <p:spPr bwMode="auto">
          <a:xfrm>
            <a:off x="3619500" y="2268538"/>
            <a:ext cx="1149350" cy="4360862"/>
          </a:xfrm>
          <a:custGeom>
            <a:avLst/>
            <a:gdLst>
              <a:gd name="T0" fmla="*/ 2147483647 w 2173"/>
              <a:gd name="T1" fmla="*/ 2147483647 h 8242"/>
              <a:gd name="T2" fmla="*/ 0 w 2173"/>
              <a:gd name="T3" fmla="*/ 2147483647 h 8242"/>
              <a:gd name="T4" fmla="*/ 2147483647 w 2173"/>
              <a:gd name="T5" fmla="*/ 2147483647 h 8242"/>
              <a:gd name="T6" fmla="*/ 2147483647 w 2173"/>
              <a:gd name="T7" fmla="*/ 2147483647 h 8242"/>
              <a:gd name="T8" fmla="*/ 2147483647 w 2173"/>
              <a:gd name="T9" fmla="*/ 2147483647 h 8242"/>
              <a:gd name="T10" fmla="*/ 2147483647 w 2173"/>
              <a:gd name="T11" fmla="*/ 2147483647 h 8242"/>
              <a:gd name="T12" fmla="*/ 2147483647 w 2173"/>
              <a:gd name="T13" fmla="*/ 2147483647 h 8242"/>
              <a:gd name="T14" fmla="*/ 2147483647 w 2173"/>
              <a:gd name="T15" fmla="*/ 2147483647 h 8242"/>
              <a:gd name="T16" fmla="*/ 2147483647 w 2173"/>
              <a:gd name="T17" fmla="*/ 2147483647 h 8242"/>
              <a:gd name="T18" fmla="*/ 0 w 2173"/>
              <a:gd name="T19" fmla="*/ 0 h 8242"/>
              <a:gd name="T20" fmla="*/ 2147483647 w 2173"/>
              <a:gd name="T21" fmla="*/ 2147483647 h 8242"/>
              <a:gd name="T22" fmla="*/ 2147483647 w 2173"/>
              <a:gd name="T23" fmla="*/ 2147483647 h 8242"/>
              <a:gd name="T24" fmla="*/ 2147483647 w 2173"/>
              <a:gd name="T25" fmla="*/ 2147483647 h 8242"/>
              <a:gd name="T26" fmla="*/ 2147483647 w 2173"/>
              <a:gd name="T27" fmla="*/ 2147483647 h 8242"/>
              <a:gd name="T28" fmla="*/ 2147483647 w 2173"/>
              <a:gd name="T29" fmla="*/ 2147483647 h 8242"/>
              <a:gd name="T30" fmla="*/ 2147483647 w 2173"/>
              <a:gd name="T31" fmla="*/ 2147483647 h 8242"/>
              <a:gd name="T32" fmla="*/ 2147483647 w 2173"/>
              <a:gd name="T33" fmla="*/ 2147483647 h 8242"/>
              <a:gd name="T34" fmla="*/ 2147483647 w 2173"/>
              <a:gd name="T35" fmla="*/ 2147483647 h 8242"/>
              <a:gd name="T36" fmla="*/ 2147483647 w 2173"/>
              <a:gd name="T37" fmla="*/ 2147483647 h 8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3" h="8242">
                <a:moveTo>
                  <a:pt x="2172" y="8242"/>
                </a:moveTo>
                <a:lnTo>
                  <a:pt x="0" y="6271"/>
                </a:lnTo>
                <a:lnTo>
                  <a:pt x="1" y="5489"/>
                </a:lnTo>
                <a:lnTo>
                  <a:pt x="1" y="4706"/>
                </a:lnTo>
                <a:lnTo>
                  <a:pt x="1" y="3921"/>
                </a:lnTo>
                <a:lnTo>
                  <a:pt x="1" y="3137"/>
                </a:lnTo>
                <a:lnTo>
                  <a:pt x="1" y="2353"/>
                </a:lnTo>
                <a:lnTo>
                  <a:pt x="1" y="1566"/>
                </a:lnTo>
                <a:lnTo>
                  <a:pt x="1" y="783"/>
                </a:lnTo>
                <a:lnTo>
                  <a:pt x="0" y="0"/>
                </a:lnTo>
                <a:lnTo>
                  <a:pt x="2172" y="1970"/>
                </a:lnTo>
                <a:lnTo>
                  <a:pt x="2173" y="2752"/>
                </a:lnTo>
                <a:lnTo>
                  <a:pt x="2173" y="3537"/>
                </a:lnTo>
                <a:lnTo>
                  <a:pt x="2173" y="4323"/>
                </a:lnTo>
                <a:lnTo>
                  <a:pt x="2173" y="5107"/>
                </a:lnTo>
                <a:lnTo>
                  <a:pt x="2173" y="5892"/>
                </a:lnTo>
                <a:lnTo>
                  <a:pt x="2173" y="6677"/>
                </a:lnTo>
                <a:lnTo>
                  <a:pt x="2173" y="7459"/>
                </a:lnTo>
                <a:lnTo>
                  <a:pt x="2172" y="824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Freeform 10"/>
          <p:cNvSpPr>
            <a:spLocks/>
          </p:cNvSpPr>
          <p:nvPr/>
        </p:nvSpPr>
        <p:spPr bwMode="auto">
          <a:xfrm>
            <a:off x="3619500" y="2268538"/>
            <a:ext cx="1149350" cy="4360862"/>
          </a:xfrm>
          <a:custGeom>
            <a:avLst/>
            <a:gdLst>
              <a:gd name="T0" fmla="*/ 2147483647 w 2173"/>
              <a:gd name="T1" fmla="*/ 2147483647 h 8242"/>
              <a:gd name="T2" fmla="*/ 0 w 2173"/>
              <a:gd name="T3" fmla="*/ 2147483647 h 8242"/>
              <a:gd name="T4" fmla="*/ 2147483647 w 2173"/>
              <a:gd name="T5" fmla="*/ 2147483647 h 8242"/>
              <a:gd name="T6" fmla="*/ 2147483647 w 2173"/>
              <a:gd name="T7" fmla="*/ 2147483647 h 8242"/>
              <a:gd name="T8" fmla="*/ 2147483647 w 2173"/>
              <a:gd name="T9" fmla="*/ 2147483647 h 8242"/>
              <a:gd name="T10" fmla="*/ 2147483647 w 2173"/>
              <a:gd name="T11" fmla="*/ 2147483647 h 8242"/>
              <a:gd name="T12" fmla="*/ 2147483647 w 2173"/>
              <a:gd name="T13" fmla="*/ 2147483647 h 8242"/>
              <a:gd name="T14" fmla="*/ 2147483647 w 2173"/>
              <a:gd name="T15" fmla="*/ 2147483647 h 8242"/>
              <a:gd name="T16" fmla="*/ 2147483647 w 2173"/>
              <a:gd name="T17" fmla="*/ 2147483647 h 8242"/>
              <a:gd name="T18" fmla="*/ 0 w 2173"/>
              <a:gd name="T19" fmla="*/ 0 h 8242"/>
              <a:gd name="T20" fmla="*/ 2147483647 w 2173"/>
              <a:gd name="T21" fmla="*/ 2147483647 h 8242"/>
              <a:gd name="T22" fmla="*/ 2147483647 w 2173"/>
              <a:gd name="T23" fmla="*/ 2147483647 h 8242"/>
              <a:gd name="T24" fmla="*/ 2147483647 w 2173"/>
              <a:gd name="T25" fmla="*/ 2147483647 h 8242"/>
              <a:gd name="T26" fmla="*/ 2147483647 w 2173"/>
              <a:gd name="T27" fmla="*/ 2147483647 h 8242"/>
              <a:gd name="T28" fmla="*/ 2147483647 w 2173"/>
              <a:gd name="T29" fmla="*/ 2147483647 h 8242"/>
              <a:gd name="T30" fmla="*/ 2147483647 w 2173"/>
              <a:gd name="T31" fmla="*/ 2147483647 h 8242"/>
              <a:gd name="T32" fmla="*/ 2147483647 w 2173"/>
              <a:gd name="T33" fmla="*/ 2147483647 h 8242"/>
              <a:gd name="T34" fmla="*/ 2147483647 w 2173"/>
              <a:gd name="T35" fmla="*/ 2147483647 h 8242"/>
              <a:gd name="T36" fmla="*/ 2147483647 w 2173"/>
              <a:gd name="T37" fmla="*/ 2147483647 h 8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3" h="8242">
                <a:moveTo>
                  <a:pt x="2172" y="8242"/>
                </a:moveTo>
                <a:lnTo>
                  <a:pt x="0" y="6271"/>
                </a:lnTo>
                <a:lnTo>
                  <a:pt x="1" y="5489"/>
                </a:lnTo>
                <a:lnTo>
                  <a:pt x="1" y="4706"/>
                </a:lnTo>
                <a:lnTo>
                  <a:pt x="1" y="3921"/>
                </a:lnTo>
                <a:lnTo>
                  <a:pt x="1" y="3137"/>
                </a:lnTo>
                <a:lnTo>
                  <a:pt x="1" y="2353"/>
                </a:lnTo>
                <a:lnTo>
                  <a:pt x="1" y="1566"/>
                </a:lnTo>
                <a:lnTo>
                  <a:pt x="1" y="783"/>
                </a:lnTo>
                <a:lnTo>
                  <a:pt x="0" y="0"/>
                </a:lnTo>
                <a:lnTo>
                  <a:pt x="2172" y="1970"/>
                </a:lnTo>
                <a:lnTo>
                  <a:pt x="2173" y="2752"/>
                </a:lnTo>
                <a:lnTo>
                  <a:pt x="2173" y="3537"/>
                </a:lnTo>
                <a:lnTo>
                  <a:pt x="2173" y="4323"/>
                </a:lnTo>
                <a:lnTo>
                  <a:pt x="2173" y="5107"/>
                </a:lnTo>
                <a:lnTo>
                  <a:pt x="2173" y="5892"/>
                </a:lnTo>
                <a:lnTo>
                  <a:pt x="2173" y="6677"/>
                </a:lnTo>
                <a:lnTo>
                  <a:pt x="2173" y="7459"/>
                </a:lnTo>
                <a:lnTo>
                  <a:pt x="2172" y="82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Freeform 11"/>
          <p:cNvSpPr>
            <a:spLocks/>
          </p:cNvSpPr>
          <p:nvPr/>
        </p:nvSpPr>
        <p:spPr bwMode="auto">
          <a:xfrm>
            <a:off x="4767263" y="3309938"/>
            <a:ext cx="3538537" cy="3319462"/>
          </a:xfrm>
          <a:custGeom>
            <a:avLst/>
            <a:gdLst>
              <a:gd name="T0" fmla="*/ 2147483647 w 6686"/>
              <a:gd name="T1" fmla="*/ 0 h 6272"/>
              <a:gd name="T2" fmla="*/ 2147483647 w 6686"/>
              <a:gd name="T3" fmla="*/ 2147483647 h 6272"/>
              <a:gd name="T4" fmla="*/ 2147483647 w 6686"/>
              <a:gd name="T5" fmla="*/ 2147483647 h 6272"/>
              <a:gd name="T6" fmla="*/ 2147483647 w 6686"/>
              <a:gd name="T7" fmla="*/ 2147483647 h 6272"/>
              <a:gd name="T8" fmla="*/ 2147483647 w 6686"/>
              <a:gd name="T9" fmla="*/ 2147483647 h 6272"/>
              <a:gd name="T10" fmla="*/ 2147483647 w 6686"/>
              <a:gd name="T11" fmla="*/ 2147483647 h 6272"/>
              <a:gd name="T12" fmla="*/ 2147483647 w 6686"/>
              <a:gd name="T13" fmla="*/ 2147483647 h 6272"/>
              <a:gd name="T14" fmla="*/ 2147483647 w 6686"/>
              <a:gd name="T15" fmla="*/ 2147483647 h 6272"/>
              <a:gd name="T16" fmla="*/ 2147483647 w 6686"/>
              <a:gd name="T17" fmla="*/ 2147483647 h 6272"/>
              <a:gd name="T18" fmla="*/ 2147483647 w 6686"/>
              <a:gd name="T19" fmla="*/ 0 h 6272"/>
              <a:gd name="T20" fmla="*/ 2147483647 w 6686"/>
              <a:gd name="T21" fmla="*/ 0 h 6272"/>
              <a:gd name="T22" fmla="*/ 2147483647 w 6686"/>
              <a:gd name="T23" fmla="*/ 0 h 6272"/>
              <a:gd name="T24" fmla="*/ 2147483647 w 6686"/>
              <a:gd name="T25" fmla="*/ 0 h 6272"/>
              <a:gd name="T26" fmla="*/ 2147483647 w 6686"/>
              <a:gd name="T27" fmla="*/ 2147483647 h 6272"/>
              <a:gd name="T28" fmla="*/ 2147483647 w 6686"/>
              <a:gd name="T29" fmla="*/ 2147483647 h 6272"/>
              <a:gd name="T30" fmla="*/ 2147483647 w 6686"/>
              <a:gd name="T31" fmla="*/ 2147483647 h 6272"/>
              <a:gd name="T32" fmla="*/ 2147483647 w 6686"/>
              <a:gd name="T33" fmla="*/ 2147483647 h 6272"/>
              <a:gd name="T34" fmla="*/ 2147483647 w 6686"/>
              <a:gd name="T35" fmla="*/ 2147483647 h 6272"/>
              <a:gd name="T36" fmla="*/ 2147483647 w 6686"/>
              <a:gd name="T37" fmla="*/ 2147483647 h 6272"/>
              <a:gd name="T38" fmla="*/ 2147483647 w 6686"/>
              <a:gd name="T39" fmla="*/ 2147483647 h 6272"/>
              <a:gd name="T40" fmla="*/ 2147483647 w 6686"/>
              <a:gd name="T41" fmla="*/ 2147483647 h 6272"/>
              <a:gd name="T42" fmla="*/ 2147483647 w 6686"/>
              <a:gd name="T43" fmla="*/ 2147483647 h 6272"/>
              <a:gd name="T44" fmla="*/ 2147483647 w 6686"/>
              <a:gd name="T45" fmla="*/ 2147483647 h 6272"/>
              <a:gd name="T46" fmla="*/ 2147483647 w 6686"/>
              <a:gd name="T47" fmla="*/ 2147483647 h 6272"/>
              <a:gd name="T48" fmla="*/ 2147483647 w 6686"/>
              <a:gd name="T49" fmla="*/ 2147483647 h 6272"/>
              <a:gd name="T50" fmla="*/ 2147483647 w 6686"/>
              <a:gd name="T51" fmla="*/ 2147483647 h 6272"/>
              <a:gd name="T52" fmla="*/ 2147483647 w 6686"/>
              <a:gd name="T53" fmla="*/ 2147483647 h 6272"/>
              <a:gd name="T54" fmla="*/ 2147483647 w 6686"/>
              <a:gd name="T55" fmla="*/ 2147483647 h 6272"/>
              <a:gd name="T56" fmla="*/ 2147483647 w 6686"/>
              <a:gd name="T57" fmla="*/ 2147483647 h 6272"/>
              <a:gd name="T58" fmla="*/ 2147483647 w 6686"/>
              <a:gd name="T59" fmla="*/ 2147483647 h 6272"/>
              <a:gd name="T60" fmla="*/ 2147483647 w 6686"/>
              <a:gd name="T61" fmla="*/ 2147483647 h 6272"/>
              <a:gd name="T62" fmla="*/ 2147483647 w 6686"/>
              <a:gd name="T63" fmla="*/ 2147483647 h 6272"/>
              <a:gd name="T64" fmla="*/ 2147483647 w 6686"/>
              <a:gd name="T65" fmla="*/ 2147483647 h 6272"/>
              <a:gd name="T66" fmla="*/ 2147483647 w 6686"/>
              <a:gd name="T67" fmla="*/ 2147483647 h 6272"/>
              <a:gd name="T68" fmla="*/ 2147483647 w 6686"/>
              <a:gd name="T69" fmla="*/ 2147483647 h 6272"/>
              <a:gd name="T70" fmla="*/ 2147483647 w 6686"/>
              <a:gd name="T71" fmla="*/ 2147483647 h 6272"/>
              <a:gd name="T72" fmla="*/ 2147483647 w 6686"/>
              <a:gd name="T73" fmla="*/ 2147483647 h 6272"/>
              <a:gd name="T74" fmla="*/ 2147483647 w 6686"/>
              <a:gd name="T75" fmla="*/ 2147483647 h 6272"/>
              <a:gd name="T76" fmla="*/ 0 w 6686"/>
              <a:gd name="T77" fmla="*/ 2147483647 h 6272"/>
              <a:gd name="T78" fmla="*/ 2147483647 w 6686"/>
              <a:gd name="T79" fmla="*/ 2147483647 h 6272"/>
              <a:gd name="T80" fmla="*/ 2147483647 w 6686"/>
              <a:gd name="T81" fmla="*/ 2147483647 h 6272"/>
              <a:gd name="T82" fmla="*/ 2147483647 w 6686"/>
              <a:gd name="T83" fmla="*/ 2147483647 h 6272"/>
              <a:gd name="T84" fmla="*/ 2147483647 w 6686"/>
              <a:gd name="T85" fmla="*/ 2147483647 h 6272"/>
              <a:gd name="T86" fmla="*/ 2147483647 w 6686"/>
              <a:gd name="T87" fmla="*/ 2147483647 h 6272"/>
              <a:gd name="T88" fmla="*/ 2147483647 w 6686"/>
              <a:gd name="T89" fmla="*/ 2147483647 h 6272"/>
              <a:gd name="T90" fmla="*/ 2147483647 w 6686"/>
              <a:gd name="T91" fmla="*/ 2147483647 h 6272"/>
              <a:gd name="T92" fmla="*/ 2147483647 w 6686"/>
              <a:gd name="T93" fmla="*/ 2147483647 h 6272"/>
              <a:gd name="T94" fmla="*/ 2147483647 w 6686"/>
              <a:gd name="T95" fmla="*/ 2147483647 h 6272"/>
              <a:gd name="T96" fmla="*/ 2147483647 w 6686"/>
              <a:gd name="T97" fmla="*/ 2147483647 h 6272"/>
              <a:gd name="T98" fmla="*/ 2147483647 w 6686"/>
              <a:gd name="T99" fmla="*/ 2147483647 h 6272"/>
              <a:gd name="T100" fmla="*/ 0 w 6686"/>
              <a:gd name="T101" fmla="*/ 2147483647 h 6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686" h="6272">
                <a:moveTo>
                  <a:pt x="0" y="0"/>
                </a:moveTo>
                <a:lnTo>
                  <a:pt x="105" y="0"/>
                </a:lnTo>
                <a:lnTo>
                  <a:pt x="209" y="0"/>
                </a:lnTo>
                <a:lnTo>
                  <a:pt x="314" y="0"/>
                </a:lnTo>
                <a:lnTo>
                  <a:pt x="418" y="0"/>
                </a:lnTo>
                <a:lnTo>
                  <a:pt x="523" y="0"/>
                </a:lnTo>
                <a:lnTo>
                  <a:pt x="627" y="0"/>
                </a:lnTo>
                <a:lnTo>
                  <a:pt x="731" y="2"/>
                </a:lnTo>
                <a:lnTo>
                  <a:pt x="836" y="2"/>
                </a:lnTo>
                <a:lnTo>
                  <a:pt x="941" y="2"/>
                </a:lnTo>
                <a:lnTo>
                  <a:pt x="1045" y="2"/>
                </a:lnTo>
                <a:lnTo>
                  <a:pt x="1150" y="2"/>
                </a:lnTo>
                <a:lnTo>
                  <a:pt x="1253" y="2"/>
                </a:lnTo>
                <a:lnTo>
                  <a:pt x="1358" y="2"/>
                </a:lnTo>
                <a:lnTo>
                  <a:pt x="1463" y="2"/>
                </a:lnTo>
                <a:lnTo>
                  <a:pt x="1567" y="2"/>
                </a:lnTo>
                <a:lnTo>
                  <a:pt x="1672" y="2"/>
                </a:lnTo>
                <a:lnTo>
                  <a:pt x="1777" y="2"/>
                </a:lnTo>
                <a:lnTo>
                  <a:pt x="1880" y="2"/>
                </a:lnTo>
                <a:lnTo>
                  <a:pt x="1985" y="2"/>
                </a:lnTo>
                <a:lnTo>
                  <a:pt x="2090" y="2"/>
                </a:lnTo>
                <a:lnTo>
                  <a:pt x="2194" y="2"/>
                </a:lnTo>
                <a:lnTo>
                  <a:pt x="2299" y="2"/>
                </a:lnTo>
                <a:lnTo>
                  <a:pt x="2403" y="2"/>
                </a:lnTo>
                <a:lnTo>
                  <a:pt x="2507" y="2"/>
                </a:lnTo>
                <a:lnTo>
                  <a:pt x="2612" y="2"/>
                </a:lnTo>
                <a:lnTo>
                  <a:pt x="2716" y="2"/>
                </a:lnTo>
                <a:lnTo>
                  <a:pt x="2821" y="2"/>
                </a:lnTo>
                <a:lnTo>
                  <a:pt x="2926" y="2"/>
                </a:lnTo>
                <a:lnTo>
                  <a:pt x="3030" y="2"/>
                </a:lnTo>
                <a:lnTo>
                  <a:pt x="3135" y="2"/>
                </a:lnTo>
                <a:lnTo>
                  <a:pt x="3238" y="2"/>
                </a:lnTo>
                <a:lnTo>
                  <a:pt x="3343" y="2"/>
                </a:lnTo>
                <a:lnTo>
                  <a:pt x="3447" y="2"/>
                </a:lnTo>
                <a:lnTo>
                  <a:pt x="3552" y="2"/>
                </a:lnTo>
                <a:lnTo>
                  <a:pt x="3656" y="2"/>
                </a:lnTo>
                <a:lnTo>
                  <a:pt x="3760" y="2"/>
                </a:lnTo>
                <a:lnTo>
                  <a:pt x="3864" y="2"/>
                </a:lnTo>
                <a:lnTo>
                  <a:pt x="3969" y="2"/>
                </a:lnTo>
                <a:lnTo>
                  <a:pt x="4073" y="2"/>
                </a:lnTo>
                <a:lnTo>
                  <a:pt x="4178" y="2"/>
                </a:lnTo>
                <a:lnTo>
                  <a:pt x="4281" y="2"/>
                </a:lnTo>
                <a:lnTo>
                  <a:pt x="4386" y="2"/>
                </a:lnTo>
                <a:lnTo>
                  <a:pt x="4491" y="2"/>
                </a:lnTo>
                <a:lnTo>
                  <a:pt x="4595" y="2"/>
                </a:lnTo>
                <a:lnTo>
                  <a:pt x="4700" y="2"/>
                </a:lnTo>
                <a:lnTo>
                  <a:pt x="4805" y="2"/>
                </a:lnTo>
                <a:lnTo>
                  <a:pt x="4908" y="2"/>
                </a:lnTo>
                <a:lnTo>
                  <a:pt x="5013" y="0"/>
                </a:lnTo>
                <a:lnTo>
                  <a:pt x="5118" y="0"/>
                </a:lnTo>
                <a:lnTo>
                  <a:pt x="5222" y="0"/>
                </a:lnTo>
                <a:lnTo>
                  <a:pt x="5327" y="0"/>
                </a:lnTo>
                <a:lnTo>
                  <a:pt x="5432" y="0"/>
                </a:lnTo>
                <a:lnTo>
                  <a:pt x="5536" y="0"/>
                </a:lnTo>
                <a:lnTo>
                  <a:pt x="5640" y="0"/>
                </a:lnTo>
                <a:lnTo>
                  <a:pt x="5745" y="0"/>
                </a:lnTo>
                <a:lnTo>
                  <a:pt x="5849" y="0"/>
                </a:lnTo>
                <a:lnTo>
                  <a:pt x="5954" y="0"/>
                </a:lnTo>
                <a:lnTo>
                  <a:pt x="6059" y="0"/>
                </a:lnTo>
                <a:lnTo>
                  <a:pt x="6164" y="0"/>
                </a:lnTo>
                <a:lnTo>
                  <a:pt x="6268" y="0"/>
                </a:lnTo>
                <a:lnTo>
                  <a:pt x="6372" y="0"/>
                </a:lnTo>
                <a:lnTo>
                  <a:pt x="6477" y="0"/>
                </a:lnTo>
                <a:lnTo>
                  <a:pt x="6581" y="0"/>
                </a:lnTo>
                <a:lnTo>
                  <a:pt x="6686" y="0"/>
                </a:lnTo>
                <a:lnTo>
                  <a:pt x="6686" y="98"/>
                </a:lnTo>
                <a:lnTo>
                  <a:pt x="6686" y="197"/>
                </a:lnTo>
                <a:lnTo>
                  <a:pt x="6686" y="294"/>
                </a:lnTo>
                <a:lnTo>
                  <a:pt x="6686" y="393"/>
                </a:lnTo>
                <a:lnTo>
                  <a:pt x="6686" y="491"/>
                </a:lnTo>
                <a:lnTo>
                  <a:pt x="6686" y="590"/>
                </a:lnTo>
                <a:lnTo>
                  <a:pt x="6685" y="687"/>
                </a:lnTo>
                <a:lnTo>
                  <a:pt x="6685" y="785"/>
                </a:lnTo>
                <a:lnTo>
                  <a:pt x="6685" y="884"/>
                </a:lnTo>
                <a:lnTo>
                  <a:pt x="6685" y="981"/>
                </a:lnTo>
                <a:lnTo>
                  <a:pt x="6685" y="1079"/>
                </a:lnTo>
                <a:lnTo>
                  <a:pt x="6685" y="1178"/>
                </a:lnTo>
                <a:lnTo>
                  <a:pt x="6685" y="1275"/>
                </a:lnTo>
                <a:lnTo>
                  <a:pt x="6685" y="1374"/>
                </a:lnTo>
                <a:lnTo>
                  <a:pt x="6685" y="1472"/>
                </a:lnTo>
                <a:lnTo>
                  <a:pt x="6685" y="1569"/>
                </a:lnTo>
                <a:lnTo>
                  <a:pt x="6685" y="1668"/>
                </a:lnTo>
                <a:lnTo>
                  <a:pt x="6685" y="1766"/>
                </a:lnTo>
                <a:lnTo>
                  <a:pt x="6685" y="1864"/>
                </a:lnTo>
                <a:lnTo>
                  <a:pt x="6685" y="1962"/>
                </a:lnTo>
                <a:lnTo>
                  <a:pt x="6685" y="2060"/>
                </a:lnTo>
                <a:lnTo>
                  <a:pt x="6685" y="2158"/>
                </a:lnTo>
                <a:lnTo>
                  <a:pt x="6685" y="2256"/>
                </a:lnTo>
                <a:lnTo>
                  <a:pt x="6685" y="2354"/>
                </a:lnTo>
                <a:lnTo>
                  <a:pt x="6685" y="2452"/>
                </a:lnTo>
                <a:lnTo>
                  <a:pt x="6685" y="2549"/>
                </a:lnTo>
                <a:lnTo>
                  <a:pt x="6685" y="2648"/>
                </a:lnTo>
                <a:lnTo>
                  <a:pt x="6685" y="2746"/>
                </a:lnTo>
                <a:lnTo>
                  <a:pt x="6685" y="2843"/>
                </a:lnTo>
                <a:lnTo>
                  <a:pt x="6685" y="2941"/>
                </a:lnTo>
                <a:lnTo>
                  <a:pt x="6685" y="3040"/>
                </a:lnTo>
                <a:lnTo>
                  <a:pt x="6685" y="3137"/>
                </a:lnTo>
                <a:lnTo>
                  <a:pt x="6685" y="3235"/>
                </a:lnTo>
                <a:lnTo>
                  <a:pt x="6685" y="3334"/>
                </a:lnTo>
                <a:lnTo>
                  <a:pt x="6685" y="3431"/>
                </a:lnTo>
                <a:lnTo>
                  <a:pt x="6685" y="3529"/>
                </a:lnTo>
                <a:lnTo>
                  <a:pt x="6685" y="3628"/>
                </a:lnTo>
                <a:lnTo>
                  <a:pt x="6685" y="3726"/>
                </a:lnTo>
                <a:lnTo>
                  <a:pt x="6685" y="3823"/>
                </a:lnTo>
                <a:lnTo>
                  <a:pt x="6685" y="3922"/>
                </a:lnTo>
                <a:lnTo>
                  <a:pt x="6685" y="4020"/>
                </a:lnTo>
                <a:lnTo>
                  <a:pt x="6685" y="4117"/>
                </a:lnTo>
                <a:lnTo>
                  <a:pt x="6685" y="4215"/>
                </a:lnTo>
                <a:lnTo>
                  <a:pt x="6685" y="4314"/>
                </a:lnTo>
                <a:lnTo>
                  <a:pt x="6685" y="4411"/>
                </a:lnTo>
                <a:lnTo>
                  <a:pt x="6685" y="4509"/>
                </a:lnTo>
                <a:lnTo>
                  <a:pt x="6685" y="4608"/>
                </a:lnTo>
                <a:lnTo>
                  <a:pt x="6685" y="4705"/>
                </a:lnTo>
                <a:lnTo>
                  <a:pt x="6685" y="4803"/>
                </a:lnTo>
                <a:lnTo>
                  <a:pt x="6685" y="4901"/>
                </a:lnTo>
                <a:lnTo>
                  <a:pt x="6685" y="4999"/>
                </a:lnTo>
                <a:lnTo>
                  <a:pt x="6685" y="5097"/>
                </a:lnTo>
                <a:lnTo>
                  <a:pt x="6685" y="5195"/>
                </a:lnTo>
                <a:lnTo>
                  <a:pt x="6685" y="5292"/>
                </a:lnTo>
                <a:lnTo>
                  <a:pt x="6685" y="5391"/>
                </a:lnTo>
                <a:lnTo>
                  <a:pt x="6685" y="5489"/>
                </a:lnTo>
                <a:lnTo>
                  <a:pt x="6685" y="5586"/>
                </a:lnTo>
                <a:lnTo>
                  <a:pt x="6686" y="5684"/>
                </a:lnTo>
                <a:lnTo>
                  <a:pt x="6686" y="5783"/>
                </a:lnTo>
                <a:lnTo>
                  <a:pt x="6686" y="5880"/>
                </a:lnTo>
                <a:lnTo>
                  <a:pt x="6686" y="5978"/>
                </a:lnTo>
                <a:lnTo>
                  <a:pt x="6686" y="6076"/>
                </a:lnTo>
                <a:lnTo>
                  <a:pt x="6686" y="6174"/>
                </a:lnTo>
                <a:lnTo>
                  <a:pt x="6686" y="6272"/>
                </a:lnTo>
                <a:lnTo>
                  <a:pt x="6581" y="6272"/>
                </a:lnTo>
                <a:lnTo>
                  <a:pt x="6477" y="6272"/>
                </a:lnTo>
                <a:lnTo>
                  <a:pt x="6372" y="6271"/>
                </a:lnTo>
                <a:lnTo>
                  <a:pt x="6269" y="6271"/>
                </a:lnTo>
                <a:lnTo>
                  <a:pt x="6164" y="6271"/>
                </a:lnTo>
                <a:lnTo>
                  <a:pt x="6059" y="6271"/>
                </a:lnTo>
                <a:lnTo>
                  <a:pt x="5955" y="6271"/>
                </a:lnTo>
                <a:lnTo>
                  <a:pt x="5850" y="6271"/>
                </a:lnTo>
                <a:lnTo>
                  <a:pt x="5747" y="6271"/>
                </a:lnTo>
                <a:lnTo>
                  <a:pt x="5642" y="6271"/>
                </a:lnTo>
                <a:lnTo>
                  <a:pt x="5537" y="6271"/>
                </a:lnTo>
                <a:lnTo>
                  <a:pt x="5433" y="6270"/>
                </a:lnTo>
                <a:lnTo>
                  <a:pt x="5328" y="6270"/>
                </a:lnTo>
                <a:lnTo>
                  <a:pt x="5224" y="6270"/>
                </a:lnTo>
                <a:lnTo>
                  <a:pt x="5120" y="6270"/>
                </a:lnTo>
                <a:lnTo>
                  <a:pt x="5015" y="6270"/>
                </a:lnTo>
                <a:lnTo>
                  <a:pt x="4911" y="6270"/>
                </a:lnTo>
                <a:lnTo>
                  <a:pt x="4806" y="6270"/>
                </a:lnTo>
                <a:lnTo>
                  <a:pt x="4702" y="6270"/>
                </a:lnTo>
                <a:lnTo>
                  <a:pt x="4597" y="6270"/>
                </a:lnTo>
                <a:lnTo>
                  <a:pt x="4492" y="6270"/>
                </a:lnTo>
                <a:lnTo>
                  <a:pt x="4389" y="6270"/>
                </a:lnTo>
                <a:lnTo>
                  <a:pt x="4284" y="6270"/>
                </a:lnTo>
                <a:lnTo>
                  <a:pt x="4179" y="6270"/>
                </a:lnTo>
                <a:lnTo>
                  <a:pt x="4075" y="6270"/>
                </a:lnTo>
                <a:lnTo>
                  <a:pt x="3970" y="6270"/>
                </a:lnTo>
                <a:lnTo>
                  <a:pt x="3865" y="6270"/>
                </a:lnTo>
                <a:lnTo>
                  <a:pt x="3762" y="6270"/>
                </a:lnTo>
                <a:lnTo>
                  <a:pt x="3657" y="6270"/>
                </a:lnTo>
                <a:lnTo>
                  <a:pt x="3552" y="6270"/>
                </a:lnTo>
                <a:lnTo>
                  <a:pt x="3448" y="6270"/>
                </a:lnTo>
                <a:lnTo>
                  <a:pt x="3343" y="6270"/>
                </a:lnTo>
                <a:lnTo>
                  <a:pt x="3238" y="6270"/>
                </a:lnTo>
                <a:lnTo>
                  <a:pt x="3135" y="6270"/>
                </a:lnTo>
                <a:lnTo>
                  <a:pt x="3030" y="6270"/>
                </a:lnTo>
                <a:lnTo>
                  <a:pt x="2926" y="6270"/>
                </a:lnTo>
                <a:lnTo>
                  <a:pt x="2821" y="6270"/>
                </a:lnTo>
                <a:lnTo>
                  <a:pt x="2716" y="6270"/>
                </a:lnTo>
                <a:lnTo>
                  <a:pt x="2611" y="6270"/>
                </a:lnTo>
                <a:lnTo>
                  <a:pt x="2507" y="6270"/>
                </a:lnTo>
                <a:lnTo>
                  <a:pt x="2403" y="6270"/>
                </a:lnTo>
                <a:lnTo>
                  <a:pt x="2298" y="6270"/>
                </a:lnTo>
                <a:lnTo>
                  <a:pt x="2194" y="6270"/>
                </a:lnTo>
                <a:lnTo>
                  <a:pt x="2089" y="6270"/>
                </a:lnTo>
                <a:lnTo>
                  <a:pt x="1984" y="6270"/>
                </a:lnTo>
                <a:lnTo>
                  <a:pt x="1880" y="6270"/>
                </a:lnTo>
                <a:lnTo>
                  <a:pt x="1775" y="6270"/>
                </a:lnTo>
                <a:lnTo>
                  <a:pt x="1671" y="6270"/>
                </a:lnTo>
                <a:lnTo>
                  <a:pt x="1567" y="6270"/>
                </a:lnTo>
                <a:lnTo>
                  <a:pt x="1462" y="6270"/>
                </a:lnTo>
                <a:lnTo>
                  <a:pt x="1357" y="6270"/>
                </a:lnTo>
                <a:lnTo>
                  <a:pt x="1253" y="6270"/>
                </a:lnTo>
                <a:lnTo>
                  <a:pt x="1148" y="6271"/>
                </a:lnTo>
                <a:lnTo>
                  <a:pt x="1043" y="6271"/>
                </a:lnTo>
                <a:lnTo>
                  <a:pt x="940" y="6271"/>
                </a:lnTo>
                <a:lnTo>
                  <a:pt x="835" y="6271"/>
                </a:lnTo>
                <a:lnTo>
                  <a:pt x="730" y="6271"/>
                </a:lnTo>
                <a:lnTo>
                  <a:pt x="626" y="6271"/>
                </a:lnTo>
                <a:lnTo>
                  <a:pt x="521" y="6271"/>
                </a:lnTo>
                <a:lnTo>
                  <a:pt x="418" y="6271"/>
                </a:lnTo>
                <a:lnTo>
                  <a:pt x="313" y="6271"/>
                </a:lnTo>
                <a:lnTo>
                  <a:pt x="209" y="6272"/>
                </a:lnTo>
                <a:lnTo>
                  <a:pt x="104" y="6272"/>
                </a:lnTo>
                <a:lnTo>
                  <a:pt x="0" y="6272"/>
                </a:lnTo>
                <a:lnTo>
                  <a:pt x="0" y="6174"/>
                </a:lnTo>
                <a:lnTo>
                  <a:pt x="0" y="6077"/>
                </a:lnTo>
                <a:lnTo>
                  <a:pt x="2" y="5978"/>
                </a:lnTo>
                <a:lnTo>
                  <a:pt x="2" y="5880"/>
                </a:lnTo>
                <a:lnTo>
                  <a:pt x="2" y="5783"/>
                </a:lnTo>
                <a:lnTo>
                  <a:pt x="2" y="5685"/>
                </a:lnTo>
                <a:lnTo>
                  <a:pt x="2" y="5587"/>
                </a:lnTo>
                <a:lnTo>
                  <a:pt x="2" y="5489"/>
                </a:lnTo>
                <a:lnTo>
                  <a:pt x="2" y="5391"/>
                </a:lnTo>
                <a:lnTo>
                  <a:pt x="2" y="5293"/>
                </a:lnTo>
                <a:lnTo>
                  <a:pt x="2" y="5196"/>
                </a:lnTo>
                <a:lnTo>
                  <a:pt x="3" y="5097"/>
                </a:lnTo>
                <a:lnTo>
                  <a:pt x="3" y="4999"/>
                </a:lnTo>
                <a:lnTo>
                  <a:pt x="3" y="4902"/>
                </a:lnTo>
                <a:lnTo>
                  <a:pt x="3" y="4804"/>
                </a:lnTo>
                <a:lnTo>
                  <a:pt x="3" y="4705"/>
                </a:lnTo>
                <a:lnTo>
                  <a:pt x="3" y="4608"/>
                </a:lnTo>
                <a:lnTo>
                  <a:pt x="3" y="4510"/>
                </a:lnTo>
                <a:lnTo>
                  <a:pt x="3" y="4411"/>
                </a:lnTo>
                <a:lnTo>
                  <a:pt x="3" y="4314"/>
                </a:lnTo>
                <a:lnTo>
                  <a:pt x="3" y="4216"/>
                </a:lnTo>
                <a:lnTo>
                  <a:pt x="3" y="4117"/>
                </a:lnTo>
                <a:lnTo>
                  <a:pt x="3" y="4020"/>
                </a:lnTo>
                <a:lnTo>
                  <a:pt x="3" y="3922"/>
                </a:lnTo>
                <a:lnTo>
                  <a:pt x="3" y="3823"/>
                </a:lnTo>
                <a:lnTo>
                  <a:pt x="3" y="3726"/>
                </a:lnTo>
                <a:lnTo>
                  <a:pt x="3" y="3628"/>
                </a:lnTo>
                <a:lnTo>
                  <a:pt x="3" y="3529"/>
                </a:lnTo>
                <a:lnTo>
                  <a:pt x="3" y="3431"/>
                </a:lnTo>
                <a:lnTo>
                  <a:pt x="3" y="3334"/>
                </a:lnTo>
                <a:lnTo>
                  <a:pt x="3" y="3235"/>
                </a:lnTo>
                <a:lnTo>
                  <a:pt x="3" y="3137"/>
                </a:lnTo>
                <a:lnTo>
                  <a:pt x="3" y="3040"/>
                </a:lnTo>
                <a:lnTo>
                  <a:pt x="3" y="2941"/>
                </a:lnTo>
                <a:lnTo>
                  <a:pt x="3" y="2843"/>
                </a:lnTo>
                <a:lnTo>
                  <a:pt x="3" y="2746"/>
                </a:lnTo>
                <a:lnTo>
                  <a:pt x="3" y="2647"/>
                </a:lnTo>
                <a:lnTo>
                  <a:pt x="3" y="2549"/>
                </a:lnTo>
                <a:lnTo>
                  <a:pt x="3" y="2450"/>
                </a:lnTo>
                <a:lnTo>
                  <a:pt x="3" y="2353"/>
                </a:lnTo>
                <a:lnTo>
                  <a:pt x="3" y="2254"/>
                </a:lnTo>
                <a:lnTo>
                  <a:pt x="3" y="2156"/>
                </a:lnTo>
                <a:lnTo>
                  <a:pt x="3" y="2059"/>
                </a:lnTo>
                <a:lnTo>
                  <a:pt x="3" y="1960"/>
                </a:lnTo>
                <a:lnTo>
                  <a:pt x="3" y="1862"/>
                </a:lnTo>
                <a:lnTo>
                  <a:pt x="3" y="1763"/>
                </a:lnTo>
                <a:lnTo>
                  <a:pt x="3" y="1666"/>
                </a:lnTo>
                <a:lnTo>
                  <a:pt x="3" y="1567"/>
                </a:lnTo>
                <a:lnTo>
                  <a:pt x="3" y="1469"/>
                </a:lnTo>
                <a:lnTo>
                  <a:pt x="3" y="1372"/>
                </a:lnTo>
                <a:lnTo>
                  <a:pt x="3" y="1273"/>
                </a:lnTo>
                <a:lnTo>
                  <a:pt x="3" y="1175"/>
                </a:lnTo>
                <a:lnTo>
                  <a:pt x="2" y="1077"/>
                </a:lnTo>
                <a:lnTo>
                  <a:pt x="2" y="979"/>
                </a:lnTo>
                <a:lnTo>
                  <a:pt x="2" y="881"/>
                </a:lnTo>
                <a:lnTo>
                  <a:pt x="2" y="782"/>
                </a:lnTo>
                <a:lnTo>
                  <a:pt x="2" y="685"/>
                </a:lnTo>
                <a:lnTo>
                  <a:pt x="2" y="587"/>
                </a:lnTo>
                <a:lnTo>
                  <a:pt x="2" y="490"/>
                </a:lnTo>
                <a:lnTo>
                  <a:pt x="2" y="392"/>
                </a:lnTo>
                <a:lnTo>
                  <a:pt x="2" y="293"/>
                </a:lnTo>
                <a:lnTo>
                  <a:pt x="0" y="196"/>
                </a:ln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Freeform 12"/>
          <p:cNvSpPr>
            <a:spLocks/>
          </p:cNvSpPr>
          <p:nvPr/>
        </p:nvSpPr>
        <p:spPr bwMode="auto">
          <a:xfrm>
            <a:off x="4767263" y="3309938"/>
            <a:ext cx="3538537" cy="3319462"/>
          </a:xfrm>
          <a:custGeom>
            <a:avLst/>
            <a:gdLst>
              <a:gd name="T0" fmla="*/ 2147483647 w 6686"/>
              <a:gd name="T1" fmla="*/ 0 h 6272"/>
              <a:gd name="T2" fmla="*/ 2147483647 w 6686"/>
              <a:gd name="T3" fmla="*/ 2147483647 h 6272"/>
              <a:gd name="T4" fmla="*/ 2147483647 w 6686"/>
              <a:gd name="T5" fmla="*/ 2147483647 h 6272"/>
              <a:gd name="T6" fmla="*/ 2147483647 w 6686"/>
              <a:gd name="T7" fmla="*/ 2147483647 h 6272"/>
              <a:gd name="T8" fmla="*/ 2147483647 w 6686"/>
              <a:gd name="T9" fmla="*/ 2147483647 h 6272"/>
              <a:gd name="T10" fmla="*/ 2147483647 w 6686"/>
              <a:gd name="T11" fmla="*/ 2147483647 h 6272"/>
              <a:gd name="T12" fmla="*/ 2147483647 w 6686"/>
              <a:gd name="T13" fmla="*/ 2147483647 h 6272"/>
              <a:gd name="T14" fmla="*/ 2147483647 w 6686"/>
              <a:gd name="T15" fmla="*/ 2147483647 h 6272"/>
              <a:gd name="T16" fmla="*/ 2147483647 w 6686"/>
              <a:gd name="T17" fmla="*/ 2147483647 h 6272"/>
              <a:gd name="T18" fmla="*/ 2147483647 w 6686"/>
              <a:gd name="T19" fmla="*/ 2147483647 h 6272"/>
              <a:gd name="T20" fmla="*/ 2147483647 w 6686"/>
              <a:gd name="T21" fmla="*/ 0 h 6272"/>
              <a:gd name="T22" fmla="*/ 2147483647 w 6686"/>
              <a:gd name="T23" fmla="*/ 0 h 6272"/>
              <a:gd name="T24" fmla="*/ 2147483647 w 6686"/>
              <a:gd name="T25" fmla="*/ 0 h 6272"/>
              <a:gd name="T26" fmla="*/ 2147483647 w 6686"/>
              <a:gd name="T27" fmla="*/ 2147483647 h 6272"/>
              <a:gd name="T28" fmla="*/ 2147483647 w 6686"/>
              <a:gd name="T29" fmla="*/ 2147483647 h 6272"/>
              <a:gd name="T30" fmla="*/ 2147483647 w 6686"/>
              <a:gd name="T31" fmla="*/ 2147483647 h 6272"/>
              <a:gd name="T32" fmla="*/ 2147483647 w 6686"/>
              <a:gd name="T33" fmla="*/ 2147483647 h 6272"/>
              <a:gd name="T34" fmla="*/ 2147483647 w 6686"/>
              <a:gd name="T35" fmla="*/ 2147483647 h 6272"/>
              <a:gd name="T36" fmla="*/ 2147483647 w 6686"/>
              <a:gd name="T37" fmla="*/ 2147483647 h 6272"/>
              <a:gd name="T38" fmla="*/ 2147483647 w 6686"/>
              <a:gd name="T39" fmla="*/ 2147483647 h 6272"/>
              <a:gd name="T40" fmla="*/ 2147483647 w 6686"/>
              <a:gd name="T41" fmla="*/ 2147483647 h 6272"/>
              <a:gd name="T42" fmla="*/ 2147483647 w 6686"/>
              <a:gd name="T43" fmla="*/ 2147483647 h 6272"/>
              <a:gd name="T44" fmla="*/ 2147483647 w 6686"/>
              <a:gd name="T45" fmla="*/ 2147483647 h 6272"/>
              <a:gd name="T46" fmla="*/ 2147483647 w 6686"/>
              <a:gd name="T47" fmla="*/ 2147483647 h 6272"/>
              <a:gd name="T48" fmla="*/ 2147483647 w 6686"/>
              <a:gd name="T49" fmla="*/ 2147483647 h 6272"/>
              <a:gd name="T50" fmla="*/ 2147483647 w 6686"/>
              <a:gd name="T51" fmla="*/ 2147483647 h 6272"/>
              <a:gd name="T52" fmla="*/ 2147483647 w 6686"/>
              <a:gd name="T53" fmla="*/ 2147483647 h 6272"/>
              <a:gd name="T54" fmla="*/ 2147483647 w 6686"/>
              <a:gd name="T55" fmla="*/ 2147483647 h 6272"/>
              <a:gd name="T56" fmla="*/ 2147483647 w 6686"/>
              <a:gd name="T57" fmla="*/ 2147483647 h 6272"/>
              <a:gd name="T58" fmla="*/ 2147483647 w 6686"/>
              <a:gd name="T59" fmla="*/ 2147483647 h 6272"/>
              <a:gd name="T60" fmla="*/ 2147483647 w 6686"/>
              <a:gd name="T61" fmla="*/ 2147483647 h 6272"/>
              <a:gd name="T62" fmla="*/ 2147483647 w 6686"/>
              <a:gd name="T63" fmla="*/ 2147483647 h 6272"/>
              <a:gd name="T64" fmla="*/ 2147483647 w 6686"/>
              <a:gd name="T65" fmla="*/ 2147483647 h 6272"/>
              <a:gd name="T66" fmla="*/ 2147483647 w 6686"/>
              <a:gd name="T67" fmla="*/ 2147483647 h 6272"/>
              <a:gd name="T68" fmla="*/ 2147483647 w 6686"/>
              <a:gd name="T69" fmla="*/ 2147483647 h 6272"/>
              <a:gd name="T70" fmla="*/ 2147483647 w 6686"/>
              <a:gd name="T71" fmla="*/ 2147483647 h 6272"/>
              <a:gd name="T72" fmla="*/ 2147483647 w 6686"/>
              <a:gd name="T73" fmla="*/ 2147483647 h 6272"/>
              <a:gd name="T74" fmla="*/ 2147483647 w 6686"/>
              <a:gd name="T75" fmla="*/ 2147483647 h 6272"/>
              <a:gd name="T76" fmla="*/ 2147483647 w 6686"/>
              <a:gd name="T77" fmla="*/ 2147483647 h 6272"/>
              <a:gd name="T78" fmla="*/ 0 w 6686"/>
              <a:gd name="T79" fmla="*/ 2147483647 h 6272"/>
              <a:gd name="T80" fmla="*/ 2147483647 w 6686"/>
              <a:gd name="T81" fmla="*/ 2147483647 h 6272"/>
              <a:gd name="T82" fmla="*/ 2147483647 w 6686"/>
              <a:gd name="T83" fmla="*/ 2147483647 h 6272"/>
              <a:gd name="T84" fmla="*/ 2147483647 w 6686"/>
              <a:gd name="T85" fmla="*/ 2147483647 h 6272"/>
              <a:gd name="T86" fmla="*/ 2147483647 w 6686"/>
              <a:gd name="T87" fmla="*/ 2147483647 h 6272"/>
              <a:gd name="T88" fmla="*/ 2147483647 w 6686"/>
              <a:gd name="T89" fmla="*/ 2147483647 h 6272"/>
              <a:gd name="T90" fmla="*/ 2147483647 w 6686"/>
              <a:gd name="T91" fmla="*/ 2147483647 h 6272"/>
              <a:gd name="T92" fmla="*/ 2147483647 w 6686"/>
              <a:gd name="T93" fmla="*/ 2147483647 h 6272"/>
              <a:gd name="T94" fmla="*/ 2147483647 w 6686"/>
              <a:gd name="T95" fmla="*/ 2147483647 h 6272"/>
              <a:gd name="T96" fmla="*/ 2147483647 w 6686"/>
              <a:gd name="T97" fmla="*/ 2147483647 h 6272"/>
              <a:gd name="T98" fmla="*/ 2147483647 w 6686"/>
              <a:gd name="T99" fmla="*/ 2147483647 h 6272"/>
              <a:gd name="T100" fmla="*/ 2147483647 w 6686"/>
              <a:gd name="T101" fmla="*/ 2147483647 h 6272"/>
              <a:gd name="T102" fmla="*/ 2147483647 w 6686"/>
              <a:gd name="T103" fmla="*/ 2147483647 h 6272"/>
              <a:gd name="T104" fmla="*/ 0 w 6686"/>
              <a:gd name="T105" fmla="*/ 0 h 62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686" h="6272">
                <a:moveTo>
                  <a:pt x="0" y="0"/>
                </a:moveTo>
                <a:lnTo>
                  <a:pt x="0" y="0"/>
                </a:lnTo>
                <a:lnTo>
                  <a:pt x="105" y="0"/>
                </a:lnTo>
                <a:lnTo>
                  <a:pt x="209" y="0"/>
                </a:lnTo>
                <a:lnTo>
                  <a:pt x="314" y="0"/>
                </a:lnTo>
                <a:lnTo>
                  <a:pt x="418" y="0"/>
                </a:lnTo>
                <a:lnTo>
                  <a:pt x="523" y="0"/>
                </a:lnTo>
                <a:lnTo>
                  <a:pt x="627" y="0"/>
                </a:lnTo>
                <a:lnTo>
                  <a:pt x="731" y="2"/>
                </a:lnTo>
                <a:lnTo>
                  <a:pt x="836" y="2"/>
                </a:lnTo>
                <a:lnTo>
                  <a:pt x="941" y="2"/>
                </a:lnTo>
                <a:lnTo>
                  <a:pt x="1045" y="2"/>
                </a:lnTo>
                <a:lnTo>
                  <a:pt x="1150" y="2"/>
                </a:lnTo>
                <a:lnTo>
                  <a:pt x="1253" y="2"/>
                </a:lnTo>
                <a:lnTo>
                  <a:pt x="1358" y="2"/>
                </a:lnTo>
                <a:lnTo>
                  <a:pt x="1463" y="2"/>
                </a:lnTo>
                <a:lnTo>
                  <a:pt x="1567" y="2"/>
                </a:lnTo>
                <a:lnTo>
                  <a:pt x="1672" y="2"/>
                </a:lnTo>
                <a:lnTo>
                  <a:pt x="1777" y="2"/>
                </a:lnTo>
                <a:lnTo>
                  <a:pt x="1880" y="2"/>
                </a:lnTo>
                <a:lnTo>
                  <a:pt x="1985" y="2"/>
                </a:lnTo>
                <a:lnTo>
                  <a:pt x="2090" y="2"/>
                </a:lnTo>
                <a:lnTo>
                  <a:pt x="2194" y="2"/>
                </a:lnTo>
                <a:lnTo>
                  <a:pt x="2299" y="2"/>
                </a:lnTo>
                <a:lnTo>
                  <a:pt x="2403" y="2"/>
                </a:lnTo>
                <a:lnTo>
                  <a:pt x="2507" y="2"/>
                </a:lnTo>
                <a:lnTo>
                  <a:pt x="2612" y="2"/>
                </a:lnTo>
                <a:lnTo>
                  <a:pt x="2716" y="2"/>
                </a:lnTo>
                <a:lnTo>
                  <a:pt x="2821" y="2"/>
                </a:lnTo>
                <a:lnTo>
                  <a:pt x="2926" y="2"/>
                </a:lnTo>
                <a:lnTo>
                  <a:pt x="3030" y="2"/>
                </a:lnTo>
                <a:lnTo>
                  <a:pt x="3135" y="2"/>
                </a:lnTo>
                <a:lnTo>
                  <a:pt x="3238" y="2"/>
                </a:lnTo>
                <a:lnTo>
                  <a:pt x="3343" y="2"/>
                </a:lnTo>
                <a:lnTo>
                  <a:pt x="3447" y="2"/>
                </a:lnTo>
                <a:lnTo>
                  <a:pt x="3552" y="2"/>
                </a:lnTo>
                <a:lnTo>
                  <a:pt x="3656" y="2"/>
                </a:lnTo>
                <a:lnTo>
                  <a:pt x="3760" y="2"/>
                </a:lnTo>
                <a:lnTo>
                  <a:pt x="3864" y="2"/>
                </a:lnTo>
                <a:lnTo>
                  <a:pt x="3969" y="2"/>
                </a:lnTo>
                <a:lnTo>
                  <a:pt x="4073" y="2"/>
                </a:lnTo>
                <a:lnTo>
                  <a:pt x="4178" y="2"/>
                </a:lnTo>
                <a:lnTo>
                  <a:pt x="4281" y="2"/>
                </a:lnTo>
                <a:lnTo>
                  <a:pt x="4386" y="2"/>
                </a:lnTo>
                <a:lnTo>
                  <a:pt x="4491" y="2"/>
                </a:lnTo>
                <a:lnTo>
                  <a:pt x="4595" y="2"/>
                </a:lnTo>
                <a:lnTo>
                  <a:pt x="4700" y="2"/>
                </a:lnTo>
                <a:lnTo>
                  <a:pt x="4805" y="2"/>
                </a:lnTo>
                <a:lnTo>
                  <a:pt x="4908" y="2"/>
                </a:lnTo>
                <a:lnTo>
                  <a:pt x="5013" y="0"/>
                </a:lnTo>
                <a:lnTo>
                  <a:pt x="5118" y="0"/>
                </a:lnTo>
                <a:lnTo>
                  <a:pt x="5222" y="0"/>
                </a:lnTo>
                <a:lnTo>
                  <a:pt x="5327" y="0"/>
                </a:lnTo>
                <a:lnTo>
                  <a:pt x="5432" y="0"/>
                </a:lnTo>
                <a:lnTo>
                  <a:pt x="5536" y="0"/>
                </a:lnTo>
                <a:lnTo>
                  <a:pt x="5640" y="0"/>
                </a:lnTo>
                <a:lnTo>
                  <a:pt x="5745" y="0"/>
                </a:lnTo>
                <a:lnTo>
                  <a:pt x="5849" y="0"/>
                </a:lnTo>
                <a:lnTo>
                  <a:pt x="5954" y="0"/>
                </a:lnTo>
                <a:lnTo>
                  <a:pt x="6059" y="0"/>
                </a:lnTo>
                <a:lnTo>
                  <a:pt x="6164" y="0"/>
                </a:lnTo>
                <a:lnTo>
                  <a:pt x="6268" y="0"/>
                </a:lnTo>
                <a:lnTo>
                  <a:pt x="6372" y="0"/>
                </a:lnTo>
                <a:lnTo>
                  <a:pt x="6477" y="0"/>
                </a:lnTo>
                <a:lnTo>
                  <a:pt x="6581" y="0"/>
                </a:lnTo>
                <a:lnTo>
                  <a:pt x="6686" y="0"/>
                </a:lnTo>
                <a:lnTo>
                  <a:pt x="6686" y="98"/>
                </a:lnTo>
                <a:lnTo>
                  <a:pt x="6686" y="197"/>
                </a:lnTo>
                <a:lnTo>
                  <a:pt x="6686" y="294"/>
                </a:lnTo>
                <a:lnTo>
                  <a:pt x="6686" y="393"/>
                </a:lnTo>
                <a:lnTo>
                  <a:pt x="6686" y="491"/>
                </a:lnTo>
                <a:lnTo>
                  <a:pt x="6686" y="590"/>
                </a:lnTo>
                <a:lnTo>
                  <a:pt x="6685" y="687"/>
                </a:lnTo>
                <a:lnTo>
                  <a:pt x="6685" y="785"/>
                </a:lnTo>
                <a:lnTo>
                  <a:pt x="6685" y="884"/>
                </a:lnTo>
                <a:lnTo>
                  <a:pt x="6685" y="981"/>
                </a:lnTo>
                <a:lnTo>
                  <a:pt x="6685" y="1079"/>
                </a:lnTo>
                <a:lnTo>
                  <a:pt x="6685" y="1178"/>
                </a:lnTo>
                <a:lnTo>
                  <a:pt x="6685" y="1275"/>
                </a:lnTo>
                <a:lnTo>
                  <a:pt x="6685" y="1374"/>
                </a:lnTo>
                <a:lnTo>
                  <a:pt x="6685" y="1472"/>
                </a:lnTo>
                <a:lnTo>
                  <a:pt x="6685" y="1569"/>
                </a:lnTo>
                <a:lnTo>
                  <a:pt x="6685" y="1668"/>
                </a:lnTo>
                <a:lnTo>
                  <a:pt x="6685" y="1766"/>
                </a:lnTo>
                <a:lnTo>
                  <a:pt x="6685" y="1864"/>
                </a:lnTo>
                <a:lnTo>
                  <a:pt x="6685" y="1962"/>
                </a:lnTo>
                <a:lnTo>
                  <a:pt x="6685" y="2060"/>
                </a:lnTo>
                <a:lnTo>
                  <a:pt x="6685" y="2158"/>
                </a:lnTo>
                <a:lnTo>
                  <a:pt x="6685" y="2256"/>
                </a:lnTo>
                <a:lnTo>
                  <a:pt x="6685" y="2354"/>
                </a:lnTo>
                <a:lnTo>
                  <a:pt x="6685" y="2452"/>
                </a:lnTo>
                <a:lnTo>
                  <a:pt x="6685" y="2549"/>
                </a:lnTo>
                <a:lnTo>
                  <a:pt x="6685" y="2648"/>
                </a:lnTo>
                <a:lnTo>
                  <a:pt x="6685" y="2746"/>
                </a:lnTo>
                <a:lnTo>
                  <a:pt x="6685" y="2843"/>
                </a:lnTo>
                <a:lnTo>
                  <a:pt x="6685" y="2941"/>
                </a:lnTo>
                <a:lnTo>
                  <a:pt x="6685" y="3040"/>
                </a:lnTo>
                <a:lnTo>
                  <a:pt x="6685" y="3137"/>
                </a:lnTo>
                <a:lnTo>
                  <a:pt x="6685" y="3235"/>
                </a:lnTo>
                <a:lnTo>
                  <a:pt x="6685" y="3334"/>
                </a:lnTo>
                <a:lnTo>
                  <a:pt x="6685" y="3431"/>
                </a:lnTo>
                <a:lnTo>
                  <a:pt x="6685" y="3529"/>
                </a:lnTo>
                <a:lnTo>
                  <a:pt x="6685" y="3628"/>
                </a:lnTo>
                <a:lnTo>
                  <a:pt x="6685" y="3726"/>
                </a:lnTo>
                <a:lnTo>
                  <a:pt x="6685" y="3823"/>
                </a:lnTo>
                <a:lnTo>
                  <a:pt x="6685" y="3922"/>
                </a:lnTo>
                <a:lnTo>
                  <a:pt x="6685" y="4020"/>
                </a:lnTo>
                <a:lnTo>
                  <a:pt x="6685" y="4117"/>
                </a:lnTo>
                <a:lnTo>
                  <a:pt x="6685" y="4215"/>
                </a:lnTo>
                <a:lnTo>
                  <a:pt x="6685" y="4314"/>
                </a:lnTo>
                <a:lnTo>
                  <a:pt x="6685" y="4411"/>
                </a:lnTo>
                <a:lnTo>
                  <a:pt x="6685" y="4509"/>
                </a:lnTo>
                <a:lnTo>
                  <a:pt x="6685" y="4608"/>
                </a:lnTo>
                <a:lnTo>
                  <a:pt x="6685" y="4705"/>
                </a:lnTo>
                <a:lnTo>
                  <a:pt x="6685" y="4803"/>
                </a:lnTo>
                <a:lnTo>
                  <a:pt x="6685" y="4901"/>
                </a:lnTo>
                <a:lnTo>
                  <a:pt x="6685" y="4999"/>
                </a:lnTo>
                <a:lnTo>
                  <a:pt x="6685" y="5097"/>
                </a:lnTo>
                <a:lnTo>
                  <a:pt x="6685" y="5195"/>
                </a:lnTo>
                <a:lnTo>
                  <a:pt x="6685" y="5292"/>
                </a:lnTo>
                <a:lnTo>
                  <a:pt x="6685" y="5391"/>
                </a:lnTo>
                <a:lnTo>
                  <a:pt x="6685" y="5489"/>
                </a:lnTo>
                <a:lnTo>
                  <a:pt x="6685" y="5586"/>
                </a:lnTo>
                <a:lnTo>
                  <a:pt x="6686" y="5684"/>
                </a:lnTo>
                <a:lnTo>
                  <a:pt x="6686" y="5783"/>
                </a:lnTo>
                <a:lnTo>
                  <a:pt x="6686" y="5880"/>
                </a:lnTo>
                <a:lnTo>
                  <a:pt x="6686" y="5978"/>
                </a:lnTo>
                <a:lnTo>
                  <a:pt x="6686" y="6076"/>
                </a:lnTo>
                <a:lnTo>
                  <a:pt x="6686" y="6174"/>
                </a:lnTo>
                <a:lnTo>
                  <a:pt x="6686" y="6272"/>
                </a:lnTo>
                <a:lnTo>
                  <a:pt x="6581" y="6272"/>
                </a:lnTo>
                <a:lnTo>
                  <a:pt x="6477" y="6272"/>
                </a:lnTo>
                <a:lnTo>
                  <a:pt x="6372" y="6271"/>
                </a:lnTo>
                <a:lnTo>
                  <a:pt x="6269" y="6271"/>
                </a:lnTo>
                <a:lnTo>
                  <a:pt x="6164" y="6271"/>
                </a:lnTo>
                <a:lnTo>
                  <a:pt x="6059" y="6271"/>
                </a:lnTo>
                <a:lnTo>
                  <a:pt x="5955" y="6271"/>
                </a:lnTo>
                <a:lnTo>
                  <a:pt x="5850" y="6271"/>
                </a:lnTo>
                <a:lnTo>
                  <a:pt x="5747" y="6271"/>
                </a:lnTo>
                <a:lnTo>
                  <a:pt x="5642" y="6271"/>
                </a:lnTo>
                <a:lnTo>
                  <a:pt x="5537" y="6271"/>
                </a:lnTo>
                <a:lnTo>
                  <a:pt x="5433" y="6270"/>
                </a:lnTo>
                <a:lnTo>
                  <a:pt x="5328" y="6270"/>
                </a:lnTo>
                <a:lnTo>
                  <a:pt x="5224" y="6270"/>
                </a:lnTo>
                <a:lnTo>
                  <a:pt x="5120" y="6270"/>
                </a:lnTo>
                <a:lnTo>
                  <a:pt x="5015" y="6270"/>
                </a:lnTo>
                <a:lnTo>
                  <a:pt x="4911" y="6270"/>
                </a:lnTo>
                <a:lnTo>
                  <a:pt x="4806" y="6270"/>
                </a:lnTo>
                <a:lnTo>
                  <a:pt x="4702" y="6270"/>
                </a:lnTo>
                <a:lnTo>
                  <a:pt x="4597" y="6270"/>
                </a:lnTo>
                <a:lnTo>
                  <a:pt x="4492" y="6270"/>
                </a:lnTo>
                <a:lnTo>
                  <a:pt x="4389" y="6270"/>
                </a:lnTo>
                <a:lnTo>
                  <a:pt x="4284" y="6270"/>
                </a:lnTo>
                <a:lnTo>
                  <a:pt x="4179" y="6270"/>
                </a:lnTo>
                <a:lnTo>
                  <a:pt x="4075" y="6270"/>
                </a:lnTo>
                <a:lnTo>
                  <a:pt x="3970" y="6270"/>
                </a:lnTo>
                <a:lnTo>
                  <a:pt x="3865" y="6270"/>
                </a:lnTo>
                <a:lnTo>
                  <a:pt x="3762" y="6270"/>
                </a:lnTo>
                <a:lnTo>
                  <a:pt x="3657" y="6270"/>
                </a:lnTo>
                <a:lnTo>
                  <a:pt x="3552" y="6270"/>
                </a:lnTo>
                <a:lnTo>
                  <a:pt x="3448" y="6270"/>
                </a:lnTo>
                <a:lnTo>
                  <a:pt x="3343" y="6270"/>
                </a:lnTo>
                <a:lnTo>
                  <a:pt x="3238" y="6270"/>
                </a:lnTo>
                <a:lnTo>
                  <a:pt x="3135" y="6270"/>
                </a:lnTo>
                <a:lnTo>
                  <a:pt x="3030" y="6270"/>
                </a:lnTo>
                <a:lnTo>
                  <a:pt x="2926" y="6270"/>
                </a:lnTo>
                <a:lnTo>
                  <a:pt x="2821" y="6270"/>
                </a:lnTo>
                <a:lnTo>
                  <a:pt x="2716" y="6270"/>
                </a:lnTo>
                <a:lnTo>
                  <a:pt x="2611" y="6270"/>
                </a:lnTo>
                <a:lnTo>
                  <a:pt x="2507" y="6270"/>
                </a:lnTo>
                <a:lnTo>
                  <a:pt x="2403" y="6270"/>
                </a:lnTo>
                <a:lnTo>
                  <a:pt x="2298" y="6270"/>
                </a:lnTo>
                <a:lnTo>
                  <a:pt x="2194" y="6270"/>
                </a:lnTo>
                <a:lnTo>
                  <a:pt x="2089" y="6270"/>
                </a:lnTo>
                <a:lnTo>
                  <a:pt x="1984" y="6270"/>
                </a:lnTo>
                <a:lnTo>
                  <a:pt x="1880" y="6270"/>
                </a:lnTo>
                <a:lnTo>
                  <a:pt x="1775" y="6270"/>
                </a:lnTo>
                <a:lnTo>
                  <a:pt x="1671" y="6270"/>
                </a:lnTo>
                <a:lnTo>
                  <a:pt x="1567" y="6270"/>
                </a:lnTo>
                <a:lnTo>
                  <a:pt x="1462" y="6270"/>
                </a:lnTo>
                <a:lnTo>
                  <a:pt x="1357" y="6270"/>
                </a:lnTo>
                <a:lnTo>
                  <a:pt x="1253" y="6270"/>
                </a:lnTo>
                <a:lnTo>
                  <a:pt x="1148" y="6271"/>
                </a:lnTo>
                <a:lnTo>
                  <a:pt x="1043" y="6271"/>
                </a:lnTo>
                <a:lnTo>
                  <a:pt x="940" y="6271"/>
                </a:lnTo>
                <a:lnTo>
                  <a:pt x="835" y="6271"/>
                </a:lnTo>
                <a:lnTo>
                  <a:pt x="730" y="6271"/>
                </a:lnTo>
                <a:lnTo>
                  <a:pt x="626" y="6271"/>
                </a:lnTo>
                <a:lnTo>
                  <a:pt x="521" y="6271"/>
                </a:lnTo>
                <a:lnTo>
                  <a:pt x="418" y="6271"/>
                </a:lnTo>
                <a:lnTo>
                  <a:pt x="313" y="6271"/>
                </a:lnTo>
                <a:lnTo>
                  <a:pt x="209" y="6272"/>
                </a:lnTo>
                <a:lnTo>
                  <a:pt x="104" y="6272"/>
                </a:lnTo>
                <a:lnTo>
                  <a:pt x="0" y="6272"/>
                </a:lnTo>
                <a:lnTo>
                  <a:pt x="0" y="6174"/>
                </a:lnTo>
                <a:lnTo>
                  <a:pt x="0" y="6077"/>
                </a:lnTo>
                <a:lnTo>
                  <a:pt x="2" y="5978"/>
                </a:lnTo>
                <a:lnTo>
                  <a:pt x="2" y="5880"/>
                </a:lnTo>
                <a:lnTo>
                  <a:pt x="2" y="5783"/>
                </a:lnTo>
                <a:lnTo>
                  <a:pt x="2" y="5685"/>
                </a:lnTo>
                <a:lnTo>
                  <a:pt x="2" y="5587"/>
                </a:lnTo>
                <a:lnTo>
                  <a:pt x="2" y="5489"/>
                </a:lnTo>
                <a:lnTo>
                  <a:pt x="2" y="5391"/>
                </a:lnTo>
                <a:lnTo>
                  <a:pt x="2" y="5293"/>
                </a:lnTo>
                <a:lnTo>
                  <a:pt x="2" y="5196"/>
                </a:lnTo>
                <a:lnTo>
                  <a:pt x="3" y="5097"/>
                </a:lnTo>
                <a:lnTo>
                  <a:pt x="3" y="4999"/>
                </a:lnTo>
                <a:lnTo>
                  <a:pt x="3" y="4902"/>
                </a:lnTo>
                <a:lnTo>
                  <a:pt x="3" y="4804"/>
                </a:lnTo>
                <a:lnTo>
                  <a:pt x="3" y="4705"/>
                </a:lnTo>
                <a:lnTo>
                  <a:pt x="3" y="4608"/>
                </a:lnTo>
                <a:lnTo>
                  <a:pt x="3" y="4510"/>
                </a:lnTo>
                <a:lnTo>
                  <a:pt x="3" y="4411"/>
                </a:lnTo>
                <a:lnTo>
                  <a:pt x="3" y="4314"/>
                </a:lnTo>
                <a:lnTo>
                  <a:pt x="3" y="4216"/>
                </a:lnTo>
                <a:lnTo>
                  <a:pt x="3" y="4117"/>
                </a:lnTo>
                <a:lnTo>
                  <a:pt x="3" y="4020"/>
                </a:lnTo>
                <a:lnTo>
                  <a:pt x="3" y="3922"/>
                </a:lnTo>
                <a:lnTo>
                  <a:pt x="3" y="3823"/>
                </a:lnTo>
                <a:lnTo>
                  <a:pt x="3" y="3726"/>
                </a:lnTo>
                <a:lnTo>
                  <a:pt x="3" y="3628"/>
                </a:lnTo>
                <a:lnTo>
                  <a:pt x="3" y="3529"/>
                </a:lnTo>
                <a:lnTo>
                  <a:pt x="3" y="3431"/>
                </a:lnTo>
                <a:lnTo>
                  <a:pt x="3" y="3334"/>
                </a:lnTo>
                <a:lnTo>
                  <a:pt x="3" y="3235"/>
                </a:lnTo>
                <a:lnTo>
                  <a:pt x="3" y="3137"/>
                </a:lnTo>
                <a:lnTo>
                  <a:pt x="3" y="3040"/>
                </a:lnTo>
                <a:lnTo>
                  <a:pt x="3" y="2941"/>
                </a:lnTo>
                <a:lnTo>
                  <a:pt x="3" y="2843"/>
                </a:lnTo>
                <a:lnTo>
                  <a:pt x="3" y="2746"/>
                </a:lnTo>
                <a:lnTo>
                  <a:pt x="3" y="2647"/>
                </a:lnTo>
                <a:lnTo>
                  <a:pt x="3" y="2549"/>
                </a:lnTo>
                <a:lnTo>
                  <a:pt x="3" y="2450"/>
                </a:lnTo>
                <a:lnTo>
                  <a:pt x="3" y="2353"/>
                </a:lnTo>
                <a:lnTo>
                  <a:pt x="3" y="2254"/>
                </a:lnTo>
                <a:lnTo>
                  <a:pt x="3" y="2156"/>
                </a:lnTo>
                <a:lnTo>
                  <a:pt x="3" y="2059"/>
                </a:lnTo>
                <a:lnTo>
                  <a:pt x="3" y="1960"/>
                </a:lnTo>
                <a:lnTo>
                  <a:pt x="3" y="1862"/>
                </a:lnTo>
                <a:lnTo>
                  <a:pt x="3" y="1763"/>
                </a:lnTo>
                <a:lnTo>
                  <a:pt x="3" y="1666"/>
                </a:lnTo>
                <a:lnTo>
                  <a:pt x="3" y="1567"/>
                </a:lnTo>
                <a:lnTo>
                  <a:pt x="3" y="1469"/>
                </a:lnTo>
                <a:lnTo>
                  <a:pt x="3" y="1372"/>
                </a:lnTo>
                <a:lnTo>
                  <a:pt x="3" y="1273"/>
                </a:lnTo>
                <a:lnTo>
                  <a:pt x="3" y="1175"/>
                </a:lnTo>
                <a:lnTo>
                  <a:pt x="2" y="1077"/>
                </a:lnTo>
                <a:lnTo>
                  <a:pt x="2" y="979"/>
                </a:lnTo>
                <a:lnTo>
                  <a:pt x="2" y="881"/>
                </a:lnTo>
                <a:lnTo>
                  <a:pt x="2" y="782"/>
                </a:lnTo>
                <a:lnTo>
                  <a:pt x="2" y="685"/>
                </a:lnTo>
                <a:lnTo>
                  <a:pt x="2" y="587"/>
                </a:lnTo>
                <a:lnTo>
                  <a:pt x="2" y="490"/>
                </a:lnTo>
                <a:lnTo>
                  <a:pt x="2" y="392"/>
                </a:lnTo>
                <a:lnTo>
                  <a:pt x="2" y="293"/>
                </a:lnTo>
                <a:lnTo>
                  <a:pt x="0" y="196"/>
                </a:lnTo>
                <a:lnTo>
                  <a:pt x="0" y="9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3"/>
          <p:cNvSpPr>
            <a:spLocks/>
          </p:cNvSpPr>
          <p:nvPr/>
        </p:nvSpPr>
        <p:spPr bwMode="auto">
          <a:xfrm>
            <a:off x="3619500" y="2268538"/>
            <a:ext cx="4686300" cy="1042987"/>
          </a:xfrm>
          <a:custGeom>
            <a:avLst/>
            <a:gdLst>
              <a:gd name="T0" fmla="*/ 2147483647 w 8856"/>
              <a:gd name="T1" fmla="*/ 0 h 1972"/>
              <a:gd name="T2" fmla="*/ 2147483647 w 8856"/>
              <a:gd name="T3" fmla="*/ 0 h 1972"/>
              <a:gd name="T4" fmla="*/ 2147483647 w 8856"/>
              <a:gd name="T5" fmla="*/ 2147483647 h 1972"/>
              <a:gd name="T6" fmla="*/ 2147483647 w 8856"/>
              <a:gd name="T7" fmla="*/ 2147483647 h 1972"/>
              <a:gd name="T8" fmla="*/ 2147483647 w 8856"/>
              <a:gd name="T9" fmla="*/ 2147483647 h 1972"/>
              <a:gd name="T10" fmla="*/ 2147483647 w 8856"/>
              <a:gd name="T11" fmla="*/ 2147483647 h 1972"/>
              <a:gd name="T12" fmla="*/ 2147483647 w 8856"/>
              <a:gd name="T13" fmla="*/ 2147483647 h 1972"/>
              <a:gd name="T14" fmla="*/ 2147483647 w 8856"/>
              <a:gd name="T15" fmla="*/ 2147483647 h 1972"/>
              <a:gd name="T16" fmla="*/ 2147483647 w 8856"/>
              <a:gd name="T17" fmla="*/ 2147483647 h 1972"/>
              <a:gd name="T18" fmla="*/ 2147483647 w 8856"/>
              <a:gd name="T19" fmla="*/ 2147483647 h 1972"/>
              <a:gd name="T20" fmla="*/ 2147483647 w 8856"/>
              <a:gd name="T21" fmla="*/ 2147483647 h 1972"/>
              <a:gd name="T22" fmla="*/ 2147483647 w 8856"/>
              <a:gd name="T23" fmla="*/ 2147483647 h 1972"/>
              <a:gd name="T24" fmla="*/ 2147483647 w 8856"/>
              <a:gd name="T25" fmla="*/ 2147483647 h 1972"/>
              <a:gd name="T26" fmla="*/ 2147483647 w 8856"/>
              <a:gd name="T27" fmla="*/ 2147483647 h 1972"/>
              <a:gd name="T28" fmla="*/ 2147483647 w 8856"/>
              <a:gd name="T29" fmla="*/ 2147483647 h 1972"/>
              <a:gd name="T30" fmla="*/ 2147483647 w 8856"/>
              <a:gd name="T31" fmla="*/ 2147483647 h 1972"/>
              <a:gd name="T32" fmla="*/ 2147483647 w 8856"/>
              <a:gd name="T33" fmla="*/ 0 h 1972"/>
              <a:gd name="T34" fmla="*/ 2147483647 w 8856"/>
              <a:gd name="T35" fmla="*/ 0 h 1972"/>
              <a:gd name="T36" fmla="*/ 2147483647 w 8856"/>
              <a:gd name="T37" fmla="*/ 0 h 1972"/>
              <a:gd name="T38" fmla="*/ 2147483647 w 8856"/>
              <a:gd name="T39" fmla="*/ 0 h 1972"/>
              <a:gd name="T40" fmla="*/ 2147483647 w 8856"/>
              <a:gd name="T41" fmla="*/ 0 h 1972"/>
              <a:gd name="T42" fmla="*/ 2147483647 w 8856"/>
              <a:gd name="T43" fmla="*/ 0 h 1972"/>
              <a:gd name="T44" fmla="*/ 2147483647 w 8856"/>
              <a:gd name="T45" fmla="*/ 2147483647 h 1972"/>
              <a:gd name="T46" fmla="*/ 2147483647 w 8856"/>
              <a:gd name="T47" fmla="*/ 2147483647 h 1972"/>
              <a:gd name="T48" fmla="*/ 2147483647 w 8856"/>
              <a:gd name="T49" fmla="*/ 2147483647 h 1972"/>
              <a:gd name="T50" fmla="*/ 2147483647 w 8856"/>
              <a:gd name="T51" fmla="*/ 2147483647 h 1972"/>
              <a:gd name="T52" fmla="*/ 2147483647 w 8856"/>
              <a:gd name="T53" fmla="*/ 2147483647 h 1972"/>
              <a:gd name="T54" fmla="*/ 2147483647 w 8856"/>
              <a:gd name="T55" fmla="*/ 2147483647 h 1972"/>
              <a:gd name="T56" fmla="*/ 2147483647 w 8856"/>
              <a:gd name="T57" fmla="*/ 2147483647 h 1972"/>
              <a:gd name="T58" fmla="*/ 2147483647 w 8856"/>
              <a:gd name="T59" fmla="*/ 2147483647 h 1972"/>
              <a:gd name="T60" fmla="*/ 2147483647 w 8856"/>
              <a:gd name="T61" fmla="*/ 2147483647 h 1972"/>
              <a:gd name="T62" fmla="*/ 2147483647 w 8856"/>
              <a:gd name="T63" fmla="*/ 2147483647 h 1972"/>
              <a:gd name="T64" fmla="*/ 2147483647 w 8856"/>
              <a:gd name="T65" fmla="*/ 2147483647 h 1972"/>
              <a:gd name="T66" fmla="*/ 2147483647 w 8856"/>
              <a:gd name="T67" fmla="*/ 2147483647 h 1972"/>
              <a:gd name="T68" fmla="*/ 2147483647 w 8856"/>
              <a:gd name="T69" fmla="*/ 2147483647 h 1972"/>
              <a:gd name="T70" fmla="*/ 2147483647 w 8856"/>
              <a:gd name="T71" fmla="*/ 2147483647 h 1972"/>
              <a:gd name="T72" fmla="*/ 2147483647 w 8856"/>
              <a:gd name="T73" fmla="*/ 2147483647 h 1972"/>
              <a:gd name="T74" fmla="*/ 2147483647 w 8856"/>
              <a:gd name="T75" fmla="*/ 2147483647 h 1972"/>
              <a:gd name="T76" fmla="*/ 2147483647 w 8856"/>
              <a:gd name="T77" fmla="*/ 2147483647 h 1972"/>
              <a:gd name="T78" fmla="*/ 2147483647 w 8856"/>
              <a:gd name="T79" fmla="*/ 2147483647 h 1972"/>
              <a:gd name="T80" fmla="*/ 2147483647 w 8856"/>
              <a:gd name="T81" fmla="*/ 2147483647 h 1972"/>
              <a:gd name="T82" fmla="*/ 2147483647 w 8856"/>
              <a:gd name="T83" fmla="*/ 2147483647 h 1972"/>
              <a:gd name="T84" fmla="*/ 2147483647 w 8856"/>
              <a:gd name="T85" fmla="*/ 2147483647 h 19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856" h="1972">
                <a:moveTo>
                  <a:pt x="2172" y="1970"/>
                </a:moveTo>
                <a:lnTo>
                  <a:pt x="0" y="0"/>
                </a:lnTo>
                <a:lnTo>
                  <a:pt x="105" y="0"/>
                </a:lnTo>
                <a:lnTo>
                  <a:pt x="207" y="0"/>
                </a:lnTo>
                <a:lnTo>
                  <a:pt x="312" y="0"/>
                </a:lnTo>
                <a:lnTo>
                  <a:pt x="417" y="0"/>
                </a:lnTo>
                <a:lnTo>
                  <a:pt x="522" y="0"/>
                </a:lnTo>
                <a:lnTo>
                  <a:pt x="626" y="0"/>
                </a:lnTo>
                <a:lnTo>
                  <a:pt x="731" y="1"/>
                </a:lnTo>
                <a:lnTo>
                  <a:pt x="836" y="1"/>
                </a:lnTo>
                <a:lnTo>
                  <a:pt x="939" y="1"/>
                </a:lnTo>
                <a:lnTo>
                  <a:pt x="1044" y="1"/>
                </a:lnTo>
                <a:lnTo>
                  <a:pt x="1149" y="1"/>
                </a:lnTo>
                <a:lnTo>
                  <a:pt x="1254" y="1"/>
                </a:lnTo>
                <a:lnTo>
                  <a:pt x="1357" y="1"/>
                </a:lnTo>
                <a:lnTo>
                  <a:pt x="1462" y="1"/>
                </a:lnTo>
                <a:lnTo>
                  <a:pt x="1566" y="1"/>
                </a:lnTo>
                <a:lnTo>
                  <a:pt x="1671" y="1"/>
                </a:lnTo>
                <a:lnTo>
                  <a:pt x="1775" y="1"/>
                </a:lnTo>
                <a:lnTo>
                  <a:pt x="1880" y="1"/>
                </a:lnTo>
                <a:lnTo>
                  <a:pt x="1985" y="1"/>
                </a:lnTo>
                <a:lnTo>
                  <a:pt x="2087" y="1"/>
                </a:lnTo>
                <a:lnTo>
                  <a:pt x="2192" y="1"/>
                </a:lnTo>
                <a:lnTo>
                  <a:pt x="2297" y="1"/>
                </a:lnTo>
                <a:lnTo>
                  <a:pt x="2402" y="1"/>
                </a:lnTo>
                <a:lnTo>
                  <a:pt x="2506" y="1"/>
                </a:lnTo>
                <a:lnTo>
                  <a:pt x="2611" y="1"/>
                </a:lnTo>
                <a:lnTo>
                  <a:pt x="2716" y="1"/>
                </a:lnTo>
                <a:lnTo>
                  <a:pt x="2818" y="1"/>
                </a:lnTo>
                <a:lnTo>
                  <a:pt x="2923" y="1"/>
                </a:lnTo>
                <a:lnTo>
                  <a:pt x="3028" y="1"/>
                </a:lnTo>
                <a:lnTo>
                  <a:pt x="3133" y="1"/>
                </a:lnTo>
                <a:lnTo>
                  <a:pt x="3237" y="1"/>
                </a:lnTo>
                <a:lnTo>
                  <a:pt x="3342" y="1"/>
                </a:lnTo>
                <a:lnTo>
                  <a:pt x="3447" y="1"/>
                </a:lnTo>
                <a:lnTo>
                  <a:pt x="3550" y="1"/>
                </a:lnTo>
                <a:lnTo>
                  <a:pt x="3655" y="1"/>
                </a:lnTo>
                <a:lnTo>
                  <a:pt x="3760" y="1"/>
                </a:lnTo>
                <a:lnTo>
                  <a:pt x="3863" y="1"/>
                </a:lnTo>
                <a:lnTo>
                  <a:pt x="3967" y="1"/>
                </a:lnTo>
                <a:lnTo>
                  <a:pt x="4072" y="1"/>
                </a:lnTo>
                <a:lnTo>
                  <a:pt x="4176" y="1"/>
                </a:lnTo>
                <a:lnTo>
                  <a:pt x="4281" y="1"/>
                </a:lnTo>
                <a:lnTo>
                  <a:pt x="4386" y="1"/>
                </a:lnTo>
                <a:lnTo>
                  <a:pt x="4491" y="1"/>
                </a:lnTo>
                <a:lnTo>
                  <a:pt x="4593" y="1"/>
                </a:lnTo>
                <a:lnTo>
                  <a:pt x="4698" y="1"/>
                </a:lnTo>
                <a:lnTo>
                  <a:pt x="4803" y="1"/>
                </a:lnTo>
                <a:lnTo>
                  <a:pt x="4907" y="1"/>
                </a:lnTo>
                <a:lnTo>
                  <a:pt x="5012" y="0"/>
                </a:lnTo>
                <a:lnTo>
                  <a:pt x="5117" y="0"/>
                </a:lnTo>
                <a:lnTo>
                  <a:pt x="5222" y="0"/>
                </a:lnTo>
                <a:lnTo>
                  <a:pt x="5327" y="0"/>
                </a:lnTo>
                <a:lnTo>
                  <a:pt x="5429" y="0"/>
                </a:lnTo>
                <a:lnTo>
                  <a:pt x="5534" y="0"/>
                </a:lnTo>
                <a:lnTo>
                  <a:pt x="5639" y="0"/>
                </a:lnTo>
                <a:lnTo>
                  <a:pt x="5744" y="0"/>
                </a:lnTo>
                <a:lnTo>
                  <a:pt x="5849" y="0"/>
                </a:lnTo>
                <a:lnTo>
                  <a:pt x="5952" y="0"/>
                </a:lnTo>
                <a:lnTo>
                  <a:pt x="6057" y="0"/>
                </a:lnTo>
                <a:lnTo>
                  <a:pt x="6162" y="0"/>
                </a:lnTo>
                <a:lnTo>
                  <a:pt x="6267" y="0"/>
                </a:lnTo>
                <a:lnTo>
                  <a:pt x="6372" y="0"/>
                </a:lnTo>
                <a:lnTo>
                  <a:pt x="6476" y="0"/>
                </a:lnTo>
                <a:lnTo>
                  <a:pt x="6581" y="0"/>
                </a:lnTo>
                <a:lnTo>
                  <a:pt x="6686" y="0"/>
                </a:lnTo>
                <a:lnTo>
                  <a:pt x="8856" y="1970"/>
                </a:lnTo>
                <a:lnTo>
                  <a:pt x="8751" y="1970"/>
                </a:lnTo>
                <a:lnTo>
                  <a:pt x="8646" y="1970"/>
                </a:lnTo>
                <a:lnTo>
                  <a:pt x="8544" y="1970"/>
                </a:lnTo>
                <a:lnTo>
                  <a:pt x="8439" y="1970"/>
                </a:lnTo>
                <a:lnTo>
                  <a:pt x="8334" y="1970"/>
                </a:lnTo>
                <a:lnTo>
                  <a:pt x="8229" y="1970"/>
                </a:lnTo>
                <a:lnTo>
                  <a:pt x="8124" y="1970"/>
                </a:lnTo>
                <a:lnTo>
                  <a:pt x="8020" y="1970"/>
                </a:lnTo>
                <a:lnTo>
                  <a:pt x="7915" y="1970"/>
                </a:lnTo>
                <a:lnTo>
                  <a:pt x="7810" y="1970"/>
                </a:lnTo>
                <a:lnTo>
                  <a:pt x="7706" y="1970"/>
                </a:lnTo>
                <a:lnTo>
                  <a:pt x="7601" y="1970"/>
                </a:lnTo>
                <a:lnTo>
                  <a:pt x="7498" y="1970"/>
                </a:lnTo>
                <a:lnTo>
                  <a:pt x="7393" y="1970"/>
                </a:lnTo>
                <a:lnTo>
                  <a:pt x="7288" y="1970"/>
                </a:lnTo>
                <a:lnTo>
                  <a:pt x="7183" y="1970"/>
                </a:lnTo>
                <a:lnTo>
                  <a:pt x="7078" y="1972"/>
                </a:lnTo>
                <a:lnTo>
                  <a:pt x="6975" y="1972"/>
                </a:lnTo>
                <a:lnTo>
                  <a:pt x="6870" y="1972"/>
                </a:lnTo>
                <a:lnTo>
                  <a:pt x="6765" y="1972"/>
                </a:lnTo>
                <a:lnTo>
                  <a:pt x="6661" y="1972"/>
                </a:lnTo>
                <a:lnTo>
                  <a:pt x="6556" y="1972"/>
                </a:lnTo>
                <a:lnTo>
                  <a:pt x="6451" y="1972"/>
                </a:lnTo>
                <a:lnTo>
                  <a:pt x="6346" y="1972"/>
                </a:lnTo>
                <a:lnTo>
                  <a:pt x="6244" y="1972"/>
                </a:lnTo>
                <a:lnTo>
                  <a:pt x="6139" y="1972"/>
                </a:lnTo>
                <a:lnTo>
                  <a:pt x="6034" y="1972"/>
                </a:lnTo>
                <a:lnTo>
                  <a:pt x="5930" y="1972"/>
                </a:lnTo>
                <a:lnTo>
                  <a:pt x="5826" y="1972"/>
                </a:lnTo>
                <a:lnTo>
                  <a:pt x="5721" y="1972"/>
                </a:lnTo>
                <a:lnTo>
                  <a:pt x="5618" y="1972"/>
                </a:lnTo>
                <a:lnTo>
                  <a:pt x="5513" y="1972"/>
                </a:lnTo>
                <a:lnTo>
                  <a:pt x="5408" y="1972"/>
                </a:lnTo>
                <a:lnTo>
                  <a:pt x="5305" y="1972"/>
                </a:lnTo>
                <a:lnTo>
                  <a:pt x="5200" y="1972"/>
                </a:lnTo>
                <a:lnTo>
                  <a:pt x="5095" y="1972"/>
                </a:lnTo>
                <a:lnTo>
                  <a:pt x="4990" y="1972"/>
                </a:lnTo>
                <a:lnTo>
                  <a:pt x="4887" y="1972"/>
                </a:lnTo>
                <a:lnTo>
                  <a:pt x="4782" y="1972"/>
                </a:lnTo>
                <a:lnTo>
                  <a:pt x="4677" y="1972"/>
                </a:lnTo>
                <a:lnTo>
                  <a:pt x="4574" y="1972"/>
                </a:lnTo>
                <a:lnTo>
                  <a:pt x="4469" y="1972"/>
                </a:lnTo>
                <a:lnTo>
                  <a:pt x="4364" y="1972"/>
                </a:lnTo>
                <a:lnTo>
                  <a:pt x="4259" y="1972"/>
                </a:lnTo>
                <a:lnTo>
                  <a:pt x="4155" y="1972"/>
                </a:lnTo>
                <a:lnTo>
                  <a:pt x="4050" y="1972"/>
                </a:lnTo>
                <a:lnTo>
                  <a:pt x="3945" y="1972"/>
                </a:lnTo>
                <a:lnTo>
                  <a:pt x="3843" y="1972"/>
                </a:lnTo>
                <a:lnTo>
                  <a:pt x="3738" y="1972"/>
                </a:lnTo>
                <a:lnTo>
                  <a:pt x="3633" y="1972"/>
                </a:lnTo>
                <a:lnTo>
                  <a:pt x="3528" y="1972"/>
                </a:lnTo>
                <a:lnTo>
                  <a:pt x="3425" y="1972"/>
                </a:lnTo>
                <a:lnTo>
                  <a:pt x="3320" y="1972"/>
                </a:lnTo>
                <a:lnTo>
                  <a:pt x="3215" y="1972"/>
                </a:lnTo>
                <a:lnTo>
                  <a:pt x="3110" y="1972"/>
                </a:lnTo>
                <a:lnTo>
                  <a:pt x="3007" y="1972"/>
                </a:lnTo>
                <a:lnTo>
                  <a:pt x="2902" y="1972"/>
                </a:lnTo>
                <a:lnTo>
                  <a:pt x="2797" y="1970"/>
                </a:lnTo>
                <a:lnTo>
                  <a:pt x="2694" y="1970"/>
                </a:lnTo>
                <a:lnTo>
                  <a:pt x="2589" y="1970"/>
                </a:lnTo>
                <a:lnTo>
                  <a:pt x="2484" y="1970"/>
                </a:lnTo>
                <a:lnTo>
                  <a:pt x="2379" y="1970"/>
                </a:lnTo>
                <a:lnTo>
                  <a:pt x="2277" y="1970"/>
                </a:lnTo>
                <a:lnTo>
                  <a:pt x="2172" y="197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Freeform 14"/>
          <p:cNvSpPr>
            <a:spLocks/>
          </p:cNvSpPr>
          <p:nvPr/>
        </p:nvSpPr>
        <p:spPr bwMode="auto">
          <a:xfrm>
            <a:off x="3619500" y="2268538"/>
            <a:ext cx="4686300" cy="1042987"/>
          </a:xfrm>
          <a:custGeom>
            <a:avLst/>
            <a:gdLst>
              <a:gd name="T0" fmla="*/ 2147483647 w 8856"/>
              <a:gd name="T1" fmla="*/ 0 h 1972"/>
              <a:gd name="T2" fmla="*/ 2147483647 w 8856"/>
              <a:gd name="T3" fmla="*/ 0 h 1972"/>
              <a:gd name="T4" fmla="*/ 2147483647 w 8856"/>
              <a:gd name="T5" fmla="*/ 2147483647 h 1972"/>
              <a:gd name="T6" fmla="*/ 2147483647 w 8856"/>
              <a:gd name="T7" fmla="*/ 2147483647 h 1972"/>
              <a:gd name="T8" fmla="*/ 2147483647 w 8856"/>
              <a:gd name="T9" fmla="*/ 2147483647 h 1972"/>
              <a:gd name="T10" fmla="*/ 2147483647 w 8856"/>
              <a:gd name="T11" fmla="*/ 2147483647 h 1972"/>
              <a:gd name="T12" fmla="*/ 2147483647 w 8856"/>
              <a:gd name="T13" fmla="*/ 2147483647 h 1972"/>
              <a:gd name="T14" fmla="*/ 2147483647 w 8856"/>
              <a:gd name="T15" fmla="*/ 2147483647 h 1972"/>
              <a:gd name="T16" fmla="*/ 2147483647 w 8856"/>
              <a:gd name="T17" fmla="*/ 2147483647 h 1972"/>
              <a:gd name="T18" fmla="*/ 2147483647 w 8856"/>
              <a:gd name="T19" fmla="*/ 2147483647 h 1972"/>
              <a:gd name="T20" fmla="*/ 2147483647 w 8856"/>
              <a:gd name="T21" fmla="*/ 2147483647 h 1972"/>
              <a:gd name="T22" fmla="*/ 2147483647 w 8856"/>
              <a:gd name="T23" fmla="*/ 2147483647 h 1972"/>
              <a:gd name="T24" fmla="*/ 2147483647 w 8856"/>
              <a:gd name="T25" fmla="*/ 2147483647 h 1972"/>
              <a:gd name="T26" fmla="*/ 2147483647 w 8856"/>
              <a:gd name="T27" fmla="*/ 2147483647 h 1972"/>
              <a:gd name="T28" fmla="*/ 2147483647 w 8856"/>
              <a:gd name="T29" fmla="*/ 2147483647 h 1972"/>
              <a:gd name="T30" fmla="*/ 2147483647 w 8856"/>
              <a:gd name="T31" fmla="*/ 2147483647 h 1972"/>
              <a:gd name="T32" fmla="*/ 2147483647 w 8856"/>
              <a:gd name="T33" fmla="*/ 0 h 1972"/>
              <a:gd name="T34" fmla="*/ 2147483647 w 8856"/>
              <a:gd name="T35" fmla="*/ 0 h 1972"/>
              <a:gd name="T36" fmla="*/ 2147483647 w 8856"/>
              <a:gd name="T37" fmla="*/ 0 h 1972"/>
              <a:gd name="T38" fmla="*/ 2147483647 w 8856"/>
              <a:gd name="T39" fmla="*/ 0 h 1972"/>
              <a:gd name="T40" fmla="*/ 2147483647 w 8856"/>
              <a:gd name="T41" fmla="*/ 0 h 1972"/>
              <a:gd name="T42" fmla="*/ 2147483647 w 8856"/>
              <a:gd name="T43" fmla="*/ 0 h 1972"/>
              <a:gd name="T44" fmla="*/ 2147483647 w 8856"/>
              <a:gd name="T45" fmla="*/ 2147483647 h 1972"/>
              <a:gd name="T46" fmla="*/ 2147483647 w 8856"/>
              <a:gd name="T47" fmla="*/ 2147483647 h 1972"/>
              <a:gd name="T48" fmla="*/ 2147483647 w 8856"/>
              <a:gd name="T49" fmla="*/ 2147483647 h 1972"/>
              <a:gd name="T50" fmla="*/ 2147483647 w 8856"/>
              <a:gd name="T51" fmla="*/ 2147483647 h 1972"/>
              <a:gd name="T52" fmla="*/ 2147483647 w 8856"/>
              <a:gd name="T53" fmla="*/ 2147483647 h 1972"/>
              <a:gd name="T54" fmla="*/ 2147483647 w 8856"/>
              <a:gd name="T55" fmla="*/ 2147483647 h 1972"/>
              <a:gd name="T56" fmla="*/ 2147483647 w 8856"/>
              <a:gd name="T57" fmla="*/ 2147483647 h 1972"/>
              <a:gd name="T58" fmla="*/ 2147483647 w 8856"/>
              <a:gd name="T59" fmla="*/ 2147483647 h 1972"/>
              <a:gd name="T60" fmla="*/ 2147483647 w 8856"/>
              <a:gd name="T61" fmla="*/ 2147483647 h 1972"/>
              <a:gd name="T62" fmla="*/ 2147483647 w 8856"/>
              <a:gd name="T63" fmla="*/ 2147483647 h 1972"/>
              <a:gd name="T64" fmla="*/ 2147483647 w 8856"/>
              <a:gd name="T65" fmla="*/ 2147483647 h 1972"/>
              <a:gd name="T66" fmla="*/ 2147483647 w 8856"/>
              <a:gd name="T67" fmla="*/ 2147483647 h 1972"/>
              <a:gd name="T68" fmla="*/ 2147483647 w 8856"/>
              <a:gd name="T69" fmla="*/ 2147483647 h 1972"/>
              <a:gd name="T70" fmla="*/ 2147483647 w 8856"/>
              <a:gd name="T71" fmla="*/ 2147483647 h 1972"/>
              <a:gd name="T72" fmla="*/ 2147483647 w 8856"/>
              <a:gd name="T73" fmla="*/ 2147483647 h 1972"/>
              <a:gd name="T74" fmla="*/ 2147483647 w 8856"/>
              <a:gd name="T75" fmla="*/ 2147483647 h 1972"/>
              <a:gd name="T76" fmla="*/ 2147483647 w 8856"/>
              <a:gd name="T77" fmla="*/ 2147483647 h 1972"/>
              <a:gd name="T78" fmla="*/ 2147483647 w 8856"/>
              <a:gd name="T79" fmla="*/ 2147483647 h 1972"/>
              <a:gd name="T80" fmla="*/ 2147483647 w 8856"/>
              <a:gd name="T81" fmla="*/ 2147483647 h 1972"/>
              <a:gd name="T82" fmla="*/ 2147483647 w 8856"/>
              <a:gd name="T83" fmla="*/ 2147483647 h 1972"/>
              <a:gd name="T84" fmla="*/ 2147483647 w 8856"/>
              <a:gd name="T85" fmla="*/ 2147483647 h 19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856" h="1972">
                <a:moveTo>
                  <a:pt x="2172" y="1970"/>
                </a:moveTo>
                <a:lnTo>
                  <a:pt x="0" y="0"/>
                </a:lnTo>
                <a:lnTo>
                  <a:pt x="105" y="0"/>
                </a:lnTo>
                <a:lnTo>
                  <a:pt x="207" y="0"/>
                </a:lnTo>
                <a:lnTo>
                  <a:pt x="312" y="0"/>
                </a:lnTo>
                <a:lnTo>
                  <a:pt x="417" y="0"/>
                </a:lnTo>
                <a:lnTo>
                  <a:pt x="522" y="0"/>
                </a:lnTo>
                <a:lnTo>
                  <a:pt x="626" y="0"/>
                </a:lnTo>
                <a:lnTo>
                  <a:pt x="731" y="1"/>
                </a:lnTo>
                <a:lnTo>
                  <a:pt x="836" y="1"/>
                </a:lnTo>
                <a:lnTo>
                  <a:pt x="939" y="1"/>
                </a:lnTo>
                <a:lnTo>
                  <a:pt x="1044" y="1"/>
                </a:lnTo>
                <a:lnTo>
                  <a:pt x="1149" y="1"/>
                </a:lnTo>
                <a:lnTo>
                  <a:pt x="1254" y="1"/>
                </a:lnTo>
                <a:lnTo>
                  <a:pt x="1357" y="1"/>
                </a:lnTo>
                <a:lnTo>
                  <a:pt x="1462" y="1"/>
                </a:lnTo>
                <a:lnTo>
                  <a:pt x="1566" y="1"/>
                </a:lnTo>
                <a:lnTo>
                  <a:pt x="1671" y="1"/>
                </a:lnTo>
                <a:lnTo>
                  <a:pt x="1775" y="1"/>
                </a:lnTo>
                <a:lnTo>
                  <a:pt x="1880" y="1"/>
                </a:lnTo>
                <a:lnTo>
                  <a:pt x="1985" y="1"/>
                </a:lnTo>
                <a:lnTo>
                  <a:pt x="2087" y="1"/>
                </a:lnTo>
                <a:lnTo>
                  <a:pt x="2192" y="1"/>
                </a:lnTo>
                <a:lnTo>
                  <a:pt x="2297" y="1"/>
                </a:lnTo>
                <a:lnTo>
                  <a:pt x="2402" y="1"/>
                </a:lnTo>
                <a:lnTo>
                  <a:pt x="2506" y="1"/>
                </a:lnTo>
                <a:lnTo>
                  <a:pt x="2611" y="1"/>
                </a:lnTo>
                <a:lnTo>
                  <a:pt x="2716" y="1"/>
                </a:lnTo>
                <a:lnTo>
                  <a:pt x="2818" y="1"/>
                </a:lnTo>
                <a:lnTo>
                  <a:pt x="2923" y="1"/>
                </a:lnTo>
                <a:lnTo>
                  <a:pt x="3028" y="1"/>
                </a:lnTo>
                <a:lnTo>
                  <a:pt x="3133" y="1"/>
                </a:lnTo>
                <a:lnTo>
                  <a:pt x="3237" y="1"/>
                </a:lnTo>
                <a:lnTo>
                  <a:pt x="3342" y="1"/>
                </a:lnTo>
                <a:lnTo>
                  <a:pt x="3447" y="1"/>
                </a:lnTo>
                <a:lnTo>
                  <a:pt x="3550" y="1"/>
                </a:lnTo>
                <a:lnTo>
                  <a:pt x="3655" y="1"/>
                </a:lnTo>
                <a:lnTo>
                  <a:pt x="3760" y="1"/>
                </a:lnTo>
                <a:lnTo>
                  <a:pt x="3863" y="1"/>
                </a:lnTo>
                <a:lnTo>
                  <a:pt x="3967" y="1"/>
                </a:lnTo>
                <a:lnTo>
                  <a:pt x="4072" y="1"/>
                </a:lnTo>
                <a:lnTo>
                  <a:pt x="4176" y="1"/>
                </a:lnTo>
                <a:lnTo>
                  <a:pt x="4281" y="1"/>
                </a:lnTo>
                <a:lnTo>
                  <a:pt x="4386" y="1"/>
                </a:lnTo>
                <a:lnTo>
                  <a:pt x="4491" y="1"/>
                </a:lnTo>
                <a:lnTo>
                  <a:pt x="4593" y="1"/>
                </a:lnTo>
                <a:lnTo>
                  <a:pt x="4698" y="1"/>
                </a:lnTo>
                <a:lnTo>
                  <a:pt x="4803" y="1"/>
                </a:lnTo>
                <a:lnTo>
                  <a:pt x="4907" y="1"/>
                </a:lnTo>
                <a:lnTo>
                  <a:pt x="5012" y="0"/>
                </a:lnTo>
                <a:lnTo>
                  <a:pt x="5117" y="0"/>
                </a:lnTo>
                <a:lnTo>
                  <a:pt x="5222" y="0"/>
                </a:lnTo>
                <a:lnTo>
                  <a:pt x="5327" y="0"/>
                </a:lnTo>
                <a:lnTo>
                  <a:pt x="5429" y="0"/>
                </a:lnTo>
                <a:lnTo>
                  <a:pt x="5534" y="0"/>
                </a:lnTo>
                <a:lnTo>
                  <a:pt x="5639" y="0"/>
                </a:lnTo>
                <a:lnTo>
                  <a:pt x="5744" y="0"/>
                </a:lnTo>
                <a:lnTo>
                  <a:pt x="5849" y="0"/>
                </a:lnTo>
                <a:lnTo>
                  <a:pt x="5952" y="0"/>
                </a:lnTo>
                <a:lnTo>
                  <a:pt x="6057" y="0"/>
                </a:lnTo>
                <a:lnTo>
                  <a:pt x="6162" y="0"/>
                </a:lnTo>
                <a:lnTo>
                  <a:pt x="6267" y="0"/>
                </a:lnTo>
                <a:lnTo>
                  <a:pt x="6372" y="0"/>
                </a:lnTo>
                <a:lnTo>
                  <a:pt x="6476" y="0"/>
                </a:lnTo>
                <a:lnTo>
                  <a:pt x="6581" y="0"/>
                </a:lnTo>
                <a:lnTo>
                  <a:pt x="6686" y="0"/>
                </a:lnTo>
                <a:lnTo>
                  <a:pt x="8856" y="1970"/>
                </a:lnTo>
                <a:lnTo>
                  <a:pt x="8751" y="1970"/>
                </a:lnTo>
                <a:lnTo>
                  <a:pt x="8646" y="1970"/>
                </a:lnTo>
                <a:lnTo>
                  <a:pt x="8544" y="1970"/>
                </a:lnTo>
                <a:lnTo>
                  <a:pt x="8439" y="1970"/>
                </a:lnTo>
                <a:lnTo>
                  <a:pt x="8334" y="1970"/>
                </a:lnTo>
                <a:lnTo>
                  <a:pt x="8229" y="1970"/>
                </a:lnTo>
                <a:lnTo>
                  <a:pt x="8124" y="1970"/>
                </a:lnTo>
                <a:lnTo>
                  <a:pt x="8020" y="1970"/>
                </a:lnTo>
                <a:lnTo>
                  <a:pt x="7915" y="1970"/>
                </a:lnTo>
                <a:lnTo>
                  <a:pt x="7810" y="1970"/>
                </a:lnTo>
                <a:lnTo>
                  <a:pt x="7706" y="1970"/>
                </a:lnTo>
                <a:lnTo>
                  <a:pt x="7601" y="1970"/>
                </a:lnTo>
                <a:lnTo>
                  <a:pt x="7498" y="1970"/>
                </a:lnTo>
                <a:lnTo>
                  <a:pt x="7393" y="1970"/>
                </a:lnTo>
                <a:lnTo>
                  <a:pt x="7288" y="1970"/>
                </a:lnTo>
                <a:lnTo>
                  <a:pt x="7183" y="1970"/>
                </a:lnTo>
                <a:lnTo>
                  <a:pt x="7078" y="1972"/>
                </a:lnTo>
                <a:lnTo>
                  <a:pt x="6975" y="1972"/>
                </a:lnTo>
                <a:lnTo>
                  <a:pt x="6870" y="1972"/>
                </a:lnTo>
                <a:lnTo>
                  <a:pt x="6765" y="1972"/>
                </a:lnTo>
                <a:lnTo>
                  <a:pt x="6661" y="1972"/>
                </a:lnTo>
                <a:lnTo>
                  <a:pt x="6556" y="1972"/>
                </a:lnTo>
                <a:lnTo>
                  <a:pt x="6451" y="1972"/>
                </a:lnTo>
                <a:lnTo>
                  <a:pt x="6346" y="1972"/>
                </a:lnTo>
                <a:lnTo>
                  <a:pt x="6244" y="1972"/>
                </a:lnTo>
                <a:lnTo>
                  <a:pt x="6139" y="1972"/>
                </a:lnTo>
                <a:lnTo>
                  <a:pt x="6034" y="1972"/>
                </a:lnTo>
                <a:lnTo>
                  <a:pt x="5930" y="1972"/>
                </a:lnTo>
                <a:lnTo>
                  <a:pt x="5826" y="1972"/>
                </a:lnTo>
                <a:lnTo>
                  <a:pt x="5721" y="1972"/>
                </a:lnTo>
                <a:lnTo>
                  <a:pt x="5618" y="1972"/>
                </a:lnTo>
                <a:lnTo>
                  <a:pt x="5513" y="1972"/>
                </a:lnTo>
                <a:lnTo>
                  <a:pt x="5408" y="1972"/>
                </a:lnTo>
                <a:lnTo>
                  <a:pt x="5305" y="1972"/>
                </a:lnTo>
                <a:lnTo>
                  <a:pt x="5200" y="1972"/>
                </a:lnTo>
                <a:lnTo>
                  <a:pt x="5095" y="1972"/>
                </a:lnTo>
                <a:lnTo>
                  <a:pt x="4990" y="1972"/>
                </a:lnTo>
                <a:lnTo>
                  <a:pt x="4887" y="1972"/>
                </a:lnTo>
                <a:lnTo>
                  <a:pt x="4782" y="1972"/>
                </a:lnTo>
                <a:lnTo>
                  <a:pt x="4677" y="1972"/>
                </a:lnTo>
                <a:lnTo>
                  <a:pt x="4574" y="1972"/>
                </a:lnTo>
                <a:lnTo>
                  <a:pt x="4469" y="1972"/>
                </a:lnTo>
                <a:lnTo>
                  <a:pt x="4364" y="1972"/>
                </a:lnTo>
                <a:lnTo>
                  <a:pt x="4259" y="1972"/>
                </a:lnTo>
                <a:lnTo>
                  <a:pt x="4155" y="1972"/>
                </a:lnTo>
                <a:lnTo>
                  <a:pt x="4050" y="1972"/>
                </a:lnTo>
                <a:lnTo>
                  <a:pt x="3945" y="1972"/>
                </a:lnTo>
                <a:lnTo>
                  <a:pt x="3843" y="1972"/>
                </a:lnTo>
                <a:lnTo>
                  <a:pt x="3738" y="1972"/>
                </a:lnTo>
                <a:lnTo>
                  <a:pt x="3633" y="1972"/>
                </a:lnTo>
                <a:lnTo>
                  <a:pt x="3528" y="1972"/>
                </a:lnTo>
                <a:lnTo>
                  <a:pt x="3425" y="1972"/>
                </a:lnTo>
                <a:lnTo>
                  <a:pt x="3320" y="1972"/>
                </a:lnTo>
                <a:lnTo>
                  <a:pt x="3215" y="1972"/>
                </a:lnTo>
                <a:lnTo>
                  <a:pt x="3110" y="1972"/>
                </a:lnTo>
                <a:lnTo>
                  <a:pt x="3007" y="1972"/>
                </a:lnTo>
                <a:lnTo>
                  <a:pt x="2902" y="1972"/>
                </a:lnTo>
                <a:lnTo>
                  <a:pt x="2797" y="1970"/>
                </a:lnTo>
                <a:lnTo>
                  <a:pt x="2694" y="1970"/>
                </a:lnTo>
                <a:lnTo>
                  <a:pt x="2589" y="1970"/>
                </a:lnTo>
                <a:lnTo>
                  <a:pt x="2484" y="1970"/>
                </a:lnTo>
                <a:lnTo>
                  <a:pt x="2379" y="1970"/>
                </a:lnTo>
                <a:lnTo>
                  <a:pt x="2277" y="1970"/>
                </a:lnTo>
                <a:lnTo>
                  <a:pt x="2172" y="197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Freeform 15"/>
          <p:cNvSpPr>
            <a:spLocks/>
          </p:cNvSpPr>
          <p:nvPr/>
        </p:nvSpPr>
        <p:spPr bwMode="auto">
          <a:xfrm>
            <a:off x="3875088" y="2757488"/>
            <a:ext cx="4003675" cy="3417887"/>
          </a:xfrm>
          <a:custGeom>
            <a:avLst/>
            <a:gdLst>
              <a:gd name="T0" fmla="*/ 2147483647 w 7566"/>
              <a:gd name="T1" fmla="*/ 0 h 6459"/>
              <a:gd name="T2" fmla="*/ 2147483647 w 7566"/>
              <a:gd name="T3" fmla="*/ 2147483647 h 6459"/>
              <a:gd name="T4" fmla="*/ 2147483647 w 7566"/>
              <a:gd name="T5" fmla="*/ 2147483647 h 6459"/>
              <a:gd name="T6" fmla="*/ 2147483647 w 7566"/>
              <a:gd name="T7" fmla="*/ 2147483647 h 6459"/>
              <a:gd name="T8" fmla="*/ 2147483647 w 7566"/>
              <a:gd name="T9" fmla="*/ 2147483647 h 6459"/>
              <a:gd name="T10" fmla="*/ 2147483647 w 7566"/>
              <a:gd name="T11" fmla="*/ 2147483647 h 6459"/>
              <a:gd name="T12" fmla="*/ 2147483647 w 7566"/>
              <a:gd name="T13" fmla="*/ 2147483647 h 6459"/>
              <a:gd name="T14" fmla="*/ 2147483647 w 7566"/>
              <a:gd name="T15" fmla="*/ 2147483647 h 6459"/>
              <a:gd name="T16" fmla="*/ 2147483647 w 7566"/>
              <a:gd name="T17" fmla="*/ 2147483647 h 6459"/>
              <a:gd name="T18" fmla="*/ 2147483647 w 7566"/>
              <a:gd name="T19" fmla="*/ 2147483647 h 6459"/>
              <a:gd name="T20" fmla="*/ 2147483647 w 7566"/>
              <a:gd name="T21" fmla="*/ 2147483647 h 6459"/>
              <a:gd name="T22" fmla="*/ 2147483647 w 7566"/>
              <a:gd name="T23" fmla="*/ 2147483647 h 6459"/>
              <a:gd name="T24" fmla="*/ 2147483647 w 7566"/>
              <a:gd name="T25" fmla="*/ 2147483647 h 6459"/>
              <a:gd name="T26" fmla="*/ 2147483647 w 7566"/>
              <a:gd name="T27" fmla="*/ 2147483647 h 6459"/>
              <a:gd name="T28" fmla="*/ 2147483647 w 7566"/>
              <a:gd name="T29" fmla="*/ 2147483647 h 6459"/>
              <a:gd name="T30" fmla="*/ 2147483647 w 7566"/>
              <a:gd name="T31" fmla="*/ 2147483647 h 6459"/>
              <a:gd name="T32" fmla="*/ 2147483647 w 7566"/>
              <a:gd name="T33" fmla="*/ 2147483647 h 6459"/>
              <a:gd name="T34" fmla="*/ 2147483647 w 7566"/>
              <a:gd name="T35" fmla="*/ 2147483647 h 6459"/>
              <a:gd name="T36" fmla="*/ 2147483647 w 7566"/>
              <a:gd name="T37" fmla="*/ 2147483647 h 6459"/>
              <a:gd name="T38" fmla="*/ 2147483647 w 7566"/>
              <a:gd name="T39" fmla="*/ 2147483647 h 6459"/>
              <a:gd name="T40" fmla="*/ 2147483647 w 7566"/>
              <a:gd name="T41" fmla="*/ 2147483647 h 6459"/>
              <a:gd name="T42" fmla="*/ 2147483647 w 7566"/>
              <a:gd name="T43" fmla="*/ 2147483647 h 6459"/>
              <a:gd name="T44" fmla="*/ 2147483647 w 7566"/>
              <a:gd name="T45" fmla="*/ 2147483647 h 6459"/>
              <a:gd name="T46" fmla="*/ 2147483647 w 7566"/>
              <a:gd name="T47" fmla="*/ 2147483647 h 6459"/>
              <a:gd name="T48" fmla="*/ 2147483647 w 7566"/>
              <a:gd name="T49" fmla="*/ 2147483647 h 6459"/>
              <a:gd name="T50" fmla="*/ 2147483647 w 7566"/>
              <a:gd name="T51" fmla="*/ 2147483647 h 6459"/>
              <a:gd name="T52" fmla="*/ 2147483647 w 7566"/>
              <a:gd name="T53" fmla="*/ 2147483647 h 6459"/>
              <a:gd name="T54" fmla="*/ 2147483647 w 7566"/>
              <a:gd name="T55" fmla="*/ 2147483647 h 6459"/>
              <a:gd name="T56" fmla="*/ 2147483647 w 7566"/>
              <a:gd name="T57" fmla="*/ 2147483647 h 6459"/>
              <a:gd name="T58" fmla="*/ 2147483647 w 7566"/>
              <a:gd name="T59" fmla="*/ 2147483647 h 6459"/>
              <a:gd name="T60" fmla="*/ 2147483647 w 7566"/>
              <a:gd name="T61" fmla="*/ 2147483647 h 6459"/>
              <a:gd name="T62" fmla="*/ 2147483647 w 7566"/>
              <a:gd name="T63" fmla="*/ 2147483647 h 6459"/>
              <a:gd name="T64" fmla="*/ 2147483647 w 7566"/>
              <a:gd name="T65" fmla="*/ 2147483647 h 6459"/>
              <a:gd name="T66" fmla="*/ 2147483647 w 7566"/>
              <a:gd name="T67" fmla="*/ 2147483647 h 6459"/>
              <a:gd name="T68" fmla="*/ 2147483647 w 7566"/>
              <a:gd name="T69" fmla="*/ 2147483647 h 6459"/>
              <a:gd name="T70" fmla="*/ 2147483647 w 7566"/>
              <a:gd name="T71" fmla="*/ 2147483647 h 6459"/>
              <a:gd name="T72" fmla="*/ 2147483647 w 7566"/>
              <a:gd name="T73" fmla="*/ 2147483647 h 6459"/>
              <a:gd name="T74" fmla="*/ 2147483647 w 7566"/>
              <a:gd name="T75" fmla="*/ 2147483647 h 6459"/>
              <a:gd name="T76" fmla="*/ 2147483647 w 7566"/>
              <a:gd name="T77" fmla="*/ 2147483647 h 6459"/>
              <a:gd name="T78" fmla="*/ 2147483647 w 7566"/>
              <a:gd name="T79" fmla="*/ 2147483647 h 6459"/>
              <a:gd name="T80" fmla="*/ 2147483647 w 7566"/>
              <a:gd name="T81" fmla="*/ 2147483647 h 6459"/>
              <a:gd name="T82" fmla="*/ 2147483647 w 7566"/>
              <a:gd name="T83" fmla="*/ 2147483647 h 6459"/>
              <a:gd name="T84" fmla="*/ 2147483647 w 7566"/>
              <a:gd name="T85" fmla="*/ 2147483647 h 6459"/>
              <a:gd name="T86" fmla="*/ 2147483647 w 7566"/>
              <a:gd name="T87" fmla="*/ 2147483647 h 6459"/>
              <a:gd name="T88" fmla="*/ 2147483647 w 7566"/>
              <a:gd name="T89" fmla="*/ 2147483647 h 6459"/>
              <a:gd name="T90" fmla="*/ 2147483647 w 7566"/>
              <a:gd name="T91" fmla="*/ 2147483647 h 6459"/>
              <a:gd name="T92" fmla="*/ 2147483647 w 7566"/>
              <a:gd name="T93" fmla="*/ 2147483647 h 6459"/>
              <a:gd name="T94" fmla="*/ 2147483647 w 7566"/>
              <a:gd name="T95" fmla="*/ 2147483647 h 6459"/>
              <a:gd name="T96" fmla="*/ 2147483647 w 7566"/>
              <a:gd name="T97" fmla="*/ 2147483647 h 6459"/>
              <a:gd name="T98" fmla="*/ 2147483647 w 7566"/>
              <a:gd name="T99" fmla="*/ 2147483647 h 6459"/>
              <a:gd name="T100" fmla="*/ 2147483647 w 7566"/>
              <a:gd name="T101" fmla="*/ 2147483647 h 6459"/>
              <a:gd name="T102" fmla="*/ 2147483647 w 7566"/>
              <a:gd name="T103" fmla="*/ 2147483647 h 6459"/>
              <a:gd name="T104" fmla="*/ 2147483647 w 7566"/>
              <a:gd name="T105" fmla="*/ 2147483647 h 6459"/>
              <a:gd name="T106" fmla="*/ 2147483647 w 7566"/>
              <a:gd name="T107" fmla="*/ 2147483647 h 6459"/>
              <a:gd name="T108" fmla="*/ 2147483647 w 7566"/>
              <a:gd name="T109" fmla="*/ 2147483647 h 6459"/>
              <a:gd name="T110" fmla="*/ 2147483647 w 7566"/>
              <a:gd name="T111" fmla="*/ 2147483647 h 6459"/>
              <a:gd name="T112" fmla="*/ 2147483647 w 7566"/>
              <a:gd name="T113" fmla="*/ 2147483647 h 6459"/>
              <a:gd name="T114" fmla="*/ 2147483647 w 7566"/>
              <a:gd name="T115" fmla="*/ 2147483647 h 6459"/>
              <a:gd name="T116" fmla="*/ 2147483647 w 7566"/>
              <a:gd name="T117" fmla="*/ 2147483647 h 6459"/>
              <a:gd name="T118" fmla="*/ 2147483647 w 7566"/>
              <a:gd name="T119" fmla="*/ 2147483647 h 6459"/>
              <a:gd name="T120" fmla="*/ 2147483647 w 7566"/>
              <a:gd name="T121" fmla="*/ 2147483647 h 6459"/>
              <a:gd name="T122" fmla="*/ 2147483647 w 7566"/>
              <a:gd name="T123" fmla="*/ 2147483647 h 6459"/>
              <a:gd name="T124" fmla="*/ 2147483647 w 7566"/>
              <a:gd name="T125" fmla="*/ 2147483647 h 64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566" h="6459">
                <a:moveTo>
                  <a:pt x="1863" y="198"/>
                </a:moveTo>
                <a:lnTo>
                  <a:pt x="2334" y="0"/>
                </a:lnTo>
                <a:lnTo>
                  <a:pt x="2435" y="271"/>
                </a:lnTo>
                <a:lnTo>
                  <a:pt x="2761" y="337"/>
                </a:lnTo>
                <a:lnTo>
                  <a:pt x="3188" y="156"/>
                </a:lnTo>
                <a:lnTo>
                  <a:pt x="3756" y="78"/>
                </a:lnTo>
                <a:lnTo>
                  <a:pt x="4108" y="425"/>
                </a:lnTo>
                <a:lnTo>
                  <a:pt x="4754" y="261"/>
                </a:lnTo>
                <a:lnTo>
                  <a:pt x="5187" y="672"/>
                </a:lnTo>
                <a:lnTo>
                  <a:pt x="5214" y="673"/>
                </a:lnTo>
                <a:lnTo>
                  <a:pt x="5246" y="677"/>
                </a:lnTo>
                <a:lnTo>
                  <a:pt x="5280" y="682"/>
                </a:lnTo>
                <a:lnTo>
                  <a:pt x="5318" y="689"/>
                </a:lnTo>
                <a:lnTo>
                  <a:pt x="5357" y="697"/>
                </a:lnTo>
                <a:lnTo>
                  <a:pt x="5398" y="705"/>
                </a:lnTo>
                <a:lnTo>
                  <a:pt x="5441" y="714"/>
                </a:lnTo>
                <a:lnTo>
                  <a:pt x="5485" y="722"/>
                </a:lnTo>
                <a:lnTo>
                  <a:pt x="5530" y="731"/>
                </a:lnTo>
                <a:lnTo>
                  <a:pt x="5574" y="738"/>
                </a:lnTo>
                <a:lnTo>
                  <a:pt x="5618" y="744"/>
                </a:lnTo>
                <a:lnTo>
                  <a:pt x="5662" y="748"/>
                </a:lnTo>
                <a:lnTo>
                  <a:pt x="5703" y="750"/>
                </a:lnTo>
                <a:lnTo>
                  <a:pt x="5744" y="749"/>
                </a:lnTo>
                <a:lnTo>
                  <a:pt x="5781" y="745"/>
                </a:lnTo>
                <a:lnTo>
                  <a:pt x="5817" y="739"/>
                </a:lnTo>
                <a:lnTo>
                  <a:pt x="6312" y="1233"/>
                </a:lnTo>
                <a:lnTo>
                  <a:pt x="6356" y="1590"/>
                </a:lnTo>
                <a:lnTo>
                  <a:pt x="7097" y="1956"/>
                </a:lnTo>
                <a:lnTo>
                  <a:pt x="7006" y="2616"/>
                </a:lnTo>
                <a:lnTo>
                  <a:pt x="6667" y="3015"/>
                </a:lnTo>
                <a:lnTo>
                  <a:pt x="6856" y="3213"/>
                </a:lnTo>
                <a:lnTo>
                  <a:pt x="7045" y="3410"/>
                </a:lnTo>
                <a:lnTo>
                  <a:pt x="7072" y="3781"/>
                </a:lnTo>
                <a:lnTo>
                  <a:pt x="7158" y="4405"/>
                </a:lnTo>
                <a:lnTo>
                  <a:pt x="6859" y="4996"/>
                </a:lnTo>
                <a:lnTo>
                  <a:pt x="7224" y="5404"/>
                </a:lnTo>
                <a:lnTo>
                  <a:pt x="7255" y="5816"/>
                </a:lnTo>
                <a:lnTo>
                  <a:pt x="7488" y="6093"/>
                </a:lnTo>
                <a:lnTo>
                  <a:pt x="7566" y="6459"/>
                </a:lnTo>
                <a:lnTo>
                  <a:pt x="3232" y="6190"/>
                </a:lnTo>
                <a:lnTo>
                  <a:pt x="3227" y="6181"/>
                </a:lnTo>
                <a:lnTo>
                  <a:pt x="3211" y="6175"/>
                </a:lnTo>
                <a:lnTo>
                  <a:pt x="3188" y="6169"/>
                </a:lnTo>
                <a:lnTo>
                  <a:pt x="3158" y="6163"/>
                </a:lnTo>
                <a:lnTo>
                  <a:pt x="3122" y="6158"/>
                </a:lnTo>
                <a:lnTo>
                  <a:pt x="3083" y="6153"/>
                </a:lnTo>
                <a:lnTo>
                  <a:pt x="3040" y="6148"/>
                </a:lnTo>
                <a:lnTo>
                  <a:pt x="2996" y="6145"/>
                </a:lnTo>
                <a:lnTo>
                  <a:pt x="2951" y="6141"/>
                </a:lnTo>
                <a:lnTo>
                  <a:pt x="2908" y="6136"/>
                </a:lnTo>
                <a:lnTo>
                  <a:pt x="2869" y="6131"/>
                </a:lnTo>
                <a:lnTo>
                  <a:pt x="2833" y="6126"/>
                </a:lnTo>
                <a:lnTo>
                  <a:pt x="2803" y="6120"/>
                </a:lnTo>
                <a:lnTo>
                  <a:pt x="2780" y="6114"/>
                </a:lnTo>
                <a:lnTo>
                  <a:pt x="2764" y="6108"/>
                </a:lnTo>
                <a:lnTo>
                  <a:pt x="2760" y="6099"/>
                </a:lnTo>
                <a:lnTo>
                  <a:pt x="1860" y="6234"/>
                </a:lnTo>
                <a:lnTo>
                  <a:pt x="1824" y="6202"/>
                </a:lnTo>
                <a:lnTo>
                  <a:pt x="1786" y="6171"/>
                </a:lnTo>
                <a:lnTo>
                  <a:pt x="1748" y="6142"/>
                </a:lnTo>
                <a:lnTo>
                  <a:pt x="1708" y="6113"/>
                </a:lnTo>
                <a:lnTo>
                  <a:pt x="1668" y="6085"/>
                </a:lnTo>
                <a:lnTo>
                  <a:pt x="1627" y="6057"/>
                </a:lnTo>
                <a:lnTo>
                  <a:pt x="1586" y="6029"/>
                </a:lnTo>
                <a:lnTo>
                  <a:pt x="1543" y="6001"/>
                </a:lnTo>
                <a:lnTo>
                  <a:pt x="1501" y="5973"/>
                </a:lnTo>
                <a:lnTo>
                  <a:pt x="1458" y="5945"/>
                </a:lnTo>
                <a:lnTo>
                  <a:pt x="1415" y="5918"/>
                </a:lnTo>
                <a:lnTo>
                  <a:pt x="1372" y="5890"/>
                </a:lnTo>
                <a:lnTo>
                  <a:pt x="1331" y="5860"/>
                </a:lnTo>
                <a:lnTo>
                  <a:pt x="1288" y="5831"/>
                </a:lnTo>
                <a:lnTo>
                  <a:pt x="1247" y="5802"/>
                </a:lnTo>
                <a:lnTo>
                  <a:pt x="1205" y="5771"/>
                </a:lnTo>
                <a:lnTo>
                  <a:pt x="1165" y="5741"/>
                </a:lnTo>
                <a:lnTo>
                  <a:pt x="1125" y="5709"/>
                </a:lnTo>
                <a:lnTo>
                  <a:pt x="1086" y="5676"/>
                </a:lnTo>
                <a:lnTo>
                  <a:pt x="1048" y="5642"/>
                </a:lnTo>
                <a:lnTo>
                  <a:pt x="1011" y="5607"/>
                </a:lnTo>
                <a:lnTo>
                  <a:pt x="976" y="5570"/>
                </a:lnTo>
                <a:lnTo>
                  <a:pt x="942" y="5532"/>
                </a:lnTo>
                <a:lnTo>
                  <a:pt x="909" y="5492"/>
                </a:lnTo>
                <a:lnTo>
                  <a:pt x="878" y="5452"/>
                </a:lnTo>
                <a:lnTo>
                  <a:pt x="849" y="5408"/>
                </a:lnTo>
                <a:lnTo>
                  <a:pt x="822" y="5364"/>
                </a:lnTo>
                <a:lnTo>
                  <a:pt x="797" y="5316"/>
                </a:lnTo>
                <a:lnTo>
                  <a:pt x="773" y="5267"/>
                </a:lnTo>
                <a:lnTo>
                  <a:pt x="753" y="5216"/>
                </a:lnTo>
                <a:lnTo>
                  <a:pt x="734" y="5164"/>
                </a:lnTo>
                <a:lnTo>
                  <a:pt x="718" y="5108"/>
                </a:lnTo>
                <a:lnTo>
                  <a:pt x="695" y="5038"/>
                </a:lnTo>
                <a:lnTo>
                  <a:pt x="672" y="4971"/>
                </a:lnTo>
                <a:lnTo>
                  <a:pt x="647" y="4904"/>
                </a:lnTo>
                <a:lnTo>
                  <a:pt x="621" y="4837"/>
                </a:lnTo>
                <a:lnTo>
                  <a:pt x="595" y="4772"/>
                </a:lnTo>
                <a:lnTo>
                  <a:pt x="568" y="4707"/>
                </a:lnTo>
                <a:lnTo>
                  <a:pt x="542" y="4643"/>
                </a:lnTo>
                <a:lnTo>
                  <a:pt x="514" y="4579"/>
                </a:lnTo>
                <a:lnTo>
                  <a:pt x="485" y="4516"/>
                </a:lnTo>
                <a:lnTo>
                  <a:pt x="457" y="4452"/>
                </a:lnTo>
                <a:lnTo>
                  <a:pt x="429" y="4389"/>
                </a:lnTo>
                <a:lnTo>
                  <a:pt x="401" y="4325"/>
                </a:lnTo>
                <a:lnTo>
                  <a:pt x="374" y="4262"/>
                </a:lnTo>
                <a:lnTo>
                  <a:pt x="346" y="4198"/>
                </a:lnTo>
                <a:lnTo>
                  <a:pt x="318" y="4134"/>
                </a:lnTo>
                <a:lnTo>
                  <a:pt x="291" y="4069"/>
                </a:lnTo>
                <a:lnTo>
                  <a:pt x="266" y="4004"/>
                </a:lnTo>
                <a:lnTo>
                  <a:pt x="240" y="3939"/>
                </a:lnTo>
                <a:lnTo>
                  <a:pt x="215" y="3871"/>
                </a:lnTo>
                <a:lnTo>
                  <a:pt x="190" y="3804"/>
                </a:lnTo>
                <a:lnTo>
                  <a:pt x="167" y="3735"/>
                </a:lnTo>
                <a:lnTo>
                  <a:pt x="145" y="3665"/>
                </a:lnTo>
                <a:lnTo>
                  <a:pt x="123" y="3595"/>
                </a:lnTo>
                <a:lnTo>
                  <a:pt x="104" y="3521"/>
                </a:lnTo>
                <a:lnTo>
                  <a:pt x="85" y="3448"/>
                </a:lnTo>
                <a:lnTo>
                  <a:pt x="68" y="3372"/>
                </a:lnTo>
                <a:lnTo>
                  <a:pt x="52" y="3294"/>
                </a:lnTo>
                <a:lnTo>
                  <a:pt x="38" y="3215"/>
                </a:lnTo>
                <a:lnTo>
                  <a:pt x="26" y="3134"/>
                </a:lnTo>
                <a:lnTo>
                  <a:pt x="16" y="3052"/>
                </a:lnTo>
                <a:lnTo>
                  <a:pt x="6" y="2966"/>
                </a:lnTo>
                <a:lnTo>
                  <a:pt x="0" y="2878"/>
                </a:lnTo>
                <a:lnTo>
                  <a:pt x="454" y="1980"/>
                </a:lnTo>
                <a:lnTo>
                  <a:pt x="581" y="1370"/>
                </a:lnTo>
                <a:lnTo>
                  <a:pt x="712" y="213"/>
                </a:lnTo>
                <a:lnTo>
                  <a:pt x="1333" y="304"/>
                </a:lnTo>
                <a:lnTo>
                  <a:pt x="1863" y="198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Freeform 16"/>
          <p:cNvSpPr>
            <a:spLocks/>
          </p:cNvSpPr>
          <p:nvPr/>
        </p:nvSpPr>
        <p:spPr bwMode="auto">
          <a:xfrm>
            <a:off x="4857750" y="2746375"/>
            <a:ext cx="260350" cy="123825"/>
          </a:xfrm>
          <a:custGeom>
            <a:avLst/>
            <a:gdLst>
              <a:gd name="T0" fmla="*/ 2147483647 w 493"/>
              <a:gd name="T1" fmla="*/ 2147483647 h 235"/>
              <a:gd name="T2" fmla="*/ 2147483647 w 493"/>
              <a:gd name="T3" fmla="*/ 2147483647 h 235"/>
              <a:gd name="T4" fmla="*/ 0 w 493"/>
              <a:gd name="T5" fmla="*/ 2147483647 h 235"/>
              <a:gd name="T6" fmla="*/ 2147483647 w 493"/>
              <a:gd name="T7" fmla="*/ 2147483647 h 235"/>
              <a:gd name="T8" fmla="*/ 2147483647 w 493"/>
              <a:gd name="T9" fmla="*/ 2147483647 h 235"/>
              <a:gd name="T10" fmla="*/ 2147483647 w 493"/>
              <a:gd name="T11" fmla="*/ 2147483647 h 235"/>
              <a:gd name="T12" fmla="*/ 2147483647 w 493"/>
              <a:gd name="T13" fmla="*/ 2147483647 h 235"/>
              <a:gd name="T14" fmla="*/ 2147483647 w 493"/>
              <a:gd name="T15" fmla="*/ 0 h 235"/>
              <a:gd name="T16" fmla="*/ 2147483647 w 493"/>
              <a:gd name="T17" fmla="*/ 2147483647 h 235"/>
              <a:gd name="T18" fmla="*/ 2147483647 w 493"/>
              <a:gd name="T19" fmla="*/ 2147483647 h 2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3" h="235">
                <a:moveTo>
                  <a:pt x="493" y="16"/>
                </a:moveTo>
                <a:lnTo>
                  <a:pt x="471" y="6"/>
                </a:lnTo>
                <a:lnTo>
                  <a:pt x="0" y="204"/>
                </a:lnTo>
                <a:lnTo>
                  <a:pt x="12" y="235"/>
                </a:lnTo>
                <a:lnTo>
                  <a:pt x="483" y="38"/>
                </a:lnTo>
                <a:lnTo>
                  <a:pt x="461" y="28"/>
                </a:lnTo>
                <a:lnTo>
                  <a:pt x="493" y="16"/>
                </a:lnTo>
                <a:lnTo>
                  <a:pt x="487" y="0"/>
                </a:lnTo>
                <a:lnTo>
                  <a:pt x="471" y="6"/>
                </a:lnTo>
                <a:lnTo>
                  <a:pt x="49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Freeform 17"/>
          <p:cNvSpPr>
            <a:spLocks/>
          </p:cNvSpPr>
          <p:nvPr/>
        </p:nvSpPr>
        <p:spPr bwMode="auto">
          <a:xfrm>
            <a:off x="5100638" y="2754313"/>
            <a:ext cx="71437" cy="155575"/>
          </a:xfrm>
          <a:custGeom>
            <a:avLst/>
            <a:gdLst>
              <a:gd name="T0" fmla="*/ 2147483647 w 133"/>
              <a:gd name="T1" fmla="*/ 2147483647 h 294"/>
              <a:gd name="T2" fmla="*/ 2147483647 w 133"/>
              <a:gd name="T3" fmla="*/ 2147483647 h 294"/>
              <a:gd name="T4" fmla="*/ 2147483647 w 133"/>
              <a:gd name="T5" fmla="*/ 0 h 294"/>
              <a:gd name="T6" fmla="*/ 0 w 133"/>
              <a:gd name="T7" fmla="*/ 2147483647 h 294"/>
              <a:gd name="T8" fmla="*/ 2147483647 w 133"/>
              <a:gd name="T9" fmla="*/ 2147483647 h 294"/>
              <a:gd name="T10" fmla="*/ 2147483647 w 133"/>
              <a:gd name="T11" fmla="*/ 2147483647 h 294"/>
              <a:gd name="T12" fmla="*/ 2147483647 w 133"/>
              <a:gd name="T13" fmla="*/ 2147483647 h 294"/>
              <a:gd name="T14" fmla="*/ 2147483647 w 133"/>
              <a:gd name="T15" fmla="*/ 2147483647 h 294"/>
              <a:gd name="T16" fmla="*/ 2147483647 w 133"/>
              <a:gd name="T17" fmla="*/ 2147483647 h 294"/>
              <a:gd name="T18" fmla="*/ 2147483647 w 133"/>
              <a:gd name="T19" fmla="*/ 2147483647 h 2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3" h="294">
                <a:moveTo>
                  <a:pt x="121" y="260"/>
                </a:moveTo>
                <a:lnTo>
                  <a:pt x="133" y="271"/>
                </a:lnTo>
                <a:lnTo>
                  <a:pt x="32" y="0"/>
                </a:lnTo>
                <a:lnTo>
                  <a:pt x="0" y="12"/>
                </a:lnTo>
                <a:lnTo>
                  <a:pt x="101" y="283"/>
                </a:lnTo>
                <a:lnTo>
                  <a:pt x="113" y="294"/>
                </a:lnTo>
                <a:lnTo>
                  <a:pt x="101" y="283"/>
                </a:lnTo>
                <a:lnTo>
                  <a:pt x="105" y="291"/>
                </a:lnTo>
                <a:lnTo>
                  <a:pt x="113" y="294"/>
                </a:lnTo>
                <a:lnTo>
                  <a:pt x="121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Freeform 18"/>
          <p:cNvSpPr>
            <a:spLocks/>
          </p:cNvSpPr>
          <p:nvPr/>
        </p:nvSpPr>
        <p:spPr bwMode="auto">
          <a:xfrm>
            <a:off x="5160963" y="2892425"/>
            <a:ext cx="177800" cy="53975"/>
          </a:xfrm>
          <a:custGeom>
            <a:avLst/>
            <a:gdLst>
              <a:gd name="T0" fmla="*/ 2147483647 w 336"/>
              <a:gd name="T1" fmla="*/ 2147483647 h 101"/>
              <a:gd name="T2" fmla="*/ 2147483647 w 336"/>
              <a:gd name="T3" fmla="*/ 2147483647 h 101"/>
              <a:gd name="T4" fmla="*/ 2147483647 w 336"/>
              <a:gd name="T5" fmla="*/ 0 h 101"/>
              <a:gd name="T6" fmla="*/ 0 w 336"/>
              <a:gd name="T7" fmla="*/ 2147483647 h 101"/>
              <a:gd name="T8" fmla="*/ 2147483647 w 336"/>
              <a:gd name="T9" fmla="*/ 2147483647 h 101"/>
              <a:gd name="T10" fmla="*/ 2147483647 w 336"/>
              <a:gd name="T11" fmla="*/ 2147483647 h 101"/>
              <a:gd name="T12" fmla="*/ 2147483647 w 336"/>
              <a:gd name="T13" fmla="*/ 2147483647 h 101"/>
              <a:gd name="T14" fmla="*/ 2147483647 w 336"/>
              <a:gd name="T15" fmla="*/ 2147483647 h 101"/>
              <a:gd name="T16" fmla="*/ 2147483647 w 336"/>
              <a:gd name="T17" fmla="*/ 2147483647 h 101"/>
              <a:gd name="T18" fmla="*/ 2147483647 w 336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6" h="101">
                <a:moveTo>
                  <a:pt x="324" y="67"/>
                </a:moveTo>
                <a:lnTo>
                  <a:pt x="333" y="66"/>
                </a:lnTo>
                <a:lnTo>
                  <a:pt x="8" y="0"/>
                </a:lnTo>
                <a:lnTo>
                  <a:pt x="0" y="34"/>
                </a:lnTo>
                <a:lnTo>
                  <a:pt x="326" y="100"/>
                </a:lnTo>
                <a:lnTo>
                  <a:pt x="336" y="99"/>
                </a:lnTo>
                <a:lnTo>
                  <a:pt x="326" y="100"/>
                </a:lnTo>
                <a:lnTo>
                  <a:pt x="331" y="101"/>
                </a:lnTo>
                <a:lnTo>
                  <a:pt x="336" y="99"/>
                </a:lnTo>
                <a:lnTo>
                  <a:pt x="324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Freeform 19"/>
          <p:cNvSpPr>
            <a:spLocks/>
          </p:cNvSpPr>
          <p:nvPr/>
        </p:nvSpPr>
        <p:spPr bwMode="auto">
          <a:xfrm>
            <a:off x="5332413" y="2832100"/>
            <a:ext cx="231775" cy="112713"/>
          </a:xfrm>
          <a:custGeom>
            <a:avLst/>
            <a:gdLst>
              <a:gd name="T0" fmla="*/ 2147483647 w 439"/>
              <a:gd name="T1" fmla="*/ 0 h 214"/>
              <a:gd name="T2" fmla="*/ 2147483647 w 439"/>
              <a:gd name="T3" fmla="*/ 2147483647 h 214"/>
              <a:gd name="T4" fmla="*/ 0 w 439"/>
              <a:gd name="T5" fmla="*/ 2147483647 h 214"/>
              <a:gd name="T6" fmla="*/ 2147483647 w 439"/>
              <a:gd name="T7" fmla="*/ 2147483647 h 214"/>
              <a:gd name="T8" fmla="*/ 2147483647 w 439"/>
              <a:gd name="T9" fmla="*/ 2147483647 h 214"/>
              <a:gd name="T10" fmla="*/ 2147483647 w 439"/>
              <a:gd name="T11" fmla="*/ 2147483647 h 214"/>
              <a:gd name="T12" fmla="*/ 2147483647 w 439"/>
              <a:gd name="T13" fmla="*/ 0 h 214"/>
              <a:gd name="T14" fmla="*/ 2147483647 w 439"/>
              <a:gd name="T15" fmla="*/ 0 h 214"/>
              <a:gd name="T16" fmla="*/ 2147483647 w 439"/>
              <a:gd name="T17" fmla="*/ 2147483647 h 214"/>
              <a:gd name="T18" fmla="*/ 2147483647 w 439"/>
              <a:gd name="T19" fmla="*/ 0 h 2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9" h="214">
                <a:moveTo>
                  <a:pt x="430" y="0"/>
                </a:moveTo>
                <a:lnTo>
                  <a:pt x="427" y="1"/>
                </a:lnTo>
                <a:lnTo>
                  <a:pt x="0" y="182"/>
                </a:lnTo>
                <a:lnTo>
                  <a:pt x="12" y="214"/>
                </a:lnTo>
                <a:lnTo>
                  <a:pt x="439" y="33"/>
                </a:lnTo>
                <a:lnTo>
                  <a:pt x="435" y="34"/>
                </a:lnTo>
                <a:lnTo>
                  <a:pt x="430" y="0"/>
                </a:lnTo>
                <a:lnTo>
                  <a:pt x="428" y="0"/>
                </a:lnTo>
                <a:lnTo>
                  <a:pt x="427" y="1"/>
                </a:lnTo>
                <a:lnTo>
                  <a:pt x="4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Freeform 20"/>
          <p:cNvSpPr>
            <a:spLocks/>
          </p:cNvSpPr>
          <p:nvPr/>
        </p:nvSpPr>
        <p:spPr bwMode="auto">
          <a:xfrm>
            <a:off x="5559425" y="2789238"/>
            <a:ext cx="309563" cy="60325"/>
          </a:xfrm>
          <a:custGeom>
            <a:avLst/>
            <a:gdLst>
              <a:gd name="T0" fmla="*/ 2147483647 w 583"/>
              <a:gd name="T1" fmla="*/ 2147483647 h 113"/>
              <a:gd name="T2" fmla="*/ 2147483647 w 583"/>
              <a:gd name="T3" fmla="*/ 2147483647 h 113"/>
              <a:gd name="T4" fmla="*/ 0 w 583"/>
              <a:gd name="T5" fmla="*/ 2147483647 h 113"/>
              <a:gd name="T6" fmla="*/ 2147483647 w 583"/>
              <a:gd name="T7" fmla="*/ 2147483647 h 113"/>
              <a:gd name="T8" fmla="*/ 2147483647 w 583"/>
              <a:gd name="T9" fmla="*/ 2147483647 h 113"/>
              <a:gd name="T10" fmla="*/ 2147483647 w 583"/>
              <a:gd name="T11" fmla="*/ 2147483647 h 113"/>
              <a:gd name="T12" fmla="*/ 2147483647 w 583"/>
              <a:gd name="T13" fmla="*/ 2147483647 h 113"/>
              <a:gd name="T14" fmla="*/ 2147483647 w 583"/>
              <a:gd name="T15" fmla="*/ 0 h 113"/>
              <a:gd name="T16" fmla="*/ 2147483647 w 583"/>
              <a:gd name="T17" fmla="*/ 2147483647 h 113"/>
              <a:gd name="T18" fmla="*/ 2147483647 w 583"/>
              <a:gd name="T19" fmla="*/ 2147483647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83" h="113">
                <a:moveTo>
                  <a:pt x="583" y="6"/>
                </a:moveTo>
                <a:lnTo>
                  <a:pt x="569" y="1"/>
                </a:lnTo>
                <a:lnTo>
                  <a:pt x="0" y="79"/>
                </a:lnTo>
                <a:lnTo>
                  <a:pt x="5" y="113"/>
                </a:lnTo>
                <a:lnTo>
                  <a:pt x="574" y="35"/>
                </a:lnTo>
                <a:lnTo>
                  <a:pt x="559" y="30"/>
                </a:lnTo>
                <a:lnTo>
                  <a:pt x="583" y="6"/>
                </a:lnTo>
                <a:lnTo>
                  <a:pt x="577" y="0"/>
                </a:lnTo>
                <a:lnTo>
                  <a:pt x="569" y="1"/>
                </a:lnTo>
                <a:lnTo>
                  <a:pt x="58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Freeform 21"/>
          <p:cNvSpPr>
            <a:spLocks/>
          </p:cNvSpPr>
          <p:nvPr/>
        </p:nvSpPr>
        <p:spPr bwMode="auto">
          <a:xfrm>
            <a:off x="5856288" y="2792413"/>
            <a:ext cx="198437" cy="200025"/>
          </a:xfrm>
          <a:custGeom>
            <a:avLst/>
            <a:gdLst>
              <a:gd name="T0" fmla="*/ 2147483647 w 376"/>
              <a:gd name="T1" fmla="*/ 2147483647 h 377"/>
              <a:gd name="T2" fmla="*/ 2147483647 w 376"/>
              <a:gd name="T3" fmla="*/ 2147483647 h 377"/>
              <a:gd name="T4" fmla="*/ 2147483647 w 376"/>
              <a:gd name="T5" fmla="*/ 0 h 377"/>
              <a:gd name="T6" fmla="*/ 0 w 376"/>
              <a:gd name="T7" fmla="*/ 2147483647 h 377"/>
              <a:gd name="T8" fmla="*/ 2147483647 w 376"/>
              <a:gd name="T9" fmla="*/ 2147483647 h 377"/>
              <a:gd name="T10" fmla="*/ 2147483647 w 376"/>
              <a:gd name="T11" fmla="*/ 2147483647 h 377"/>
              <a:gd name="T12" fmla="*/ 2147483647 w 376"/>
              <a:gd name="T13" fmla="*/ 2147483647 h 377"/>
              <a:gd name="T14" fmla="*/ 2147483647 w 376"/>
              <a:gd name="T15" fmla="*/ 2147483647 h 377"/>
              <a:gd name="T16" fmla="*/ 2147483647 w 376"/>
              <a:gd name="T17" fmla="*/ 2147483647 h 377"/>
              <a:gd name="T18" fmla="*/ 2147483647 w 376"/>
              <a:gd name="T19" fmla="*/ 2147483647 h 3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" h="377">
                <a:moveTo>
                  <a:pt x="360" y="341"/>
                </a:moveTo>
                <a:lnTo>
                  <a:pt x="376" y="346"/>
                </a:lnTo>
                <a:lnTo>
                  <a:pt x="24" y="0"/>
                </a:lnTo>
                <a:lnTo>
                  <a:pt x="0" y="24"/>
                </a:lnTo>
                <a:lnTo>
                  <a:pt x="351" y="371"/>
                </a:lnTo>
                <a:lnTo>
                  <a:pt x="367" y="376"/>
                </a:lnTo>
                <a:lnTo>
                  <a:pt x="351" y="371"/>
                </a:lnTo>
                <a:lnTo>
                  <a:pt x="359" y="377"/>
                </a:lnTo>
                <a:lnTo>
                  <a:pt x="367" y="376"/>
                </a:lnTo>
                <a:lnTo>
                  <a:pt x="360" y="3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Freeform 22"/>
          <p:cNvSpPr>
            <a:spLocks/>
          </p:cNvSpPr>
          <p:nvPr/>
        </p:nvSpPr>
        <p:spPr bwMode="auto">
          <a:xfrm>
            <a:off x="6046788" y="2886075"/>
            <a:ext cx="349250" cy="106363"/>
          </a:xfrm>
          <a:custGeom>
            <a:avLst/>
            <a:gdLst>
              <a:gd name="T0" fmla="*/ 2147483647 w 662"/>
              <a:gd name="T1" fmla="*/ 2147483647 h 199"/>
              <a:gd name="T2" fmla="*/ 2147483647 w 662"/>
              <a:gd name="T3" fmla="*/ 2147483647 h 199"/>
              <a:gd name="T4" fmla="*/ 0 w 662"/>
              <a:gd name="T5" fmla="*/ 2147483647 h 199"/>
              <a:gd name="T6" fmla="*/ 2147483647 w 662"/>
              <a:gd name="T7" fmla="*/ 2147483647 h 199"/>
              <a:gd name="T8" fmla="*/ 2147483647 w 662"/>
              <a:gd name="T9" fmla="*/ 2147483647 h 199"/>
              <a:gd name="T10" fmla="*/ 2147483647 w 662"/>
              <a:gd name="T11" fmla="*/ 2147483647 h 199"/>
              <a:gd name="T12" fmla="*/ 2147483647 w 662"/>
              <a:gd name="T13" fmla="*/ 2147483647 h 199"/>
              <a:gd name="T14" fmla="*/ 2147483647 w 662"/>
              <a:gd name="T15" fmla="*/ 0 h 199"/>
              <a:gd name="T16" fmla="*/ 2147483647 w 662"/>
              <a:gd name="T17" fmla="*/ 2147483647 h 199"/>
              <a:gd name="T18" fmla="*/ 2147483647 w 662"/>
              <a:gd name="T19" fmla="*/ 2147483647 h 1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2" h="199">
                <a:moveTo>
                  <a:pt x="662" y="6"/>
                </a:moveTo>
                <a:lnTo>
                  <a:pt x="647" y="1"/>
                </a:lnTo>
                <a:lnTo>
                  <a:pt x="0" y="164"/>
                </a:lnTo>
                <a:lnTo>
                  <a:pt x="7" y="199"/>
                </a:lnTo>
                <a:lnTo>
                  <a:pt x="654" y="35"/>
                </a:lnTo>
                <a:lnTo>
                  <a:pt x="638" y="30"/>
                </a:lnTo>
                <a:lnTo>
                  <a:pt x="662" y="6"/>
                </a:lnTo>
                <a:lnTo>
                  <a:pt x="655" y="0"/>
                </a:lnTo>
                <a:lnTo>
                  <a:pt x="647" y="1"/>
                </a:lnTo>
                <a:lnTo>
                  <a:pt x="662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Freeform 23"/>
          <p:cNvSpPr>
            <a:spLocks/>
          </p:cNvSpPr>
          <p:nvPr/>
        </p:nvSpPr>
        <p:spPr bwMode="auto">
          <a:xfrm>
            <a:off x="6383338" y="2889250"/>
            <a:ext cx="242887" cy="233363"/>
          </a:xfrm>
          <a:custGeom>
            <a:avLst/>
            <a:gdLst>
              <a:gd name="T0" fmla="*/ 2147483647 w 458"/>
              <a:gd name="T1" fmla="*/ 2147483647 h 440"/>
              <a:gd name="T2" fmla="*/ 2147483647 w 458"/>
              <a:gd name="T3" fmla="*/ 2147483647 h 440"/>
              <a:gd name="T4" fmla="*/ 2147483647 w 458"/>
              <a:gd name="T5" fmla="*/ 0 h 440"/>
              <a:gd name="T6" fmla="*/ 0 w 458"/>
              <a:gd name="T7" fmla="*/ 2147483647 h 440"/>
              <a:gd name="T8" fmla="*/ 2147483647 w 458"/>
              <a:gd name="T9" fmla="*/ 2147483647 h 440"/>
              <a:gd name="T10" fmla="*/ 2147483647 w 458"/>
              <a:gd name="T11" fmla="*/ 2147483647 h 440"/>
              <a:gd name="T12" fmla="*/ 2147483647 w 458"/>
              <a:gd name="T13" fmla="*/ 2147483647 h 440"/>
              <a:gd name="T14" fmla="*/ 2147483647 w 458"/>
              <a:gd name="T15" fmla="*/ 2147483647 h 440"/>
              <a:gd name="T16" fmla="*/ 2147483647 w 458"/>
              <a:gd name="T17" fmla="*/ 2147483647 h 440"/>
              <a:gd name="T18" fmla="*/ 2147483647 w 458"/>
              <a:gd name="T19" fmla="*/ 2147483647 h 4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8" h="440">
                <a:moveTo>
                  <a:pt x="445" y="406"/>
                </a:moveTo>
                <a:lnTo>
                  <a:pt x="458" y="411"/>
                </a:lnTo>
                <a:lnTo>
                  <a:pt x="24" y="0"/>
                </a:lnTo>
                <a:lnTo>
                  <a:pt x="0" y="24"/>
                </a:lnTo>
                <a:lnTo>
                  <a:pt x="433" y="435"/>
                </a:lnTo>
                <a:lnTo>
                  <a:pt x="445" y="440"/>
                </a:lnTo>
                <a:lnTo>
                  <a:pt x="433" y="435"/>
                </a:lnTo>
                <a:lnTo>
                  <a:pt x="438" y="440"/>
                </a:lnTo>
                <a:lnTo>
                  <a:pt x="445" y="440"/>
                </a:lnTo>
                <a:lnTo>
                  <a:pt x="445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Freeform 24"/>
          <p:cNvSpPr>
            <a:spLocks/>
          </p:cNvSpPr>
          <p:nvPr/>
        </p:nvSpPr>
        <p:spPr bwMode="auto">
          <a:xfrm>
            <a:off x="6619875" y="3105150"/>
            <a:ext cx="339725" cy="58738"/>
          </a:xfrm>
          <a:custGeom>
            <a:avLst/>
            <a:gdLst>
              <a:gd name="T0" fmla="*/ 2147483647 w 642"/>
              <a:gd name="T1" fmla="*/ 2147483647 h 112"/>
              <a:gd name="T2" fmla="*/ 2147483647 w 642"/>
              <a:gd name="T3" fmla="*/ 2147483647 h 112"/>
              <a:gd name="T4" fmla="*/ 2147483647 w 642"/>
              <a:gd name="T5" fmla="*/ 2147483647 h 112"/>
              <a:gd name="T6" fmla="*/ 2147483647 w 642"/>
              <a:gd name="T7" fmla="*/ 2147483647 h 112"/>
              <a:gd name="T8" fmla="*/ 2147483647 w 642"/>
              <a:gd name="T9" fmla="*/ 2147483647 h 112"/>
              <a:gd name="T10" fmla="*/ 2147483647 w 642"/>
              <a:gd name="T11" fmla="*/ 2147483647 h 112"/>
              <a:gd name="T12" fmla="*/ 2147483647 w 642"/>
              <a:gd name="T13" fmla="*/ 2147483647 h 112"/>
              <a:gd name="T14" fmla="*/ 2147483647 w 642"/>
              <a:gd name="T15" fmla="*/ 2147483647 h 112"/>
              <a:gd name="T16" fmla="*/ 2147483647 w 642"/>
              <a:gd name="T17" fmla="*/ 2147483647 h 112"/>
              <a:gd name="T18" fmla="*/ 2147483647 w 642"/>
              <a:gd name="T19" fmla="*/ 2147483647 h 112"/>
              <a:gd name="T20" fmla="*/ 2147483647 w 642"/>
              <a:gd name="T21" fmla="*/ 2147483647 h 112"/>
              <a:gd name="T22" fmla="*/ 2147483647 w 642"/>
              <a:gd name="T23" fmla="*/ 2147483647 h 112"/>
              <a:gd name="T24" fmla="*/ 2147483647 w 642"/>
              <a:gd name="T25" fmla="*/ 2147483647 h 112"/>
              <a:gd name="T26" fmla="*/ 2147483647 w 642"/>
              <a:gd name="T27" fmla="*/ 2147483647 h 112"/>
              <a:gd name="T28" fmla="*/ 2147483647 w 642"/>
              <a:gd name="T29" fmla="*/ 2147483647 h 112"/>
              <a:gd name="T30" fmla="*/ 2147483647 w 642"/>
              <a:gd name="T31" fmla="*/ 2147483647 h 112"/>
              <a:gd name="T32" fmla="*/ 2147483647 w 642"/>
              <a:gd name="T33" fmla="*/ 2147483647 h 112"/>
              <a:gd name="T34" fmla="*/ 0 w 642"/>
              <a:gd name="T35" fmla="*/ 0 h 112"/>
              <a:gd name="T36" fmla="*/ 0 w 642"/>
              <a:gd name="T37" fmla="*/ 2147483647 h 112"/>
              <a:gd name="T38" fmla="*/ 2147483647 w 642"/>
              <a:gd name="T39" fmla="*/ 2147483647 h 112"/>
              <a:gd name="T40" fmla="*/ 2147483647 w 642"/>
              <a:gd name="T41" fmla="*/ 2147483647 h 112"/>
              <a:gd name="T42" fmla="*/ 2147483647 w 642"/>
              <a:gd name="T43" fmla="*/ 2147483647 h 112"/>
              <a:gd name="T44" fmla="*/ 2147483647 w 642"/>
              <a:gd name="T45" fmla="*/ 2147483647 h 112"/>
              <a:gd name="T46" fmla="*/ 2147483647 w 642"/>
              <a:gd name="T47" fmla="*/ 2147483647 h 112"/>
              <a:gd name="T48" fmla="*/ 2147483647 w 642"/>
              <a:gd name="T49" fmla="*/ 2147483647 h 112"/>
              <a:gd name="T50" fmla="*/ 2147483647 w 642"/>
              <a:gd name="T51" fmla="*/ 2147483647 h 112"/>
              <a:gd name="T52" fmla="*/ 2147483647 w 642"/>
              <a:gd name="T53" fmla="*/ 2147483647 h 112"/>
              <a:gd name="T54" fmla="*/ 2147483647 w 642"/>
              <a:gd name="T55" fmla="*/ 2147483647 h 112"/>
              <a:gd name="T56" fmla="*/ 2147483647 w 642"/>
              <a:gd name="T57" fmla="*/ 2147483647 h 112"/>
              <a:gd name="T58" fmla="*/ 2147483647 w 642"/>
              <a:gd name="T59" fmla="*/ 2147483647 h 112"/>
              <a:gd name="T60" fmla="*/ 2147483647 w 642"/>
              <a:gd name="T61" fmla="*/ 2147483647 h 112"/>
              <a:gd name="T62" fmla="*/ 2147483647 w 642"/>
              <a:gd name="T63" fmla="*/ 2147483647 h 112"/>
              <a:gd name="T64" fmla="*/ 2147483647 w 642"/>
              <a:gd name="T65" fmla="*/ 2147483647 h 112"/>
              <a:gd name="T66" fmla="*/ 2147483647 w 642"/>
              <a:gd name="T67" fmla="*/ 2147483647 h 112"/>
              <a:gd name="T68" fmla="*/ 2147483647 w 642"/>
              <a:gd name="T69" fmla="*/ 2147483647 h 112"/>
              <a:gd name="T70" fmla="*/ 2147483647 w 642"/>
              <a:gd name="T71" fmla="*/ 2147483647 h 112"/>
              <a:gd name="T72" fmla="*/ 2147483647 w 642"/>
              <a:gd name="T73" fmla="*/ 2147483647 h 112"/>
              <a:gd name="T74" fmla="*/ 2147483647 w 642"/>
              <a:gd name="T75" fmla="*/ 2147483647 h 112"/>
              <a:gd name="T76" fmla="*/ 2147483647 w 642"/>
              <a:gd name="T77" fmla="*/ 2147483647 h 112"/>
              <a:gd name="T78" fmla="*/ 2147483647 w 642"/>
              <a:gd name="T79" fmla="*/ 2147483647 h 11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2" h="112">
                <a:moveTo>
                  <a:pt x="642" y="72"/>
                </a:moveTo>
                <a:lnTo>
                  <a:pt x="626" y="67"/>
                </a:lnTo>
                <a:lnTo>
                  <a:pt x="592" y="73"/>
                </a:lnTo>
                <a:lnTo>
                  <a:pt x="555" y="77"/>
                </a:lnTo>
                <a:lnTo>
                  <a:pt x="516" y="78"/>
                </a:lnTo>
                <a:lnTo>
                  <a:pt x="476" y="76"/>
                </a:lnTo>
                <a:lnTo>
                  <a:pt x="433" y="72"/>
                </a:lnTo>
                <a:lnTo>
                  <a:pt x="390" y="66"/>
                </a:lnTo>
                <a:lnTo>
                  <a:pt x="346" y="59"/>
                </a:lnTo>
                <a:lnTo>
                  <a:pt x="302" y="50"/>
                </a:lnTo>
                <a:lnTo>
                  <a:pt x="258" y="42"/>
                </a:lnTo>
                <a:lnTo>
                  <a:pt x="215" y="33"/>
                </a:lnTo>
                <a:lnTo>
                  <a:pt x="174" y="25"/>
                </a:lnTo>
                <a:lnTo>
                  <a:pt x="135" y="17"/>
                </a:lnTo>
                <a:lnTo>
                  <a:pt x="96" y="10"/>
                </a:lnTo>
                <a:lnTo>
                  <a:pt x="61" y="5"/>
                </a:lnTo>
                <a:lnTo>
                  <a:pt x="28" y="1"/>
                </a:lnTo>
                <a:lnTo>
                  <a:pt x="0" y="0"/>
                </a:lnTo>
                <a:lnTo>
                  <a:pt x="0" y="34"/>
                </a:lnTo>
                <a:lnTo>
                  <a:pt x="26" y="36"/>
                </a:lnTo>
                <a:lnTo>
                  <a:pt x="56" y="39"/>
                </a:lnTo>
                <a:lnTo>
                  <a:pt x="91" y="44"/>
                </a:lnTo>
                <a:lnTo>
                  <a:pt x="127" y="51"/>
                </a:lnTo>
                <a:lnTo>
                  <a:pt x="166" y="59"/>
                </a:lnTo>
                <a:lnTo>
                  <a:pt x="208" y="67"/>
                </a:lnTo>
                <a:lnTo>
                  <a:pt x="250" y="76"/>
                </a:lnTo>
                <a:lnTo>
                  <a:pt x="294" y="84"/>
                </a:lnTo>
                <a:lnTo>
                  <a:pt x="341" y="93"/>
                </a:lnTo>
                <a:lnTo>
                  <a:pt x="385" y="100"/>
                </a:lnTo>
                <a:lnTo>
                  <a:pt x="429" y="106"/>
                </a:lnTo>
                <a:lnTo>
                  <a:pt x="474" y="110"/>
                </a:lnTo>
                <a:lnTo>
                  <a:pt x="516" y="112"/>
                </a:lnTo>
                <a:lnTo>
                  <a:pt x="558" y="111"/>
                </a:lnTo>
                <a:lnTo>
                  <a:pt x="597" y="108"/>
                </a:lnTo>
                <a:lnTo>
                  <a:pt x="634" y="101"/>
                </a:lnTo>
                <a:lnTo>
                  <a:pt x="618" y="97"/>
                </a:lnTo>
                <a:lnTo>
                  <a:pt x="642" y="72"/>
                </a:lnTo>
                <a:lnTo>
                  <a:pt x="635" y="66"/>
                </a:lnTo>
                <a:lnTo>
                  <a:pt x="626" y="67"/>
                </a:lnTo>
                <a:lnTo>
                  <a:pt x="642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Freeform 25"/>
          <p:cNvSpPr>
            <a:spLocks/>
          </p:cNvSpPr>
          <p:nvPr/>
        </p:nvSpPr>
        <p:spPr bwMode="auto">
          <a:xfrm>
            <a:off x="6946900" y="3143250"/>
            <a:ext cx="276225" cy="274638"/>
          </a:xfrm>
          <a:custGeom>
            <a:avLst/>
            <a:gdLst>
              <a:gd name="T0" fmla="*/ 2147483647 w 524"/>
              <a:gd name="T1" fmla="*/ 2147483647 h 519"/>
              <a:gd name="T2" fmla="*/ 2147483647 w 524"/>
              <a:gd name="T3" fmla="*/ 2147483647 h 519"/>
              <a:gd name="T4" fmla="*/ 2147483647 w 524"/>
              <a:gd name="T5" fmla="*/ 0 h 519"/>
              <a:gd name="T6" fmla="*/ 0 w 524"/>
              <a:gd name="T7" fmla="*/ 2147483647 h 519"/>
              <a:gd name="T8" fmla="*/ 2147483647 w 524"/>
              <a:gd name="T9" fmla="*/ 2147483647 h 519"/>
              <a:gd name="T10" fmla="*/ 2147483647 w 524"/>
              <a:gd name="T11" fmla="*/ 2147483647 h 519"/>
              <a:gd name="T12" fmla="*/ 2147483647 w 524"/>
              <a:gd name="T13" fmla="*/ 2147483647 h 519"/>
              <a:gd name="T14" fmla="*/ 2147483647 w 524"/>
              <a:gd name="T15" fmla="*/ 2147483647 h 519"/>
              <a:gd name="T16" fmla="*/ 2147483647 w 524"/>
              <a:gd name="T17" fmla="*/ 2147483647 h 519"/>
              <a:gd name="T18" fmla="*/ 2147483647 w 524"/>
              <a:gd name="T19" fmla="*/ 2147483647 h 5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4" h="519">
                <a:moveTo>
                  <a:pt x="524" y="504"/>
                </a:moveTo>
                <a:lnTo>
                  <a:pt x="519" y="494"/>
                </a:lnTo>
                <a:lnTo>
                  <a:pt x="24" y="0"/>
                </a:lnTo>
                <a:lnTo>
                  <a:pt x="0" y="25"/>
                </a:lnTo>
                <a:lnTo>
                  <a:pt x="495" y="519"/>
                </a:lnTo>
                <a:lnTo>
                  <a:pt x="490" y="509"/>
                </a:lnTo>
                <a:lnTo>
                  <a:pt x="524" y="504"/>
                </a:lnTo>
                <a:lnTo>
                  <a:pt x="523" y="499"/>
                </a:lnTo>
                <a:lnTo>
                  <a:pt x="519" y="494"/>
                </a:lnTo>
                <a:lnTo>
                  <a:pt x="524" y="5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Freeform 26"/>
          <p:cNvSpPr>
            <a:spLocks/>
          </p:cNvSpPr>
          <p:nvPr/>
        </p:nvSpPr>
        <p:spPr bwMode="auto">
          <a:xfrm>
            <a:off x="7205663" y="3409950"/>
            <a:ext cx="41275" cy="198438"/>
          </a:xfrm>
          <a:custGeom>
            <a:avLst/>
            <a:gdLst>
              <a:gd name="T0" fmla="*/ 2147483647 w 78"/>
              <a:gd name="T1" fmla="*/ 2147483647 h 375"/>
              <a:gd name="T2" fmla="*/ 2147483647 w 78"/>
              <a:gd name="T3" fmla="*/ 2147483647 h 375"/>
              <a:gd name="T4" fmla="*/ 2147483647 w 78"/>
              <a:gd name="T5" fmla="*/ 0 h 375"/>
              <a:gd name="T6" fmla="*/ 0 w 78"/>
              <a:gd name="T7" fmla="*/ 2147483647 h 375"/>
              <a:gd name="T8" fmla="*/ 2147483647 w 78"/>
              <a:gd name="T9" fmla="*/ 2147483647 h 375"/>
              <a:gd name="T10" fmla="*/ 2147483647 w 78"/>
              <a:gd name="T11" fmla="*/ 2147483647 h 375"/>
              <a:gd name="T12" fmla="*/ 2147483647 w 78"/>
              <a:gd name="T13" fmla="*/ 2147483647 h 375"/>
              <a:gd name="T14" fmla="*/ 2147483647 w 78"/>
              <a:gd name="T15" fmla="*/ 2147483647 h 375"/>
              <a:gd name="T16" fmla="*/ 2147483647 w 78"/>
              <a:gd name="T17" fmla="*/ 2147483647 h 375"/>
              <a:gd name="T18" fmla="*/ 2147483647 w 78"/>
              <a:gd name="T19" fmla="*/ 2147483647 h 3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8" h="375">
                <a:moveTo>
                  <a:pt x="68" y="343"/>
                </a:moveTo>
                <a:lnTo>
                  <a:pt x="78" y="356"/>
                </a:lnTo>
                <a:lnTo>
                  <a:pt x="34" y="0"/>
                </a:lnTo>
                <a:lnTo>
                  <a:pt x="0" y="5"/>
                </a:lnTo>
                <a:lnTo>
                  <a:pt x="44" y="361"/>
                </a:lnTo>
                <a:lnTo>
                  <a:pt x="54" y="375"/>
                </a:lnTo>
                <a:lnTo>
                  <a:pt x="44" y="361"/>
                </a:lnTo>
                <a:lnTo>
                  <a:pt x="45" y="370"/>
                </a:lnTo>
                <a:lnTo>
                  <a:pt x="54" y="375"/>
                </a:lnTo>
                <a:lnTo>
                  <a:pt x="68" y="3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Freeform 27"/>
          <p:cNvSpPr>
            <a:spLocks/>
          </p:cNvSpPr>
          <p:nvPr/>
        </p:nvSpPr>
        <p:spPr bwMode="auto">
          <a:xfrm>
            <a:off x="7234238" y="3590925"/>
            <a:ext cx="404812" cy="211138"/>
          </a:xfrm>
          <a:custGeom>
            <a:avLst/>
            <a:gdLst>
              <a:gd name="T0" fmla="*/ 2147483647 w 766"/>
              <a:gd name="T1" fmla="*/ 2147483647 h 398"/>
              <a:gd name="T2" fmla="*/ 2147483647 w 766"/>
              <a:gd name="T3" fmla="*/ 2147483647 h 398"/>
              <a:gd name="T4" fmla="*/ 2147483647 w 766"/>
              <a:gd name="T5" fmla="*/ 0 h 398"/>
              <a:gd name="T6" fmla="*/ 0 w 766"/>
              <a:gd name="T7" fmla="*/ 2147483647 h 398"/>
              <a:gd name="T8" fmla="*/ 2147483647 w 766"/>
              <a:gd name="T9" fmla="*/ 2147483647 h 398"/>
              <a:gd name="T10" fmla="*/ 2147483647 w 766"/>
              <a:gd name="T11" fmla="*/ 2147483647 h 398"/>
              <a:gd name="T12" fmla="*/ 2147483647 w 766"/>
              <a:gd name="T13" fmla="*/ 2147483647 h 398"/>
              <a:gd name="T14" fmla="*/ 2147483647 w 766"/>
              <a:gd name="T15" fmla="*/ 2147483647 h 398"/>
              <a:gd name="T16" fmla="*/ 2147483647 w 766"/>
              <a:gd name="T17" fmla="*/ 2147483647 h 398"/>
              <a:gd name="T18" fmla="*/ 2147483647 w 766"/>
              <a:gd name="T19" fmla="*/ 2147483647 h 3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6" h="398">
                <a:moveTo>
                  <a:pt x="765" y="384"/>
                </a:moveTo>
                <a:lnTo>
                  <a:pt x="755" y="366"/>
                </a:lnTo>
                <a:lnTo>
                  <a:pt x="14" y="0"/>
                </a:lnTo>
                <a:lnTo>
                  <a:pt x="0" y="32"/>
                </a:lnTo>
                <a:lnTo>
                  <a:pt x="740" y="398"/>
                </a:lnTo>
                <a:lnTo>
                  <a:pt x="731" y="379"/>
                </a:lnTo>
                <a:lnTo>
                  <a:pt x="765" y="384"/>
                </a:lnTo>
                <a:lnTo>
                  <a:pt x="766" y="372"/>
                </a:lnTo>
                <a:lnTo>
                  <a:pt x="755" y="366"/>
                </a:lnTo>
                <a:lnTo>
                  <a:pt x="765" y="3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Freeform 28"/>
          <p:cNvSpPr>
            <a:spLocks/>
          </p:cNvSpPr>
          <p:nvPr/>
        </p:nvSpPr>
        <p:spPr bwMode="auto">
          <a:xfrm>
            <a:off x="7572375" y="3790950"/>
            <a:ext cx="66675" cy="357188"/>
          </a:xfrm>
          <a:custGeom>
            <a:avLst/>
            <a:gdLst>
              <a:gd name="T0" fmla="*/ 2147483647 w 125"/>
              <a:gd name="T1" fmla="*/ 2147483647 h 674"/>
              <a:gd name="T2" fmla="*/ 2147483647 w 125"/>
              <a:gd name="T3" fmla="*/ 2147483647 h 674"/>
              <a:gd name="T4" fmla="*/ 2147483647 w 125"/>
              <a:gd name="T5" fmla="*/ 2147483647 h 674"/>
              <a:gd name="T6" fmla="*/ 2147483647 w 125"/>
              <a:gd name="T7" fmla="*/ 0 h 674"/>
              <a:gd name="T8" fmla="*/ 0 w 125"/>
              <a:gd name="T9" fmla="*/ 2147483647 h 674"/>
              <a:gd name="T10" fmla="*/ 2147483647 w 125"/>
              <a:gd name="T11" fmla="*/ 2147483647 h 674"/>
              <a:gd name="T12" fmla="*/ 2147483647 w 125"/>
              <a:gd name="T13" fmla="*/ 2147483647 h 674"/>
              <a:gd name="T14" fmla="*/ 2147483647 w 125"/>
              <a:gd name="T15" fmla="*/ 2147483647 h 674"/>
              <a:gd name="T16" fmla="*/ 2147483647 w 125"/>
              <a:gd name="T17" fmla="*/ 2147483647 h 674"/>
              <a:gd name="T18" fmla="*/ 2147483647 w 125"/>
              <a:gd name="T19" fmla="*/ 2147483647 h 6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674">
                <a:moveTo>
                  <a:pt x="31" y="674"/>
                </a:moveTo>
                <a:lnTo>
                  <a:pt x="34" y="665"/>
                </a:lnTo>
                <a:lnTo>
                  <a:pt x="125" y="5"/>
                </a:lnTo>
                <a:lnTo>
                  <a:pt x="91" y="0"/>
                </a:lnTo>
                <a:lnTo>
                  <a:pt x="0" y="660"/>
                </a:lnTo>
                <a:lnTo>
                  <a:pt x="4" y="652"/>
                </a:lnTo>
                <a:lnTo>
                  <a:pt x="31" y="674"/>
                </a:lnTo>
                <a:lnTo>
                  <a:pt x="33" y="670"/>
                </a:lnTo>
                <a:lnTo>
                  <a:pt x="34" y="665"/>
                </a:lnTo>
                <a:lnTo>
                  <a:pt x="31" y="6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Freeform 29"/>
          <p:cNvSpPr>
            <a:spLocks/>
          </p:cNvSpPr>
          <p:nvPr/>
        </p:nvSpPr>
        <p:spPr bwMode="auto">
          <a:xfrm>
            <a:off x="7389813" y="4137025"/>
            <a:ext cx="200025" cy="222250"/>
          </a:xfrm>
          <a:custGeom>
            <a:avLst/>
            <a:gdLst>
              <a:gd name="T0" fmla="*/ 2147483647 w 376"/>
              <a:gd name="T1" fmla="*/ 2147483647 h 422"/>
              <a:gd name="T2" fmla="*/ 2147483647 w 376"/>
              <a:gd name="T3" fmla="*/ 2147483647 h 422"/>
              <a:gd name="T4" fmla="*/ 2147483647 w 376"/>
              <a:gd name="T5" fmla="*/ 2147483647 h 422"/>
              <a:gd name="T6" fmla="*/ 2147483647 w 376"/>
              <a:gd name="T7" fmla="*/ 0 h 422"/>
              <a:gd name="T8" fmla="*/ 2147483647 w 376"/>
              <a:gd name="T9" fmla="*/ 2147483647 h 422"/>
              <a:gd name="T10" fmla="*/ 2147483647 w 376"/>
              <a:gd name="T11" fmla="*/ 2147483647 h 422"/>
              <a:gd name="T12" fmla="*/ 2147483647 w 376"/>
              <a:gd name="T13" fmla="*/ 2147483647 h 422"/>
              <a:gd name="T14" fmla="*/ 0 w 376"/>
              <a:gd name="T15" fmla="*/ 2147483647 h 422"/>
              <a:gd name="T16" fmla="*/ 2147483647 w 376"/>
              <a:gd name="T17" fmla="*/ 2147483647 h 422"/>
              <a:gd name="T18" fmla="*/ 2147483647 w 376"/>
              <a:gd name="T19" fmla="*/ 2147483647 h 4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" h="422">
                <a:moveTo>
                  <a:pt x="35" y="398"/>
                </a:moveTo>
                <a:lnTo>
                  <a:pt x="37" y="421"/>
                </a:lnTo>
                <a:lnTo>
                  <a:pt x="376" y="22"/>
                </a:lnTo>
                <a:lnTo>
                  <a:pt x="349" y="0"/>
                </a:lnTo>
                <a:lnTo>
                  <a:pt x="10" y="399"/>
                </a:lnTo>
                <a:lnTo>
                  <a:pt x="11" y="422"/>
                </a:lnTo>
                <a:lnTo>
                  <a:pt x="10" y="399"/>
                </a:lnTo>
                <a:lnTo>
                  <a:pt x="0" y="410"/>
                </a:lnTo>
                <a:lnTo>
                  <a:pt x="11" y="422"/>
                </a:lnTo>
                <a:lnTo>
                  <a:pt x="35" y="3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Freeform 30"/>
          <p:cNvSpPr>
            <a:spLocks/>
          </p:cNvSpPr>
          <p:nvPr/>
        </p:nvSpPr>
        <p:spPr bwMode="auto">
          <a:xfrm>
            <a:off x="7396163" y="4346575"/>
            <a:ext cx="112712" cy="117475"/>
          </a:xfrm>
          <a:custGeom>
            <a:avLst/>
            <a:gdLst>
              <a:gd name="T0" fmla="*/ 2147483647 w 214"/>
              <a:gd name="T1" fmla="*/ 2147483647 h 222"/>
              <a:gd name="T2" fmla="*/ 2147483647 w 214"/>
              <a:gd name="T3" fmla="*/ 2147483647 h 222"/>
              <a:gd name="T4" fmla="*/ 2147483647 w 214"/>
              <a:gd name="T5" fmla="*/ 0 h 222"/>
              <a:gd name="T6" fmla="*/ 0 w 214"/>
              <a:gd name="T7" fmla="*/ 2147483647 h 222"/>
              <a:gd name="T8" fmla="*/ 2147483647 w 214"/>
              <a:gd name="T9" fmla="*/ 2147483647 h 222"/>
              <a:gd name="T10" fmla="*/ 2147483647 w 214"/>
              <a:gd name="T11" fmla="*/ 2147483647 h 222"/>
              <a:gd name="T12" fmla="*/ 2147483647 w 214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4" h="222">
                <a:moveTo>
                  <a:pt x="214" y="197"/>
                </a:moveTo>
                <a:lnTo>
                  <a:pt x="214" y="197"/>
                </a:lnTo>
                <a:lnTo>
                  <a:pt x="24" y="0"/>
                </a:lnTo>
                <a:lnTo>
                  <a:pt x="0" y="24"/>
                </a:lnTo>
                <a:lnTo>
                  <a:pt x="189" y="222"/>
                </a:lnTo>
                <a:lnTo>
                  <a:pt x="214" y="1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Freeform 31"/>
          <p:cNvSpPr>
            <a:spLocks/>
          </p:cNvSpPr>
          <p:nvPr/>
        </p:nvSpPr>
        <p:spPr bwMode="auto">
          <a:xfrm>
            <a:off x="7496175" y="4451350"/>
            <a:ext cx="115888" cy="117475"/>
          </a:xfrm>
          <a:custGeom>
            <a:avLst/>
            <a:gdLst>
              <a:gd name="T0" fmla="*/ 2147483647 w 218"/>
              <a:gd name="T1" fmla="*/ 2147483647 h 222"/>
              <a:gd name="T2" fmla="*/ 2147483647 w 218"/>
              <a:gd name="T3" fmla="*/ 2147483647 h 222"/>
              <a:gd name="T4" fmla="*/ 2147483647 w 218"/>
              <a:gd name="T5" fmla="*/ 0 h 222"/>
              <a:gd name="T6" fmla="*/ 0 w 218"/>
              <a:gd name="T7" fmla="*/ 2147483647 h 222"/>
              <a:gd name="T8" fmla="*/ 2147483647 w 218"/>
              <a:gd name="T9" fmla="*/ 2147483647 h 222"/>
              <a:gd name="T10" fmla="*/ 2147483647 w 218"/>
              <a:gd name="T11" fmla="*/ 2147483647 h 222"/>
              <a:gd name="T12" fmla="*/ 2147483647 w 218"/>
              <a:gd name="T13" fmla="*/ 2147483647 h 222"/>
              <a:gd name="T14" fmla="*/ 2147483647 w 218"/>
              <a:gd name="T15" fmla="*/ 2147483647 h 222"/>
              <a:gd name="T16" fmla="*/ 2147483647 w 218"/>
              <a:gd name="T17" fmla="*/ 2147483647 h 222"/>
              <a:gd name="T18" fmla="*/ 2147483647 w 218"/>
              <a:gd name="T19" fmla="*/ 2147483647 h 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8" h="222">
                <a:moveTo>
                  <a:pt x="218" y="209"/>
                </a:moveTo>
                <a:lnTo>
                  <a:pt x="214" y="198"/>
                </a:lnTo>
                <a:lnTo>
                  <a:pt x="25" y="0"/>
                </a:lnTo>
                <a:lnTo>
                  <a:pt x="0" y="25"/>
                </a:lnTo>
                <a:lnTo>
                  <a:pt x="189" y="222"/>
                </a:lnTo>
                <a:lnTo>
                  <a:pt x="184" y="211"/>
                </a:lnTo>
                <a:lnTo>
                  <a:pt x="218" y="209"/>
                </a:lnTo>
                <a:lnTo>
                  <a:pt x="218" y="203"/>
                </a:lnTo>
                <a:lnTo>
                  <a:pt x="214" y="198"/>
                </a:lnTo>
                <a:lnTo>
                  <a:pt x="218" y="2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Freeform 32"/>
          <p:cNvSpPr>
            <a:spLocks/>
          </p:cNvSpPr>
          <p:nvPr/>
        </p:nvSpPr>
        <p:spPr bwMode="auto">
          <a:xfrm>
            <a:off x="7593013" y="4562475"/>
            <a:ext cx="33337" cy="198438"/>
          </a:xfrm>
          <a:custGeom>
            <a:avLst/>
            <a:gdLst>
              <a:gd name="T0" fmla="*/ 2147483647 w 61"/>
              <a:gd name="T1" fmla="*/ 2147483647 h 375"/>
              <a:gd name="T2" fmla="*/ 2147483647 w 61"/>
              <a:gd name="T3" fmla="*/ 2147483647 h 375"/>
              <a:gd name="T4" fmla="*/ 2147483647 w 61"/>
              <a:gd name="T5" fmla="*/ 0 h 375"/>
              <a:gd name="T6" fmla="*/ 0 w 61"/>
              <a:gd name="T7" fmla="*/ 2147483647 h 375"/>
              <a:gd name="T8" fmla="*/ 2147483647 w 61"/>
              <a:gd name="T9" fmla="*/ 2147483647 h 375"/>
              <a:gd name="T10" fmla="*/ 2147483647 w 61"/>
              <a:gd name="T11" fmla="*/ 2147483647 h 375"/>
              <a:gd name="T12" fmla="*/ 2147483647 w 61"/>
              <a:gd name="T13" fmla="*/ 2147483647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1" h="375">
                <a:moveTo>
                  <a:pt x="61" y="370"/>
                </a:moveTo>
                <a:lnTo>
                  <a:pt x="61" y="371"/>
                </a:lnTo>
                <a:lnTo>
                  <a:pt x="34" y="0"/>
                </a:lnTo>
                <a:lnTo>
                  <a:pt x="0" y="2"/>
                </a:lnTo>
                <a:lnTo>
                  <a:pt x="27" y="373"/>
                </a:lnTo>
                <a:lnTo>
                  <a:pt x="27" y="375"/>
                </a:lnTo>
                <a:lnTo>
                  <a:pt x="61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Freeform 33"/>
          <p:cNvSpPr>
            <a:spLocks/>
          </p:cNvSpPr>
          <p:nvPr/>
        </p:nvSpPr>
        <p:spPr bwMode="auto">
          <a:xfrm>
            <a:off x="7607300" y="4757738"/>
            <a:ext cx="63500" cy="334962"/>
          </a:xfrm>
          <a:custGeom>
            <a:avLst/>
            <a:gdLst>
              <a:gd name="T0" fmla="*/ 2147483647 w 120"/>
              <a:gd name="T1" fmla="*/ 2147483647 h 633"/>
              <a:gd name="T2" fmla="*/ 2147483647 w 120"/>
              <a:gd name="T3" fmla="*/ 2147483647 h 633"/>
              <a:gd name="T4" fmla="*/ 2147483647 w 120"/>
              <a:gd name="T5" fmla="*/ 0 h 633"/>
              <a:gd name="T6" fmla="*/ 0 w 120"/>
              <a:gd name="T7" fmla="*/ 2147483647 h 633"/>
              <a:gd name="T8" fmla="*/ 2147483647 w 120"/>
              <a:gd name="T9" fmla="*/ 2147483647 h 633"/>
              <a:gd name="T10" fmla="*/ 2147483647 w 120"/>
              <a:gd name="T11" fmla="*/ 2147483647 h 633"/>
              <a:gd name="T12" fmla="*/ 2147483647 w 120"/>
              <a:gd name="T13" fmla="*/ 2147483647 h 633"/>
              <a:gd name="T14" fmla="*/ 2147483647 w 120"/>
              <a:gd name="T15" fmla="*/ 2147483647 h 633"/>
              <a:gd name="T16" fmla="*/ 2147483647 w 120"/>
              <a:gd name="T17" fmla="*/ 2147483647 h 633"/>
              <a:gd name="T18" fmla="*/ 2147483647 w 120"/>
              <a:gd name="T19" fmla="*/ 2147483647 h 6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" h="633">
                <a:moveTo>
                  <a:pt x="117" y="633"/>
                </a:moveTo>
                <a:lnTo>
                  <a:pt x="120" y="623"/>
                </a:lnTo>
                <a:lnTo>
                  <a:pt x="34" y="0"/>
                </a:lnTo>
                <a:lnTo>
                  <a:pt x="0" y="5"/>
                </a:lnTo>
                <a:lnTo>
                  <a:pt x="86" y="628"/>
                </a:lnTo>
                <a:lnTo>
                  <a:pt x="88" y="618"/>
                </a:lnTo>
                <a:lnTo>
                  <a:pt x="117" y="633"/>
                </a:lnTo>
                <a:lnTo>
                  <a:pt x="120" y="628"/>
                </a:lnTo>
                <a:lnTo>
                  <a:pt x="120" y="623"/>
                </a:lnTo>
                <a:lnTo>
                  <a:pt x="117" y="6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Freeform 34"/>
          <p:cNvSpPr>
            <a:spLocks/>
          </p:cNvSpPr>
          <p:nvPr/>
        </p:nvSpPr>
        <p:spPr bwMode="auto">
          <a:xfrm>
            <a:off x="7493000" y="5084763"/>
            <a:ext cx="176213" cy="322262"/>
          </a:xfrm>
          <a:custGeom>
            <a:avLst/>
            <a:gdLst>
              <a:gd name="T0" fmla="*/ 2147483647 w 334"/>
              <a:gd name="T1" fmla="*/ 2147483647 h 610"/>
              <a:gd name="T2" fmla="*/ 2147483647 w 334"/>
              <a:gd name="T3" fmla="*/ 2147483647 h 610"/>
              <a:gd name="T4" fmla="*/ 2147483647 w 334"/>
              <a:gd name="T5" fmla="*/ 2147483647 h 610"/>
              <a:gd name="T6" fmla="*/ 2147483647 w 334"/>
              <a:gd name="T7" fmla="*/ 0 h 610"/>
              <a:gd name="T8" fmla="*/ 2147483647 w 334"/>
              <a:gd name="T9" fmla="*/ 2147483647 h 610"/>
              <a:gd name="T10" fmla="*/ 2147483647 w 334"/>
              <a:gd name="T11" fmla="*/ 2147483647 h 610"/>
              <a:gd name="T12" fmla="*/ 2147483647 w 334"/>
              <a:gd name="T13" fmla="*/ 2147483647 h 610"/>
              <a:gd name="T14" fmla="*/ 0 w 334"/>
              <a:gd name="T15" fmla="*/ 2147483647 h 610"/>
              <a:gd name="T16" fmla="*/ 2147483647 w 334"/>
              <a:gd name="T17" fmla="*/ 2147483647 h 610"/>
              <a:gd name="T18" fmla="*/ 2147483647 w 334"/>
              <a:gd name="T19" fmla="*/ 2147483647 h 6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4" h="610">
                <a:moveTo>
                  <a:pt x="33" y="588"/>
                </a:moveTo>
                <a:lnTo>
                  <a:pt x="35" y="607"/>
                </a:lnTo>
                <a:lnTo>
                  <a:pt x="334" y="15"/>
                </a:lnTo>
                <a:lnTo>
                  <a:pt x="305" y="0"/>
                </a:lnTo>
                <a:lnTo>
                  <a:pt x="6" y="592"/>
                </a:lnTo>
                <a:lnTo>
                  <a:pt x="9" y="610"/>
                </a:lnTo>
                <a:lnTo>
                  <a:pt x="6" y="592"/>
                </a:lnTo>
                <a:lnTo>
                  <a:pt x="0" y="602"/>
                </a:lnTo>
                <a:lnTo>
                  <a:pt x="9" y="610"/>
                </a:lnTo>
                <a:lnTo>
                  <a:pt x="33" y="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Freeform 35"/>
          <p:cNvSpPr>
            <a:spLocks/>
          </p:cNvSpPr>
          <p:nvPr/>
        </p:nvSpPr>
        <p:spPr bwMode="auto">
          <a:xfrm>
            <a:off x="7497763" y="5395913"/>
            <a:ext cx="207962" cy="227012"/>
          </a:xfrm>
          <a:custGeom>
            <a:avLst/>
            <a:gdLst>
              <a:gd name="T0" fmla="*/ 2147483647 w 394"/>
              <a:gd name="T1" fmla="*/ 2147483647 h 430"/>
              <a:gd name="T2" fmla="*/ 2147483647 w 394"/>
              <a:gd name="T3" fmla="*/ 2147483647 h 430"/>
              <a:gd name="T4" fmla="*/ 2147483647 w 394"/>
              <a:gd name="T5" fmla="*/ 0 h 430"/>
              <a:gd name="T6" fmla="*/ 0 w 394"/>
              <a:gd name="T7" fmla="*/ 2147483647 h 430"/>
              <a:gd name="T8" fmla="*/ 2147483647 w 394"/>
              <a:gd name="T9" fmla="*/ 2147483647 h 430"/>
              <a:gd name="T10" fmla="*/ 2147483647 w 394"/>
              <a:gd name="T11" fmla="*/ 2147483647 h 430"/>
              <a:gd name="T12" fmla="*/ 2147483647 w 394"/>
              <a:gd name="T13" fmla="*/ 2147483647 h 430"/>
              <a:gd name="T14" fmla="*/ 2147483647 w 394"/>
              <a:gd name="T15" fmla="*/ 2147483647 h 430"/>
              <a:gd name="T16" fmla="*/ 2147483647 w 394"/>
              <a:gd name="T17" fmla="*/ 2147483647 h 430"/>
              <a:gd name="T18" fmla="*/ 2147483647 w 394"/>
              <a:gd name="T19" fmla="*/ 2147483647 h 4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4" h="430">
                <a:moveTo>
                  <a:pt x="394" y="418"/>
                </a:moveTo>
                <a:lnTo>
                  <a:pt x="389" y="408"/>
                </a:lnTo>
                <a:lnTo>
                  <a:pt x="24" y="0"/>
                </a:lnTo>
                <a:lnTo>
                  <a:pt x="0" y="22"/>
                </a:lnTo>
                <a:lnTo>
                  <a:pt x="364" y="430"/>
                </a:lnTo>
                <a:lnTo>
                  <a:pt x="359" y="420"/>
                </a:lnTo>
                <a:lnTo>
                  <a:pt x="394" y="418"/>
                </a:lnTo>
                <a:lnTo>
                  <a:pt x="394" y="412"/>
                </a:lnTo>
                <a:lnTo>
                  <a:pt x="389" y="408"/>
                </a:lnTo>
                <a:lnTo>
                  <a:pt x="394" y="4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Freeform 36"/>
          <p:cNvSpPr>
            <a:spLocks/>
          </p:cNvSpPr>
          <p:nvPr/>
        </p:nvSpPr>
        <p:spPr bwMode="auto">
          <a:xfrm>
            <a:off x="7688263" y="5616575"/>
            <a:ext cx="34925" cy="225425"/>
          </a:xfrm>
          <a:custGeom>
            <a:avLst/>
            <a:gdLst>
              <a:gd name="T0" fmla="*/ 2147483647 w 66"/>
              <a:gd name="T1" fmla="*/ 2147483647 h 424"/>
              <a:gd name="T2" fmla="*/ 2147483647 w 66"/>
              <a:gd name="T3" fmla="*/ 2147483647 h 424"/>
              <a:gd name="T4" fmla="*/ 2147483647 w 66"/>
              <a:gd name="T5" fmla="*/ 0 h 424"/>
              <a:gd name="T6" fmla="*/ 0 w 66"/>
              <a:gd name="T7" fmla="*/ 2147483647 h 424"/>
              <a:gd name="T8" fmla="*/ 2147483647 w 66"/>
              <a:gd name="T9" fmla="*/ 2147483647 h 424"/>
              <a:gd name="T10" fmla="*/ 2147483647 w 66"/>
              <a:gd name="T11" fmla="*/ 2147483647 h 424"/>
              <a:gd name="T12" fmla="*/ 2147483647 w 66"/>
              <a:gd name="T13" fmla="*/ 2147483647 h 424"/>
              <a:gd name="T14" fmla="*/ 2147483647 w 66"/>
              <a:gd name="T15" fmla="*/ 2147483647 h 424"/>
              <a:gd name="T16" fmla="*/ 2147483647 w 66"/>
              <a:gd name="T17" fmla="*/ 2147483647 h 424"/>
              <a:gd name="T18" fmla="*/ 2147483647 w 66"/>
              <a:gd name="T19" fmla="*/ 2147483647 h 4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" h="424">
                <a:moveTo>
                  <a:pt x="63" y="402"/>
                </a:moveTo>
                <a:lnTo>
                  <a:pt x="66" y="412"/>
                </a:lnTo>
                <a:lnTo>
                  <a:pt x="35" y="0"/>
                </a:lnTo>
                <a:lnTo>
                  <a:pt x="0" y="2"/>
                </a:lnTo>
                <a:lnTo>
                  <a:pt x="32" y="415"/>
                </a:lnTo>
                <a:lnTo>
                  <a:pt x="36" y="424"/>
                </a:lnTo>
                <a:lnTo>
                  <a:pt x="32" y="415"/>
                </a:lnTo>
                <a:lnTo>
                  <a:pt x="32" y="421"/>
                </a:lnTo>
                <a:lnTo>
                  <a:pt x="36" y="424"/>
                </a:lnTo>
                <a:lnTo>
                  <a:pt x="63" y="4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Freeform 37"/>
          <p:cNvSpPr>
            <a:spLocks/>
          </p:cNvSpPr>
          <p:nvPr/>
        </p:nvSpPr>
        <p:spPr bwMode="auto">
          <a:xfrm>
            <a:off x="7707313" y="5829300"/>
            <a:ext cx="138112" cy="158750"/>
          </a:xfrm>
          <a:custGeom>
            <a:avLst/>
            <a:gdLst>
              <a:gd name="T0" fmla="*/ 2147483647 w 263"/>
              <a:gd name="T1" fmla="*/ 2147483647 h 299"/>
              <a:gd name="T2" fmla="*/ 2147483647 w 263"/>
              <a:gd name="T3" fmla="*/ 2147483647 h 299"/>
              <a:gd name="T4" fmla="*/ 2147483647 w 263"/>
              <a:gd name="T5" fmla="*/ 0 h 299"/>
              <a:gd name="T6" fmla="*/ 0 w 263"/>
              <a:gd name="T7" fmla="*/ 2147483647 h 299"/>
              <a:gd name="T8" fmla="*/ 2147483647 w 263"/>
              <a:gd name="T9" fmla="*/ 2147483647 h 299"/>
              <a:gd name="T10" fmla="*/ 2147483647 w 263"/>
              <a:gd name="T11" fmla="*/ 2147483647 h 299"/>
              <a:gd name="T12" fmla="*/ 2147483647 w 263"/>
              <a:gd name="T13" fmla="*/ 2147483647 h 299"/>
              <a:gd name="T14" fmla="*/ 2147483647 w 263"/>
              <a:gd name="T15" fmla="*/ 2147483647 h 299"/>
              <a:gd name="T16" fmla="*/ 2147483647 w 263"/>
              <a:gd name="T17" fmla="*/ 2147483647 h 299"/>
              <a:gd name="T18" fmla="*/ 2147483647 w 263"/>
              <a:gd name="T19" fmla="*/ 2147483647 h 2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3" h="299">
                <a:moveTo>
                  <a:pt x="263" y="285"/>
                </a:moveTo>
                <a:lnTo>
                  <a:pt x="260" y="277"/>
                </a:lnTo>
                <a:lnTo>
                  <a:pt x="27" y="0"/>
                </a:lnTo>
                <a:lnTo>
                  <a:pt x="0" y="22"/>
                </a:lnTo>
                <a:lnTo>
                  <a:pt x="233" y="299"/>
                </a:lnTo>
                <a:lnTo>
                  <a:pt x="229" y="292"/>
                </a:lnTo>
                <a:lnTo>
                  <a:pt x="263" y="285"/>
                </a:lnTo>
                <a:lnTo>
                  <a:pt x="262" y="281"/>
                </a:lnTo>
                <a:lnTo>
                  <a:pt x="260" y="277"/>
                </a:lnTo>
                <a:lnTo>
                  <a:pt x="263" y="2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Freeform 38"/>
          <p:cNvSpPr>
            <a:spLocks/>
          </p:cNvSpPr>
          <p:nvPr/>
        </p:nvSpPr>
        <p:spPr bwMode="auto">
          <a:xfrm>
            <a:off x="7827963" y="5980113"/>
            <a:ext cx="61912" cy="206375"/>
          </a:xfrm>
          <a:custGeom>
            <a:avLst/>
            <a:gdLst>
              <a:gd name="T0" fmla="*/ 2147483647 w 116"/>
              <a:gd name="T1" fmla="*/ 2147483647 h 388"/>
              <a:gd name="T2" fmla="*/ 2147483647 w 116"/>
              <a:gd name="T3" fmla="*/ 2147483647 h 388"/>
              <a:gd name="T4" fmla="*/ 2147483647 w 116"/>
              <a:gd name="T5" fmla="*/ 0 h 388"/>
              <a:gd name="T6" fmla="*/ 0 w 116"/>
              <a:gd name="T7" fmla="*/ 2147483647 h 388"/>
              <a:gd name="T8" fmla="*/ 2147483647 w 116"/>
              <a:gd name="T9" fmla="*/ 2147483647 h 388"/>
              <a:gd name="T10" fmla="*/ 2147483647 w 116"/>
              <a:gd name="T11" fmla="*/ 2147483647 h 388"/>
              <a:gd name="T12" fmla="*/ 2147483647 w 116"/>
              <a:gd name="T13" fmla="*/ 2147483647 h 388"/>
              <a:gd name="T14" fmla="*/ 2147483647 w 116"/>
              <a:gd name="T15" fmla="*/ 2147483647 h 388"/>
              <a:gd name="T16" fmla="*/ 2147483647 w 116"/>
              <a:gd name="T17" fmla="*/ 2147483647 h 388"/>
              <a:gd name="T18" fmla="*/ 2147483647 w 116"/>
              <a:gd name="T19" fmla="*/ 2147483647 h 3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6" h="388">
                <a:moveTo>
                  <a:pt x="94" y="387"/>
                </a:moveTo>
                <a:lnTo>
                  <a:pt x="112" y="366"/>
                </a:lnTo>
                <a:lnTo>
                  <a:pt x="34" y="0"/>
                </a:lnTo>
                <a:lnTo>
                  <a:pt x="0" y="7"/>
                </a:lnTo>
                <a:lnTo>
                  <a:pt x="78" y="373"/>
                </a:lnTo>
                <a:lnTo>
                  <a:pt x="97" y="352"/>
                </a:lnTo>
                <a:lnTo>
                  <a:pt x="94" y="387"/>
                </a:lnTo>
                <a:lnTo>
                  <a:pt x="116" y="388"/>
                </a:lnTo>
                <a:lnTo>
                  <a:pt x="112" y="366"/>
                </a:lnTo>
                <a:lnTo>
                  <a:pt x="94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Freeform 39"/>
          <p:cNvSpPr>
            <a:spLocks/>
          </p:cNvSpPr>
          <p:nvPr/>
        </p:nvSpPr>
        <p:spPr bwMode="auto">
          <a:xfrm>
            <a:off x="5575300" y="6024563"/>
            <a:ext cx="2303463" cy="160337"/>
          </a:xfrm>
          <a:custGeom>
            <a:avLst/>
            <a:gdLst>
              <a:gd name="T0" fmla="*/ 0 w 4353"/>
              <a:gd name="T1" fmla="*/ 2147483647 h 304"/>
              <a:gd name="T2" fmla="*/ 2147483647 w 4353"/>
              <a:gd name="T3" fmla="*/ 2147483647 h 304"/>
              <a:gd name="T4" fmla="*/ 2147483647 w 4353"/>
              <a:gd name="T5" fmla="*/ 2147483647 h 304"/>
              <a:gd name="T6" fmla="*/ 2147483647 w 4353"/>
              <a:gd name="T7" fmla="*/ 2147483647 h 304"/>
              <a:gd name="T8" fmla="*/ 2147483647 w 4353"/>
              <a:gd name="T9" fmla="*/ 0 h 304"/>
              <a:gd name="T10" fmla="*/ 2147483647 w 4353"/>
              <a:gd name="T11" fmla="*/ 2147483647 h 304"/>
              <a:gd name="T12" fmla="*/ 0 w 4353"/>
              <a:gd name="T13" fmla="*/ 2147483647 h 304"/>
              <a:gd name="T14" fmla="*/ 0 w 4353"/>
              <a:gd name="T15" fmla="*/ 2147483647 h 304"/>
              <a:gd name="T16" fmla="*/ 2147483647 w 4353"/>
              <a:gd name="T17" fmla="*/ 2147483647 h 304"/>
              <a:gd name="T18" fmla="*/ 0 w 4353"/>
              <a:gd name="T19" fmla="*/ 2147483647 h 3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53" h="304">
                <a:moveTo>
                  <a:pt x="0" y="17"/>
                </a:moveTo>
                <a:lnTo>
                  <a:pt x="15" y="34"/>
                </a:lnTo>
                <a:lnTo>
                  <a:pt x="4350" y="304"/>
                </a:lnTo>
                <a:lnTo>
                  <a:pt x="4353" y="269"/>
                </a:lnTo>
                <a:lnTo>
                  <a:pt x="18" y="0"/>
                </a:lnTo>
                <a:lnTo>
                  <a:pt x="34" y="17"/>
                </a:lnTo>
                <a:lnTo>
                  <a:pt x="0" y="17"/>
                </a:lnTo>
                <a:lnTo>
                  <a:pt x="0" y="33"/>
                </a:lnTo>
                <a:lnTo>
                  <a:pt x="15" y="34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Freeform 40"/>
          <p:cNvSpPr>
            <a:spLocks/>
          </p:cNvSpPr>
          <p:nvPr/>
        </p:nvSpPr>
        <p:spPr bwMode="auto">
          <a:xfrm>
            <a:off x="5326063" y="5975350"/>
            <a:ext cx="268287" cy="60325"/>
          </a:xfrm>
          <a:custGeom>
            <a:avLst/>
            <a:gdLst>
              <a:gd name="T0" fmla="*/ 2147483647 w 507"/>
              <a:gd name="T1" fmla="*/ 2147483647 h 115"/>
              <a:gd name="T2" fmla="*/ 0 w 507"/>
              <a:gd name="T3" fmla="*/ 2147483647 h 115"/>
              <a:gd name="T4" fmla="*/ 2147483647 w 507"/>
              <a:gd name="T5" fmla="*/ 2147483647 h 115"/>
              <a:gd name="T6" fmla="*/ 2147483647 w 507"/>
              <a:gd name="T7" fmla="*/ 2147483647 h 115"/>
              <a:gd name="T8" fmla="*/ 2147483647 w 507"/>
              <a:gd name="T9" fmla="*/ 2147483647 h 115"/>
              <a:gd name="T10" fmla="*/ 2147483647 w 507"/>
              <a:gd name="T11" fmla="*/ 2147483647 h 115"/>
              <a:gd name="T12" fmla="*/ 2147483647 w 507"/>
              <a:gd name="T13" fmla="*/ 2147483647 h 115"/>
              <a:gd name="T14" fmla="*/ 2147483647 w 507"/>
              <a:gd name="T15" fmla="*/ 2147483647 h 115"/>
              <a:gd name="T16" fmla="*/ 2147483647 w 507"/>
              <a:gd name="T17" fmla="*/ 2147483647 h 115"/>
              <a:gd name="T18" fmla="*/ 2147483647 w 507"/>
              <a:gd name="T19" fmla="*/ 2147483647 h 115"/>
              <a:gd name="T20" fmla="*/ 2147483647 w 507"/>
              <a:gd name="T21" fmla="*/ 2147483647 h 115"/>
              <a:gd name="T22" fmla="*/ 2147483647 w 507"/>
              <a:gd name="T23" fmla="*/ 2147483647 h 115"/>
              <a:gd name="T24" fmla="*/ 2147483647 w 507"/>
              <a:gd name="T25" fmla="*/ 2147483647 h 115"/>
              <a:gd name="T26" fmla="*/ 2147483647 w 507"/>
              <a:gd name="T27" fmla="*/ 2147483647 h 115"/>
              <a:gd name="T28" fmla="*/ 2147483647 w 507"/>
              <a:gd name="T29" fmla="*/ 2147483647 h 115"/>
              <a:gd name="T30" fmla="*/ 2147483647 w 507"/>
              <a:gd name="T31" fmla="*/ 2147483647 h 115"/>
              <a:gd name="T32" fmla="*/ 2147483647 w 507"/>
              <a:gd name="T33" fmla="*/ 2147483647 h 115"/>
              <a:gd name="T34" fmla="*/ 2147483647 w 507"/>
              <a:gd name="T35" fmla="*/ 2147483647 h 115"/>
              <a:gd name="T36" fmla="*/ 2147483647 w 507"/>
              <a:gd name="T37" fmla="*/ 2147483647 h 115"/>
              <a:gd name="T38" fmla="*/ 2147483647 w 507"/>
              <a:gd name="T39" fmla="*/ 2147483647 h 115"/>
              <a:gd name="T40" fmla="*/ 2147483647 w 507"/>
              <a:gd name="T41" fmla="*/ 2147483647 h 115"/>
              <a:gd name="T42" fmla="*/ 2147483647 w 507"/>
              <a:gd name="T43" fmla="*/ 2147483647 h 115"/>
              <a:gd name="T44" fmla="*/ 2147483647 w 507"/>
              <a:gd name="T45" fmla="*/ 2147483647 h 115"/>
              <a:gd name="T46" fmla="*/ 2147483647 w 507"/>
              <a:gd name="T47" fmla="*/ 2147483647 h 115"/>
              <a:gd name="T48" fmla="*/ 2147483647 w 507"/>
              <a:gd name="T49" fmla="*/ 2147483647 h 115"/>
              <a:gd name="T50" fmla="*/ 2147483647 w 507"/>
              <a:gd name="T51" fmla="*/ 2147483647 h 115"/>
              <a:gd name="T52" fmla="*/ 2147483647 w 507"/>
              <a:gd name="T53" fmla="*/ 2147483647 h 115"/>
              <a:gd name="T54" fmla="*/ 2147483647 w 507"/>
              <a:gd name="T55" fmla="*/ 2147483647 h 115"/>
              <a:gd name="T56" fmla="*/ 2147483647 w 507"/>
              <a:gd name="T57" fmla="*/ 2147483647 h 115"/>
              <a:gd name="T58" fmla="*/ 2147483647 w 507"/>
              <a:gd name="T59" fmla="*/ 2147483647 h 115"/>
              <a:gd name="T60" fmla="*/ 2147483647 w 507"/>
              <a:gd name="T61" fmla="*/ 2147483647 h 115"/>
              <a:gd name="T62" fmla="*/ 2147483647 w 507"/>
              <a:gd name="T63" fmla="*/ 2147483647 h 115"/>
              <a:gd name="T64" fmla="*/ 2147483647 w 507"/>
              <a:gd name="T65" fmla="*/ 2147483647 h 115"/>
              <a:gd name="T66" fmla="*/ 2147483647 w 507"/>
              <a:gd name="T67" fmla="*/ 2147483647 h 115"/>
              <a:gd name="T68" fmla="*/ 2147483647 w 507"/>
              <a:gd name="T69" fmla="*/ 2147483647 h 115"/>
              <a:gd name="T70" fmla="*/ 2147483647 w 507"/>
              <a:gd name="T71" fmla="*/ 2147483647 h 115"/>
              <a:gd name="T72" fmla="*/ 2147483647 w 507"/>
              <a:gd name="T73" fmla="*/ 2147483647 h 115"/>
              <a:gd name="T74" fmla="*/ 2147483647 w 507"/>
              <a:gd name="T75" fmla="*/ 0 h 115"/>
              <a:gd name="T76" fmla="*/ 2147483647 w 507"/>
              <a:gd name="T77" fmla="*/ 2147483647 h 115"/>
              <a:gd name="T78" fmla="*/ 2147483647 w 507"/>
              <a:gd name="T79" fmla="*/ 2147483647 h 1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07" h="115">
                <a:moveTo>
                  <a:pt x="20" y="37"/>
                </a:moveTo>
                <a:lnTo>
                  <a:pt x="0" y="19"/>
                </a:lnTo>
                <a:lnTo>
                  <a:pt x="13" y="41"/>
                </a:lnTo>
                <a:lnTo>
                  <a:pt x="33" y="50"/>
                </a:lnTo>
                <a:lnTo>
                  <a:pt x="58" y="57"/>
                </a:lnTo>
                <a:lnTo>
                  <a:pt x="88" y="63"/>
                </a:lnTo>
                <a:lnTo>
                  <a:pt x="125" y="68"/>
                </a:lnTo>
                <a:lnTo>
                  <a:pt x="164" y="73"/>
                </a:lnTo>
                <a:lnTo>
                  <a:pt x="208" y="78"/>
                </a:lnTo>
                <a:lnTo>
                  <a:pt x="253" y="82"/>
                </a:lnTo>
                <a:lnTo>
                  <a:pt x="297" y="85"/>
                </a:lnTo>
                <a:lnTo>
                  <a:pt x="338" y="90"/>
                </a:lnTo>
                <a:lnTo>
                  <a:pt x="377" y="95"/>
                </a:lnTo>
                <a:lnTo>
                  <a:pt x="414" y="100"/>
                </a:lnTo>
                <a:lnTo>
                  <a:pt x="442" y="106"/>
                </a:lnTo>
                <a:lnTo>
                  <a:pt x="464" y="111"/>
                </a:lnTo>
                <a:lnTo>
                  <a:pt x="475" y="115"/>
                </a:lnTo>
                <a:lnTo>
                  <a:pt x="473" y="110"/>
                </a:lnTo>
                <a:lnTo>
                  <a:pt x="507" y="110"/>
                </a:lnTo>
                <a:lnTo>
                  <a:pt x="495" y="88"/>
                </a:lnTo>
                <a:lnTo>
                  <a:pt x="474" y="79"/>
                </a:lnTo>
                <a:lnTo>
                  <a:pt x="449" y="72"/>
                </a:lnTo>
                <a:lnTo>
                  <a:pt x="419" y="66"/>
                </a:lnTo>
                <a:lnTo>
                  <a:pt x="382" y="61"/>
                </a:lnTo>
                <a:lnTo>
                  <a:pt x="343" y="56"/>
                </a:lnTo>
                <a:lnTo>
                  <a:pt x="299" y="51"/>
                </a:lnTo>
                <a:lnTo>
                  <a:pt x="255" y="48"/>
                </a:lnTo>
                <a:lnTo>
                  <a:pt x="210" y="44"/>
                </a:lnTo>
                <a:lnTo>
                  <a:pt x="169" y="39"/>
                </a:lnTo>
                <a:lnTo>
                  <a:pt x="130" y="34"/>
                </a:lnTo>
                <a:lnTo>
                  <a:pt x="93" y="29"/>
                </a:lnTo>
                <a:lnTo>
                  <a:pt x="65" y="23"/>
                </a:lnTo>
                <a:lnTo>
                  <a:pt x="43" y="18"/>
                </a:lnTo>
                <a:lnTo>
                  <a:pt x="32" y="15"/>
                </a:lnTo>
                <a:lnTo>
                  <a:pt x="35" y="19"/>
                </a:lnTo>
                <a:lnTo>
                  <a:pt x="15" y="2"/>
                </a:lnTo>
                <a:lnTo>
                  <a:pt x="35" y="19"/>
                </a:lnTo>
                <a:lnTo>
                  <a:pt x="35" y="0"/>
                </a:lnTo>
                <a:lnTo>
                  <a:pt x="15" y="2"/>
                </a:lnTo>
                <a:lnTo>
                  <a:pt x="20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Freeform 41"/>
          <p:cNvSpPr>
            <a:spLocks/>
          </p:cNvSpPr>
          <p:nvPr/>
        </p:nvSpPr>
        <p:spPr bwMode="auto">
          <a:xfrm>
            <a:off x="4852988" y="5976938"/>
            <a:ext cx="482600" cy="88900"/>
          </a:xfrm>
          <a:custGeom>
            <a:avLst/>
            <a:gdLst>
              <a:gd name="T0" fmla="*/ 0 w 913"/>
              <a:gd name="T1" fmla="*/ 2147483647 h 170"/>
              <a:gd name="T2" fmla="*/ 2147483647 w 913"/>
              <a:gd name="T3" fmla="*/ 2147483647 h 170"/>
              <a:gd name="T4" fmla="*/ 2147483647 w 913"/>
              <a:gd name="T5" fmla="*/ 2147483647 h 170"/>
              <a:gd name="T6" fmla="*/ 2147483647 w 913"/>
              <a:gd name="T7" fmla="*/ 0 h 170"/>
              <a:gd name="T8" fmla="*/ 2147483647 w 913"/>
              <a:gd name="T9" fmla="*/ 2147483647 h 170"/>
              <a:gd name="T10" fmla="*/ 2147483647 w 913"/>
              <a:gd name="T11" fmla="*/ 2147483647 h 170"/>
              <a:gd name="T12" fmla="*/ 0 w 913"/>
              <a:gd name="T13" fmla="*/ 2147483647 h 170"/>
              <a:gd name="T14" fmla="*/ 2147483647 w 913"/>
              <a:gd name="T15" fmla="*/ 2147483647 h 170"/>
              <a:gd name="T16" fmla="*/ 2147483647 w 913"/>
              <a:gd name="T17" fmla="*/ 2147483647 h 170"/>
              <a:gd name="T18" fmla="*/ 0 w 913"/>
              <a:gd name="T19" fmla="*/ 2147483647 h 1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3" h="170">
                <a:moveTo>
                  <a:pt x="0" y="164"/>
                </a:moveTo>
                <a:lnTo>
                  <a:pt x="14" y="169"/>
                </a:lnTo>
                <a:lnTo>
                  <a:pt x="913" y="35"/>
                </a:lnTo>
                <a:lnTo>
                  <a:pt x="908" y="0"/>
                </a:lnTo>
                <a:lnTo>
                  <a:pt x="9" y="135"/>
                </a:lnTo>
                <a:lnTo>
                  <a:pt x="22" y="140"/>
                </a:lnTo>
                <a:lnTo>
                  <a:pt x="0" y="164"/>
                </a:lnTo>
                <a:lnTo>
                  <a:pt x="7" y="170"/>
                </a:lnTo>
                <a:lnTo>
                  <a:pt x="14" y="169"/>
                </a:lnTo>
                <a:lnTo>
                  <a:pt x="0" y="1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Freeform 42"/>
          <p:cNvSpPr>
            <a:spLocks/>
          </p:cNvSpPr>
          <p:nvPr/>
        </p:nvSpPr>
        <p:spPr bwMode="auto">
          <a:xfrm>
            <a:off x="4244975" y="5457825"/>
            <a:ext cx="619125" cy="604838"/>
          </a:xfrm>
          <a:custGeom>
            <a:avLst/>
            <a:gdLst>
              <a:gd name="T0" fmla="*/ 0 w 1170"/>
              <a:gd name="T1" fmla="*/ 2147483647 h 1143"/>
              <a:gd name="T2" fmla="*/ 2147483647 w 1170"/>
              <a:gd name="T3" fmla="*/ 2147483647 h 1143"/>
              <a:gd name="T4" fmla="*/ 2147483647 w 1170"/>
              <a:gd name="T5" fmla="*/ 2147483647 h 1143"/>
              <a:gd name="T6" fmla="*/ 2147483647 w 1170"/>
              <a:gd name="T7" fmla="*/ 2147483647 h 1143"/>
              <a:gd name="T8" fmla="*/ 2147483647 w 1170"/>
              <a:gd name="T9" fmla="*/ 2147483647 h 1143"/>
              <a:gd name="T10" fmla="*/ 2147483647 w 1170"/>
              <a:gd name="T11" fmla="*/ 2147483647 h 1143"/>
              <a:gd name="T12" fmla="*/ 2147483647 w 1170"/>
              <a:gd name="T13" fmla="*/ 2147483647 h 1143"/>
              <a:gd name="T14" fmla="*/ 2147483647 w 1170"/>
              <a:gd name="T15" fmla="*/ 2147483647 h 1143"/>
              <a:gd name="T16" fmla="*/ 2147483647 w 1170"/>
              <a:gd name="T17" fmla="*/ 2147483647 h 1143"/>
              <a:gd name="T18" fmla="*/ 2147483647 w 1170"/>
              <a:gd name="T19" fmla="*/ 2147483647 h 1143"/>
              <a:gd name="T20" fmla="*/ 2147483647 w 1170"/>
              <a:gd name="T21" fmla="*/ 2147483647 h 1143"/>
              <a:gd name="T22" fmla="*/ 2147483647 w 1170"/>
              <a:gd name="T23" fmla="*/ 2147483647 h 1143"/>
              <a:gd name="T24" fmla="*/ 2147483647 w 1170"/>
              <a:gd name="T25" fmla="*/ 2147483647 h 1143"/>
              <a:gd name="T26" fmla="*/ 2147483647 w 1170"/>
              <a:gd name="T27" fmla="*/ 2147483647 h 1143"/>
              <a:gd name="T28" fmla="*/ 2147483647 w 1170"/>
              <a:gd name="T29" fmla="*/ 2147483647 h 1143"/>
              <a:gd name="T30" fmla="*/ 2147483647 w 1170"/>
              <a:gd name="T31" fmla="*/ 2147483647 h 1143"/>
              <a:gd name="T32" fmla="*/ 2147483647 w 1170"/>
              <a:gd name="T33" fmla="*/ 2147483647 h 1143"/>
              <a:gd name="T34" fmla="*/ 2147483647 w 1170"/>
              <a:gd name="T35" fmla="*/ 2147483647 h 1143"/>
              <a:gd name="T36" fmla="*/ 2147483647 w 1170"/>
              <a:gd name="T37" fmla="*/ 2147483647 h 1143"/>
              <a:gd name="T38" fmla="*/ 2147483647 w 1170"/>
              <a:gd name="T39" fmla="*/ 2147483647 h 1143"/>
              <a:gd name="T40" fmla="*/ 2147483647 w 1170"/>
              <a:gd name="T41" fmla="*/ 2147483647 h 1143"/>
              <a:gd name="T42" fmla="*/ 2147483647 w 1170"/>
              <a:gd name="T43" fmla="*/ 2147483647 h 1143"/>
              <a:gd name="T44" fmla="*/ 2147483647 w 1170"/>
              <a:gd name="T45" fmla="*/ 2147483647 h 1143"/>
              <a:gd name="T46" fmla="*/ 2147483647 w 1170"/>
              <a:gd name="T47" fmla="*/ 2147483647 h 1143"/>
              <a:gd name="T48" fmla="*/ 2147483647 w 1170"/>
              <a:gd name="T49" fmla="*/ 2147483647 h 1143"/>
              <a:gd name="T50" fmla="*/ 2147483647 w 1170"/>
              <a:gd name="T51" fmla="*/ 2147483647 h 1143"/>
              <a:gd name="T52" fmla="*/ 2147483647 w 1170"/>
              <a:gd name="T53" fmla="*/ 2147483647 h 1143"/>
              <a:gd name="T54" fmla="*/ 2147483647 w 1170"/>
              <a:gd name="T55" fmla="*/ 2147483647 h 1143"/>
              <a:gd name="T56" fmla="*/ 2147483647 w 1170"/>
              <a:gd name="T57" fmla="*/ 2147483647 h 1143"/>
              <a:gd name="T58" fmla="*/ 2147483647 w 1170"/>
              <a:gd name="T59" fmla="*/ 2147483647 h 1143"/>
              <a:gd name="T60" fmla="*/ 2147483647 w 1170"/>
              <a:gd name="T61" fmla="*/ 2147483647 h 1143"/>
              <a:gd name="T62" fmla="*/ 2147483647 w 1170"/>
              <a:gd name="T63" fmla="*/ 2147483647 h 1143"/>
              <a:gd name="T64" fmla="*/ 2147483647 w 1170"/>
              <a:gd name="T65" fmla="*/ 2147483647 h 1143"/>
              <a:gd name="T66" fmla="*/ 2147483647 w 1170"/>
              <a:gd name="T67" fmla="*/ 0 h 11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70" h="1143">
                <a:moveTo>
                  <a:pt x="2" y="9"/>
                </a:moveTo>
                <a:lnTo>
                  <a:pt x="0" y="8"/>
                </a:lnTo>
                <a:lnTo>
                  <a:pt x="17" y="66"/>
                </a:lnTo>
                <a:lnTo>
                  <a:pt x="36" y="119"/>
                </a:lnTo>
                <a:lnTo>
                  <a:pt x="57" y="172"/>
                </a:lnTo>
                <a:lnTo>
                  <a:pt x="81" y="220"/>
                </a:lnTo>
                <a:lnTo>
                  <a:pt x="107" y="269"/>
                </a:lnTo>
                <a:lnTo>
                  <a:pt x="133" y="313"/>
                </a:lnTo>
                <a:lnTo>
                  <a:pt x="164" y="358"/>
                </a:lnTo>
                <a:lnTo>
                  <a:pt x="194" y="400"/>
                </a:lnTo>
                <a:lnTo>
                  <a:pt x="227" y="440"/>
                </a:lnTo>
                <a:lnTo>
                  <a:pt x="263" y="479"/>
                </a:lnTo>
                <a:lnTo>
                  <a:pt x="298" y="516"/>
                </a:lnTo>
                <a:lnTo>
                  <a:pt x="335" y="551"/>
                </a:lnTo>
                <a:lnTo>
                  <a:pt x="374" y="587"/>
                </a:lnTo>
                <a:lnTo>
                  <a:pt x="413" y="619"/>
                </a:lnTo>
                <a:lnTo>
                  <a:pt x="453" y="651"/>
                </a:lnTo>
                <a:lnTo>
                  <a:pt x="495" y="682"/>
                </a:lnTo>
                <a:lnTo>
                  <a:pt x="536" y="712"/>
                </a:lnTo>
                <a:lnTo>
                  <a:pt x="577" y="741"/>
                </a:lnTo>
                <a:lnTo>
                  <a:pt x="620" y="771"/>
                </a:lnTo>
                <a:lnTo>
                  <a:pt x="662" y="801"/>
                </a:lnTo>
                <a:lnTo>
                  <a:pt x="704" y="829"/>
                </a:lnTo>
                <a:lnTo>
                  <a:pt x="747" y="856"/>
                </a:lnTo>
                <a:lnTo>
                  <a:pt x="790" y="884"/>
                </a:lnTo>
                <a:lnTo>
                  <a:pt x="832" y="912"/>
                </a:lnTo>
                <a:lnTo>
                  <a:pt x="875" y="940"/>
                </a:lnTo>
                <a:lnTo>
                  <a:pt x="917" y="968"/>
                </a:lnTo>
                <a:lnTo>
                  <a:pt x="957" y="995"/>
                </a:lnTo>
                <a:lnTo>
                  <a:pt x="997" y="1023"/>
                </a:lnTo>
                <a:lnTo>
                  <a:pt x="1037" y="1053"/>
                </a:lnTo>
                <a:lnTo>
                  <a:pt x="1074" y="1082"/>
                </a:lnTo>
                <a:lnTo>
                  <a:pt x="1112" y="1112"/>
                </a:lnTo>
                <a:lnTo>
                  <a:pt x="1148" y="1143"/>
                </a:lnTo>
                <a:lnTo>
                  <a:pt x="1170" y="1119"/>
                </a:lnTo>
                <a:lnTo>
                  <a:pt x="1134" y="1086"/>
                </a:lnTo>
                <a:lnTo>
                  <a:pt x="1096" y="1055"/>
                </a:lnTo>
                <a:lnTo>
                  <a:pt x="1057" y="1026"/>
                </a:lnTo>
                <a:lnTo>
                  <a:pt x="1017" y="996"/>
                </a:lnTo>
                <a:lnTo>
                  <a:pt x="976" y="968"/>
                </a:lnTo>
                <a:lnTo>
                  <a:pt x="936" y="939"/>
                </a:lnTo>
                <a:lnTo>
                  <a:pt x="895" y="911"/>
                </a:lnTo>
                <a:lnTo>
                  <a:pt x="852" y="883"/>
                </a:lnTo>
                <a:lnTo>
                  <a:pt x="809" y="855"/>
                </a:lnTo>
                <a:lnTo>
                  <a:pt x="767" y="827"/>
                </a:lnTo>
                <a:lnTo>
                  <a:pt x="724" y="800"/>
                </a:lnTo>
                <a:lnTo>
                  <a:pt x="681" y="772"/>
                </a:lnTo>
                <a:lnTo>
                  <a:pt x="640" y="744"/>
                </a:lnTo>
                <a:lnTo>
                  <a:pt x="597" y="715"/>
                </a:lnTo>
                <a:lnTo>
                  <a:pt x="556" y="685"/>
                </a:lnTo>
                <a:lnTo>
                  <a:pt x="514" y="655"/>
                </a:lnTo>
                <a:lnTo>
                  <a:pt x="475" y="624"/>
                </a:lnTo>
                <a:lnTo>
                  <a:pt x="435" y="593"/>
                </a:lnTo>
                <a:lnTo>
                  <a:pt x="396" y="560"/>
                </a:lnTo>
                <a:lnTo>
                  <a:pt x="359" y="527"/>
                </a:lnTo>
                <a:lnTo>
                  <a:pt x="322" y="491"/>
                </a:lnTo>
                <a:lnTo>
                  <a:pt x="287" y="455"/>
                </a:lnTo>
                <a:lnTo>
                  <a:pt x="254" y="418"/>
                </a:lnTo>
                <a:lnTo>
                  <a:pt x="221" y="378"/>
                </a:lnTo>
                <a:lnTo>
                  <a:pt x="191" y="339"/>
                </a:lnTo>
                <a:lnTo>
                  <a:pt x="163" y="296"/>
                </a:lnTo>
                <a:lnTo>
                  <a:pt x="136" y="252"/>
                </a:lnTo>
                <a:lnTo>
                  <a:pt x="110" y="206"/>
                </a:lnTo>
                <a:lnTo>
                  <a:pt x="88" y="157"/>
                </a:lnTo>
                <a:lnTo>
                  <a:pt x="68" y="107"/>
                </a:lnTo>
                <a:lnTo>
                  <a:pt x="49" y="56"/>
                </a:lnTo>
                <a:lnTo>
                  <a:pt x="35" y="1"/>
                </a:lnTo>
                <a:lnTo>
                  <a:pt x="33" y="0"/>
                </a:lnTo>
                <a:lnTo>
                  <a:pt x="2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Freeform 43"/>
          <p:cNvSpPr>
            <a:spLocks/>
          </p:cNvSpPr>
          <p:nvPr/>
        </p:nvSpPr>
        <p:spPr bwMode="auto">
          <a:xfrm>
            <a:off x="3865563" y="4276725"/>
            <a:ext cx="396875" cy="1185863"/>
          </a:xfrm>
          <a:custGeom>
            <a:avLst/>
            <a:gdLst>
              <a:gd name="T0" fmla="*/ 0 w 751"/>
              <a:gd name="T1" fmla="*/ 2147483647 h 2241"/>
              <a:gd name="T2" fmla="*/ 2147483647 w 751"/>
              <a:gd name="T3" fmla="*/ 2147483647 h 2241"/>
              <a:gd name="T4" fmla="*/ 2147483647 w 751"/>
              <a:gd name="T5" fmla="*/ 2147483647 h 2241"/>
              <a:gd name="T6" fmla="*/ 2147483647 w 751"/>
              <a:gd name="T7" fmla="*/ 2147483647 h 2241"/>
              <a:gd name="T8" fmla="*/ 2147483647 w 751"/>
              <a:gd name="T9" fmla="*/ 2147483647 h 2241"/>
              <a:gd name="T10" fmla="*/ 2147483647 w 751"/>
              <a:gd name="T11" fmla="*/ 2147483647 h 2241"/>
              <a:gd name="T12" fmla="*/ 2147483647 w 751"/>
              <a:gd name="T13" fmla="*/ 2147483647 h 2241"/>
              <a:gd name="T14" fmla="*/ 2147483647 w 751"/>
              <a:gd name="T15" fmla="*/ 2147483647 h 2241"/>
              <a:gd name="T16" fmla="*/ 2147483647 w 751"/>
              <a:gd name="T17" fmla="*/ 2147483647 h 2241"/>
              <a:gd name="T18" fmla="*/ 2147483647 w 751"/>
              <a:gd name="T19" fmla="*/ 2147483647 h 2241"/>
              <a:gd name="T20" fmla="*/ 2147483647 w 751"/>
              <a:gd name="T21" fmla="*/ 2147483647 h 2241"/>
              <a:gd name="T22" fmla="*/ 2147483647 w 751"/>
              <a:gd name="T23" fmla="*/ 2147483647 h 2241"/>
              <a:gd name="T24" fmla="*/ 2147483647 w 751"/>
              <a:gd name="T25" fmla="*/ 2147483647 h 2241"/>
              <a:gd name="T26" fmla="*/ 2147483647 w 751"/>
              <a:gd name="T27" fmla="*/ 2147483647 h 2241"/>
              <a:gd name="T28" fmla="*/ 2147483647 w 751"/>
              <a:gd name="T29" fmla="*/ 2147483647 h 2241"/>
              <a:gd name="T30" fmla="*/ 2147483647 w 751"/>
              <a:gd name="T31" fmla="*/ 2147483647 h 2241"/>
              <a:gd name="T32" fmla="*/ 2147483647 w 751"/>
              <a:gd name="T33" fmla="*/ 2147483647 h 2241"/>
              <a:gd name="T34" fmla="*/ 2147483647 w 751"/>
              <a:gd name="T35" fmla="*/ 2147483647 h 2241"/>
              <a:gd name="T36" fmla="*/ 2147483647 w 751"/>
              <a:gd name="T37" fmla="*/ 2147483647 h 2241"/>
              <a:gd name="T38" fmla="*/ 2147483647 w 751"/>
              <a:gd name="T39" fmla="*/ 2147483647 h 2241"/>
              <a:gd name="T40" fmla="*/ 2147483647 w 751"/>
              <a:gd name="T41" fmla="*/ 2147483647 h 2241"/>
              <a:gd name="T42" fmla="*/ 2147483647 w 751"/>
              <a:gd name="T43" fmla="*/ 2147483647 h 2241"/>
              <a:gd name="T44" fmla="*/ 2147483647 w 751"/>
              <a:gd name="T45" fmla="*/ 2147483647 h 2241"/>
              <a:gd name="T46" fmla="*/ 2147483647 w 751"/>
              <a:gd name="T47" fmla="*/ 2147483647 h 2241"/>
              <a:gd name="T48" fmla="*/ 2147483647 w 751"/>
              <a:gd name="T49" fmla="*/ 2147483647 h 2241"/>
              <a:gd name="T50" fmla="*/ 2147483647 w 751"/>
              <a:gd name="T51" fmla="*/ 2147483647 h 2241"/>
              <a:gd name="T52" fmla="*/ 2147483647 w 751"/>
              <a:gd name="T53" fmla="*/ 2147483647 h 2241"/>
              <a:gd name="T54" fmla="*/ 2147483647 w 751"/>
              <a:gd name="T55" fmla="*/ 2147483647 h 2241"/>
              <a:gd name="T56" fmla="*/ 2147483647 w 751"/>
              <a:gd name="T57" fmla="*/ 2147483647 h 2241"/>
              <a:gd name="T58" fmla="*/ 2147483647 w 751"/>
              <a:gd name="T59" fmla="*/ 2147483647 h 2241"/>
              <a:gd name="T60" fmla="*/ 2147483647 w 751"/>
              <a:gd name="T61" fmla="*/ 2147483647 h 2241"/>
              <a:gd name="T62" fmla="*/ 2147483647 w 751"/>
              <a:gd name="T63" fmla="*/ 2147483647 h 2241"/>
              <a:gd name="T64" fmla="*/ 2147483647 w 751"/>
              <a:gd name="T65" fmla="*/ 2147483647 h 2241"/>
              <a:gd name="T66" fmla="*/ 2147483647 w 751"/>
              <a:gd name="T67" fmla="*/ 2147483647 h 2241"/>
              <a:gd name="T68" fmla="*/ 0 w 751"/>
              <a:gd name="T69" fmla="*/ 2147483647 h 2241"/>
              <a:gd name="T70" fmla="*/ 2147483647 w 751"/>
              <a:gd name="T71" fmla="*/ 0 h 2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1" h="2241">
                <a:moveTo>
                  <a:pt x="2" y="0"/>
                </a:moveTo>
                <a:lnTo>
                  <a:pt x="0" y="8"/>
                </a:lnTo>
                <a:lnTo>
                  <a:pt x="6" y="96"/>
                </a:lnTo>
                <a:lnTo>
                  <a:pt x="16" y="183"/>
                </a:lnTo>
                <a:lnTo>
                  <a:pt x="25" y="266"/>
                </a:lnTo>
                <a:lnTo>
                  <a:pt x="38" y="346"/>
                </a:lnTo>
                <a:lnTo>
                  <a:pt x="52" y="427"/>
                </a:lnTo>
                <a:lnTo>
                  <a:pt x="68" y="505"/>
                </a:lnTo>
                <a:lnTo>
                  <a:pt x="85" y="581"/>
                </a:lnTo>
                <a:lnTo>
                  <a:pt x="104" y="655"/>
                </a:lnTo>
                <a:lnTo>
                  <a:pt x="124" y="728"/>
                </a:lnTo>
                <a:lnTo>
                  <a:pt x="146" y="799"/>
                </a:lnTo>
                <a:lnTo>
                  <a:pt x="168" y="869"/>
                </a:lnTo>
                <a:lnTo>
                  <a:pt x="191" y="939"/>
                </a:lnTo>
                <a:lnTo>
                  <a:pt x="216" y="1007"/>
                </a:lnTo>
                <a:lnTo>
                  <a:pt x="241" y="1074"/>
                </a:lnTo>
                <a:lnTo>
                  <a:pt x="267" y="1140"/>
                </a:lnTo>
                <a:lnTo>
                  <a:pt x="293" y="1204"/>
                </a:lnTo>
                <a:lnTo>
                  <a:pt x="319" y="1269"/>
                </a:lnTo>
                <a:lnTo>
                  <a:pt x="348" y="1335"/>
                </a:lnTo>
                <a:lnTo>
                  <a:pt x="376" y="1398"/>
                </a:lnTo>
                <a:lnTo>
                  <a:pt x="402" y="1462"/>
                </a:lnTo>
                <a:lnTo>
                  <a:pt x="430" y="1525"/>
                </a:lnTo>
                <a:lnTo>
                  <a:pt x="459" y="1589"/>
                </a:lnTo>
                <a:lnTo>
                  <a:pt x="487" y="1652"/>
                </a:lnTo>
                <a:lnTo>
                  <a:pt x="515" y="1715"/>
                </a:lnTo>
                <a:lnTo>
                  <a:pt x="543" y="1778"/>
                </a:lnTo>
                <a:lnTo>
                  <a:pt x="570" y="1842"/>
                </a:lnTo>
                <a:lnTo>
                  <a:pt x="596" y="1907"/>
                </a:lnTo>
                <a:lnTo>
                  <a:pt x="622" y="1972"/>
                </a:lnTo>
                <a:lnTo>
                  <a:pt x="648" y="2039"/>
                </a:lnTo>
                <a:lnTo>
                  <a:pt x="673" y="2106"/>
                </a:lnTo>
                <a:lnTo>
                  <a:pt x="696" y="2172"/>
                </a:lnTo>
                <a:lnTo>
                  <a:pt x="720" y="2241"/>
                </a:lnTo>
                <a:lnTo>
                  <a:pt x="751" y="2232"/>
                </a:lnTo>
                <a:lnTo>
                  <a:pt x="728" y="2162"/>
                </a:lnTo>
                <a:lnTo>
                  <a:pt x="705" y="2094"/>
                </a:lnTo>
                <a:lnTo>
                  <a:pt x="679" y="2027"/>
                </a:lnTo>
                <a:lnTo>
                  <a:pt x="654" y="1960"/>
                </a:lnTo>
                <a:lnTo>
                  <a:pt x="628" y="1895"/>
                </a:lnTo>
                <a:lnTo>
                  <a:pt x="601" y="1830"/>
                </a:lnTo>
                <a:lnTo>
                  <a:pt x="574" y="1766"/>
                </a:lnTo>
                <a:lnTo>
                  <a:pt x="546" y="1701"/>
                </a:lnTo>
                <a:lnTo>
                  <a:pt x="518" y="1637"/>
                </a:lnTo>
                <a:lnTo>
                  <a:pt x="490" y="1574"/>
                </a:lnTo>
                <a:lnTo>
                  <a:pt x="462" y="1511"/>
                </a:lnTo>
                <a:lnTo>
                  <a:pt x="434" y="1447"/>
                </a:lnTo>
                <a:lnTo>
                  <a:pt x="407" y="1384"/>
                </a:lnTo>
                <a:lnTo>
                  <a:pt x="379" y="1320"/>
                </a:lnTo>
                <a:lnTo>
                  <a:pt x="351" y="1257"/>
                </a:lnTo>
                <a:lnTo>
                  <a:pt x="324" y="1192"/>
                </a:lnTo>
                <a:lnTo>
                  <a:pt x="299" y="1127"/>
                </a:lnTo>
                <a:lnTo>
                  <a:pt x="273" y="1061"/>
                </a:lnTo>
                <a:lnTo>
                  <a:pt x="247" y="994"/>
                </a:lnTo>
                <a:lnTo>
                  <a:pt x="223" y="927"/>
                </a:lnTo>
                <a:lnTo>
                  <a:pt x="200" y="859"/>
                </a:lnTo>
                <a:lnTo>
                  <a:pt x="178" y="789"/>
                </a:lnTo>
                <a:lnTo>
                  <a:pt x="156" y="719"/>
                </a:lnTo>
                <a:lnTo>
                  <a:pt x="138" y="645"/>
                </a:lnTo>
                <a:lnTo>
                  <a:pt x="119" y="573"/>
                </a:lnTo>
                <a:lnTo>
                  <a:pt x="102" y="498"/>
                </a:lnTo>
                <a:lnTo>
                  <a:pt x="86" y="420"/>
                </a:lnTo>
                <a:lnTo>
                  <a:pt x="72" y="342"/>
                </a:lnTo>
                <a:lnTo>
                  <a:pt x="60" y="261"/>
                </a:lnTo>
                <a:lnTo>
                  <a:pt x="50" y="178"/>
                </a:lnTo>
                <a:lnTo>
                  <a:pt x="40" y="94"/>
                </a:lnTo>
                <a:lnTo>
                  <a:pt x="34" y="6"/>
                </a:lnTo>
                <a:lnTo>
                  <a:pt x="32" y="15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Freeform 44"/>
          <p:cNvSpPr>
            <a:spLocks/>
          </p:cNvSpPr>
          <p:nvPr/>
        </p:nvSpPr>
        <p:spPr bwMode="auto">
          <a:xfrm>
            <a:off x="3867150" y="3802063"/>
            <a:ext cx="257175" cy="482600"/>
          </a:xfrm>
          <a:custGeom>
            <a:avLst/>
            <a:gdLst>
              <a:gd name="T0" fmla="*/ 2147483647 w 486"/>
              <a:gd name="T1" fmla="*/ 2147483647 h 913"/>
              <a:gd name="T2" fmla="*/ 2147483647 w 486"/>
              <a:gd name="T3" fmla="*/ 0 h 913"/>
              <a:gd name="T4" fmla="*/ 0 w 486"/>
              <a:gd name="T5" fmla="*/ 2147483647 h 913"/>
              <a:gd name="T6" fmla="*/ 2147483647 w 486"/>
              <a:gd name="T7" fmla="*/ 2147483647 h 913"/>
              <a:gd name="T8" fmla="*/ 2147483647 w 486"/>
              <a:gd name="T9" fmla="*/ 2147483647 h 913"/>
              <a:gd name="T10" fmla="*/ 2147483647 w 486"/>
              <a:gd name="T11" fmla="*/ 2147483647 h 913"/>
              <a:gd name="T12" fmla="*/ 2147483647 w 486"/>
              <a:gd name="T13" fmla="*/ 2147483647 h 913"/>
              <a:gd name="T14" fmla="*/ 2147483647 w 486"/>
              <a:gd name="T15" fmla="*/ 2147483647 h 913"/>
              <a:gd name="T16" fmla="*/ 2147483647 w 486"/>
              <a:gd name="T17" fmla="*/ 2147483647 h 913"/>
              <a:gd name="T18" fmla="*/ 2147483647 w 486"/>
              <a:gd name="T19" fmla="*/ 2147483647 h 9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6" h="913">
                <a:moveTo>
                  <a:pt x="452" y="4"/>
                </a:moveTo>
                <a:lnTo>
                  <a:pt x="454" y="0"/>
                </a:lnTo>
                <a:lnTo>
                  <a:pt x="0" y="898"/>
                </a:lnTo>
                <a:lnTo>
                  <a:pt x="30" y="913"/>
                </a:lnTo>
                <a:lnTo>
                  <a:pt x="483" y="15"/>
                </a:lnTo>
                <a:lnTo>
                  <a:pt x="486" y="11"/>
                </a:lnTo>
                <a:lnTo>
                  <a:pt x="483" y="15"/>
                </a:lnTo>
                <a:lnTo>
                  <a:pt x="485" y="13"/>
                </a:lnTo>
                <a:lnTo>
                  <a:pt x="486" y="11"/>
                </a:lnTo>
                <a:lnTo>
                  <a:pt x="45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Freeform 45"/>
          <p:cNvSpPr>
            <a:spLocks/>
          </p:cNvSpPr>
          <p:nvPr/>
        </p:nvSpPr>
        <p:spPr bwMode="auto">
          <a:xfrm>
            <a:off x="4105275" y="3481388"/>
            <a:ext cx="85725" cy="327025"/>
          </a:xfrm>
          <a:custGeom>
            <a:avLst/>
            <a:gdLst>
              <a:gd name="T0" fmla="*/ 2147483647 w 161"/>
              <a:gd name="T1" fmla="*/ 2147483647 h 618"/>
              <a:gd name="T2" fmla="*/ 2147483647 w 161"/>
              <a:gd name="T3" fmla="*/ 0 h 618"/>
              <a:gd name="T4" fmla="*/ 0 w 161"/>
              <a:gd name="T5" fmla="*/ 2147483647 h 618"/>
              <a:gd name="T6" fmla="*/ 2147483647 w 161"/>
              <a:gd name="T7" fmla="*/ 2147483647 h 618"/>
              <a:gd name="T8" fmla="*/ 2147483647 w 161"/>
              <a:gd name="T9" fmla="*/ 2147483647 h 618"/>
              <a:gd name="T10" fmla="*/ 2147483647 w 161"/>
              <a:gd name="T11" fmla="*/ 2147483647 h 618"/>
              <a:gd name="T12" fmla="*/ 2147483647 w 161"/>
              <a:gd name="T13" fmla="*/ 2147483647 h 6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1" h="618">
                <a:moveTo>
                  <a:pt x="127" y="2"/>
                </a:moveTo>
                <a:lnTo>
                  <a:pt x="127" y="0"/>
                </a:lnTo>
                <a:lnTo>
                  <a:pt x="0" y="611"/>
                </a:lnTo>
                <a:lnTo>
                  <a:pt x="34" y="618"/>
                </a:lnTo>
                <a:lnTo>
                  <a:pt x="161" y="8"/>
                </a:lnTo>
                <a:lnTo>
                  <a:pt x="161" y="7"/>
                </a:lnTo>
                <a:lnTo>
                  <a:pt x="12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Freeform 46"/>
          <p:cNvSpPr>
            <a:spLocks/>
          </p:cNvSpPr>
          <p:nvPr/>
        </p:nvSpPr>
        <p:spPr bwMode="auto">
          <a:xfrm>
            <a:off x="4173538" y="2860675"/>
            <a:ext cx="87312" cy="623888"/>
          </a:xfrm>
          <a:custGeom>
            <a:avLst/>
            <a:gdLst>
              <a:gd name="T0" fmla="*/ 2147483647 w 165"/>
              <a:gd name="T1" fmla="*/ 2147483647 h 1179"/>
              <a:gd name="T2" fmla="*/ 2147483647 w 165"/>
              <a:gd name="T3" fmla="*/ 2147483647 h 1179"/>
              <a:gd name="T4" fmla="*/ 0 w 165"/>
              <a:gd name="T5" fmla="*/ 2147483647 h 1179"/>
              <a:gd name="T6" fmla="*/ 2147483647 w 165"/>
              <a:gd name="T7" fmla="*/ 2147483647 h 1179"/>
              <a:gd name="T8" fmla="*/ 2147483647 w 165"/>
              <a:gd name="T9" fmla="*/ 2147483647 h 1179"/>
              <a:gd name="T10" fmla="*/ 2147483647 w 165"/>
              <a:gd name="T11" fmla="*/ 2147483647 h 1179"/>
              <a:gd name="T12" fmla="*/ 2147483647 w 165"/>
              <a:gd name="T13" fmla="*/ 2147483647 h 1179"/>
              <a:gd name="T14" fmla="*/ 2147483647 w 165"/>
              <a:gd name="T15" fmla="*/ 0 h 1179"/>
              <a:gd name="T16" fmla="*/ 2147483647 w 165"/>
              <a:gd name="T17" fmla="*/ 2147483647 h 1179"/>
              <a:gd name="T18" fmla="*/ 2147483647 w 165"/>
              <a:gd name="T19" fmla="*/ 2147483647 h 1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5" h="1179">
                <a:moveTo>
                  <a:pt x="151" y="2"/>
                </a:moveTo>
                <a:lnTo>
                  <a:pt x="131" y="17"/>
                </a:lnTo>
                <a:lnTo>
                  <a:pt x="0" y="1174"/>
                </a:lnTo>
                <a:lnTo>
                  <a:pt x="34" y="1179"/>
                </a:lnTo>
                <a:lnTo>
                  <a:pt x="165" y="22"/>
                </a:lnTo>
                <a:lnTo>
                  <a:pt x="146" y="37"/>
                </a:lnTo>
                <a:lnTo>
                  <a:pt x="151" y="2"/>
                </a:lnTo>
                <a:lnTo>
                  <a:pt x="134" y="0"/>
                </a:lnTo>
                <a:lnTo>
                  <a:pt x="131" y="17"/>
                </a:lnTo>
                <a:lnTo>
                  <a:pt x="15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0" name="Freeform 47"/>
          <p:cNvSpPr>
            <a:spLocks/>
          </p:cNvSpPr>
          <p:nvPr/>
        </p:nvSpPr>
        <p:spPr bwMode="auto">
          <a:xfrm>
            <a:off x="4249738" y="2862263"/>
            <a:ext cx="331787" cy="65087"/>
          </a:xfrm>
          <a:custGeom>
            <a:avLst/>
            <a:gdLst>
              <a:gd name="T0" fmla="*/ 2147483647 w 627"/>
              <a:gd name="T1" fmla="*/ 2147483647 h 125"/>
              <a:gd name="T2" fmla="*/ 2147483647 w 627"/>
              <a:gd name="T3" fmla="*/ 2147483647 h 125"/>
              <a:gd name="T4" fmla="*/ 2147483647 w 627"/>
              <a:gd name="T5" fmla="*/ 0 h 125"/>
              <a:gd name="T6" fmla="*/ 0 w 627"/>
              <a:gd name="T7" fmla="*/ 2147483647 h 125"/>
              <a:gd name="T8" fmla="*/ 2147483647 w 627"/>
              <a:gd name="T9" fmla="*/ 2147483647 h 125"/>
              <a:gd name="T10" fmla="*/ 2147483647 w 627"/>
              <a:gd name="T11" fmla="*/ 2147483647 h 125"/>
              <a:gd name="T12" fmla="*/ 2147483647 w 627"/>
              <a:gd name="T13" fmla="*/ 2147483647 h 125"/>
              <a:gd name="T14" fmla="*/ 2147483647 w 627"/>
              <a:gd name="T15" fmla="*/ 2147483647 h 125"/>
              <a:gd name="T16" fmla="*/ 2147483647 w 627"/>
              <a:gd name="T17" fmla="*/ 2147483647 h 125"/>
              <a:gd name="T18" fmla="*/ 2147483647 w 627"/>
              <a:gd name="T19" fmla="*/ 2147483647 h 1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27" h="125">
                <a:moveTo>
                  <a:pt x="620" y="91"/>
                </a:moveTo>
                <a:lnTo>
                  <a:pt x="626" y="91"/>
                </a:lnTo>
                <a:lnTo>
                  <a:pt x="5" y="0"/>
                </a:lnTo>
                <a:lnTo>
                  <a:pt x="0" y="35"/>
                </a:lnTo>
                <a:lnTo>
                  <a:pt x="621" y="125"/>
                </a:lnTo>
                <a:lnTo>
                  <a:pt x="627" y="125"/>
                </a:lnTo>
                <a:lnTo>
                  <a:pt x="621" y="125"/>
                </a:lnTo>
                <a:lnTo>
                  <a:pt x="623" y="125"/>
                </a:lnTo>
                <a:lnTo>
                  <a:pt x="627" y="125"/>
                </a:lnTo>
                <a:lnTo>
                  <a:pt x="620" y="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1" name="Freeform 48"/>
          <p:cNvSpPr>
            <a:spLocks/>
          </p:cNvSpPr>
          <p:nvPr/>
        </p:nvSpPr>
        <p:spPr bwMode="auto">
          <a:xfrm>
            <a:off x="4578350" y="2852738"/>
            <a:ext cx="285750" cy="74612"/>
          </a:xfrm>
          <a:custGeom>
            <a:avLst/>
            <a:gdLst>
              <a:gd name="T0" fmla="*/ 2147483647 w 539"/>
              <a:gd name="T1" fmla="*/ 2147483647 h 141"/>
              <a:gd name="T2" fmla="*/ 2147483647 w 539"/>
              <a:gd name="T3" fmla="*/ 0 h 141"/>
              <a:gd name="T4" fmla="*/ 0 w 539"/>
              <a:gd name="T5" fmla="*/ 2147483647 h 141"/>
              <a:gd name="T6" fmla="*/ 2147483647 w 539"/>
              <a:gd name="T7" fmla="*/ 2147483647 h 141"/>
              <a:gd name="T8" fmla="*/ 2147483647 w 539"/>
              <a:gd name="T9" fmla="*/ 2147483647 h 141"/>
              <a:gd name="T10" fmla="*/ 2147483647 w 539"/>
              <a:gd name="T11" fmla="*/ 2147483647 h 141"/>
              <a:gd name="T12" fmla="*/ 2147483647 w 539"/>
              <a:gd name="T13" fmla="*/ 2147483647 h 141"/>
              <a:gd name="T14" fmla="*/ 2147483647 w 539"/>
              <a:gd name="T15" fmla="*/ 2147483647 h 141"/>
              <a:gd name="T16" fmla="*/ 2147483647 w 539"/>
              <a:gd name="T17" fmla="*/ 2147483647 h 141"/>
              <a:gd name="T18" fmla="*/ 2147483647 w 539"/>
              <a:gd name="T19" fmla="*/ 2147483647 h 1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9" h="141">
                <a:moveTo>
                  <a:pt x="527" y="2"/>
                </a:moveTo>
                <a:lnTo>
                  <a:pt x="529" y="0"/>
                </a:lnTo>
                <a:lnTo>
                  <a:pt x="0" y="107"/>
                </a:lnTo>
                <a:lnTo>
                  <a:pt x="7" y="141"/>
                </a:lnTo>
                <a:lnTo>
                  <a:pt x="537" y="35"/>
                </a:lnTo>
                <a:lnTo>
                  <a:pt x="539" y="33"/>
                </a:lnTo>
                <a:lnTo>
                  <a:pt x="537" y="35"/>
                </a:lnTo>
                <a:lnTo>
                  <a:pt x="538" y="33"/>
                </a:lnTo>
                <a:lnTo>
                  <a:pt x="539" y="33"/>
                </a:lnTo>
                <a:lnTo>
                  <a:pt x="52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2" name="Freeform 49"/>
          <p:cNvSpPr>
            <a:spLocks/>
          </p:cNvSpPr>
          <p:nvPr/>
        </p:nvSpPr>
        <p:spPr bwMode="auto">
          <a:xfrm>
            <a:off x="7046913" y="808038"/>
            <a:ext cx="107950" cy="3646487"/>
          </a:xfrm>
          <a:custGeom>
            <a:avLst/>
            <a:gdLst>
              <a:gd name="T0" fmla="*/ 0 w 203"/>
              <a:gd name="T1" fmla="*/ 2147483647 h 6891"/>
              <a:gd name="T2" fmla="*/ 2147483647 w 203"/>
              <a:gd name="T3" fmla="*/ 2147483647 h 6891"/>
              <a:gd name="T4" fmla="*/ 2147483647 w 203"/>
              <a:gd name="T5" fmla="*/ 2147483647 h 6891"/>
              <a:gd name="T6" fmla="*/ 2147483647 w 203"/>
              <a:gd name="T7" fmla="*/ 2147483647 h 6891"/>
              <a:gd name="T8" fmla="*/ 2147483647 w 203"/>
              <a:gd name="T9" fmla="*/ 2147483647 h 6891"/>
              <a:gd name="T10" fmla="*/ 2147483647 w 203"/>
              <a:gd name="T11" fmla="*/ 2147483647 h 6891"/>
              <a:gd name="T12" fmla="*/ 2147483647 w 203"/>
              <a:gd name="T13" fmla="*/ 2147483647 h 6891"/>
              <a:gd name="T14" fmla="*/ 2147483647 w 203"/>
              <a:gd name="T15" fmla="*/ 2147483647 h 6891"/>
              <a:gd name="T16" fmla="*/ 2147483647 w 203"/>
              <a:gd name="T17" fmla="*/ 2147483647 h 6891"/>
              <a:gd name="T18" fmla="*/ 2147483647 w 203"/>
              <a:gd name="T19" fmla="*/ 2147483647 h 6891"/>
              <a:gd name="T20" fmla="*/ 2147483647 w 203"/>
              <a:gd name="T21" fmla="*/ 2147483647 h 6891"/>
              <a:gd name="T22" fmla="*/ 2147483647 w 203"/>
              <a:gd name="T23" fmla="*/ 2147483647 h 6891"/>
              <a:gd name="T24" fmla="*/ 2147483647 w 203"/>
              <a:gd name="T25" fmla="*/ 2147483647 h 6891"/>
              <a:gd name="T26" fmla="*/ 2147483647 w 203"/>
              <a:gd name="T27" fmla="*/ 2147483647 h 6891"/>
              <a:gd name="T28" fmla="*/ 2147483647 w 203"/>
              <a:gd name="T29" fmla="*/ 2147483647 h 6891"/>
              <a:gd name="T30" fmla="*/ 2147483647 w 203"/>
              <a:gd name="T31" fmla="*/ 2147483647 h 6891"/>
              <a:gd name="T32" fmla="*/ 2147483647 w 203"/>
              <a:gd name="T33" fmla="*/ 2147483647 h 6891"/>
              <a:gd name="T34" fmla="*/ 2147483647 w 203"/>
              <a:gd name="T35" fmla="*/ 2147483647 h 6891"/>
              <a:gd name="T36" fmla="*/ 2147483647 w 203"/>
              <a:gd name="T37" fmla="*/ 2147483647 h 6891"/>
              <a:gd name="T38" fmla="*/ 2147483647 w 203"/>
              <a:gd name="T39" fmla="*/ 2147483647 h 6891"/>
              <a:gd name="T40" fmla="*/ 2147483647 w 203"/>
              <a:gd name="T41" fmla="*/ 2147483647 h 6891"/>
              <a:gd name="T42" fmla="*/ 2147483647 w 203"/>
              <a:gd name="T43" fmla="*/ 2147483647 h 6891"/>
              <a:gd name="T44" fmla="*/ 2147483647 w 203"/>
              <a:gd name="T45" fmla="*/ 2147483647 h 6891"/>
              <a:gd name="T46" fmla="*/ 2147483647 w 203"/>
              <a:gd name="T47" fmla="*/ 2147483647 h 6891"/>
              <a:gd name="T48" fmla="*/ 2147483647 w 203"/>
              <a:gd name="T49" fmla="*/ 2147483647 h 6891"/>
              <a:gd name="T50" fmla="*/ 2147483647 w 203"/>
              <a:gd name="T51" fmla="*/ 2147483647 h 6891"/>
              <a:gd name="T52" fmla="*/ 2147483647 w 203"/>
              <a:gd name="T53" fmla="*/ 0 h 6891"/>
              <a:gd name="T54" fmla="*/ 2147483647 w 203"/>
              <a:gd name="T55" fmla="*/ 2147483647 h 6891"/>
              <a:gd name="T56" fmla="*/ 2147483647 w 203"/>
              <a:gd name="T57" fmla="*/ 2147483647 h 6891"/>
              <a:gd name="T58" fmla="*/ 2147483647 w 203"/>
              <a:gd name="T59" fmla="*/ 2147483647 h 6891"/>
              <a:gd name="T60" fmla="*/ 2147483647 w 203"/>
              <a:gd name="T61" fmla="*/ 2147483647 h 6891"/>
              <a:gd name="T62" fmla="*/ 2147483647 w 203"/>
              <a:gd name="T63" fmla="*/ 2147483647 h 6891"/>
              <a:gd name="T64" fmla="*/ 2147483647 w 203"/>
              <a:gd name="T65" fmla="*/ 2147483647 h 6891"/>
              <a:gd name="T66" fmla="*/ 2147483647 w 203"/>
              <a:gd name="T67" fmla="*/ 2147483647 h 6891"/>
              <a:gd name="T68" fmla="*/ 2147483647 w 203"/>
              <a:gd name="T69" fmla="*/ 2147483647 h 6891"/>
              <a:gd name="T70" fmla="*/ 2147483647 w 203"/>
              <a:gd name="T71" fmla="*/ 2147483647 h 6891"/>
              <a:gd name="T72" fmla="*/ 2147483647 w 203"/>
              <a:gd name="T73" fmla="*/ 2147483647 h 6891"/>
              <a:gd name="T74" fmla="*/ 2147483647 w 203"/>
              <a:gd name="T75" fmla="*/ 2147483647 h 6891"/>
              <a:gd name="T76" fmla="*/ 2147483647 w 203"/>
              <a:gd name="T77" fmla="*/ 2147483647 h 6891"/>
              <a:gd name="T78" fmla="*/ 2147483647 w 203"/>
              <a:gd name="T79" fmla="*/ 2147483647 h 6891"/>
              <a:gd name="T80" fmla="*/ 2147483647 w 203"/>
              <a:gd name="T81" fmla="*/ 2147483647 h 6891"/>
              <a:gd name="T82" fmla="*/ 2147483647 w 203"/>
              <a:gd name="T83" fmla="*/ 2147483647 h 6891"/>
              <a:gd name="T84" fmla="*/ 2147483647 w 203"/>
              <a:gd name="T85" fmla="*/ 2147483647 h 689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3" h="6891">
                <a:moveTo>
                  <a:pt x="2" y="5688"/>
                </a:moveTo>
                <a:lnTo>
                  <a:pt x="0" y="5833"/>
                </a:lnTo>
                <a:lnTo>
                  <a:pt x="0" y="5970"/>
                </a:lnTo>
                <a:lnTo>
                  <a:pt x="1" y="6097"/>
                </a:lnTo>
                <a:lnTo>
                  <a:pt x="2" y="6214"/>
                </a:lnTo>
                <a:lnTo>
                  <a:pt x="6" y="6321"/>
                </a:lnTo>
                <a:lnTo>
                  <a:pt x="11" y="6420"/>
                </a:lnTo>
                <a:lnTo>
                  <a:pt x="16" y="6509"/>
                </a:lnTo>
                <a:lnTo>
                  <a:pt x="22" y="6590"/>
                </a:lnTo>
                <a:lnTo>
                  <a:pt x="29" y="6659"/>
                </a:lnTo>
                <a:lnTo>
                  <a:pt x="37" y="6720"/>
                </a:lnTo>
                <a:lnTo>
                  <a:pt x="45" y="6773"/>
                </a:lnTo>
                <a:lnTo>
                  <a:pt x="54" y="6816"/>
                </a:lnTo>
                <a:lnTo>
                  <a:pt x="62" y="6849"/>
                </a:lnTo>
                <a:lnTo>
                  <a:pt x="72" y="6872"/>
                </a:lnTo>
                <a:lnTo>
                  <a:pt x="82" y="6886"/>
                </a:lnTo>
                <a:lnTo>
                  <a:pt x="91" y="6891"/>
                </a:lnTo>
                <a:lnTo>
                  <a:pt x="102" y="6888"/>
                </a:lnTo>
                <a:lnTo>
                  <a:pt x="112" y="6873"/>
                </a:lnTo>
                <a:lnTo>
                  <a:pt x="122" y="6851"/>
                </a:lnTo>
                <a:lnTo>
                  <a:pt x="132" y="6818"/>
                </a:lnTo>
                <a:lnTo>
                  <a:pt x="142" y="6777"/>
                </a:lnTo>
                <a:lnTo>
                  <a:pt x="150" y="6727"/>
                </a:lnTo>
                <a:lnTo>
                  <a:pt x="159" y="6667"/>
                </a:lnTo>
                <a:lnTo>
                  <a:pt x="167" y="6597"/>
                </a:lnTo>
                <a:lnTo>
                  <a:pt x="174" y="6519"/>
                </a:lnTo>
                <a:lnTo>
                  <a:pt x="182" y="6431"/>
                </a:lnTo>
                <a:lnTo>
                  <a:pt x="188" y="6334"/>
                </a:lnTo>
                <a:lnTo>
                  <a:pt x="193" y="6227"/>
                </a:lnTo>
                <a:lnTo>
                  <a:pt x="196" y="6113"/>
                </a:lnTo>
                <a:lnTo>
                  <a:pt x="200" y="5988"/>
                </a:lnTo>
                <a:lnTo>
                  <a:pt x="201" y="5854"/>
                </a:lnTo>
                <a:lnTo>
                  <a:pt x="203" y="5711"/>
                </a:lnTo>
                <a:lnTo>
                  <a:pt x="203" y="5541"/>
                </a:lnTo>
                <a:lnTo>
                  <a:pt x="203" y="5372"/>
                </a:lnTo>
                <a:lnTo>
                  <a:pt x="203" y="5209"/>
                </a:lnTo>
                <a:lnTo>
                  <a:pt x="203" y="5048"/>
                </a:lnTo>
                <a:lnTo>
                  <a:pt x="203" y="4889"/>
                </a:lnTo>
                <a:lnTo>
                  <a:pt x="203" y="4734"/>
                </a:lnTo>
                <a:lnTo>
                  <a:pt x="203" y="4580"/>
                </a:lnTo>
                <a:lnTo>
                  <a:pt x="203" y="4430"/>
                </a:lnTo>
                <a:lnTo>
                  <a:pt x="203" y="4281"/>
                </a:lnTo>
                <a:lnTo>
                  <a:pt x="203" y="4135"/>
                </a:lnTo>
                <a:lnTo>
                  <a:pt x="203" y="3990"/>
                </a:lnTo>
                <a:lnTo>
                  <a:pt x="203" y="3846"/>
                </a:lnTo>
                <a:lnTo>
                  <a:pt x="203" y="3703"/>
                </a:lnTo>
                <a:lnTo>
                  <a:pt x="203" y="3561"/>
                </a:lnTo>
                <a:lnTo>
                  <a:pt x="203" y="3421"/>
                </a:lnTo>
                <a:lnTo>
                  <a:pt x="203" y="3281"/>
                </a:lnTo>
                <a:lnTo>
                  <a:pt x="203" y="3140"/>
                </a:lnTo>
                <a:lnTo>
                  <a:pt x="203" y="3001"/>
                </a:lnTo>
                <a:lnTo>
                  <a:pt x="203" y="2861"/>
                </a:lnTo>
                <a:lnTo>
                  <a:pt x="203" y="2721"/>
                </a:lnTo>
                <a:lnTo>
                  <a:pt x="203" y="2580"/>
                </a:lnTo>
                <a:lnTo>
                  <a:pt x="203" y="2439"/>
                </a:lnTo>
                <a:lnTo>
                  <a:pt x="203" y="2296"/>
                </a:lnTo>
                <a:lnTo>
                  <a:pt x="203" y="2152"/>
                </a:lnTo>
                <a:lnTo>
                  <a:pt x="203" y="2008"/>
                </a:lnTo>
                <a:lnTo>
                  <a:pt x="203" y="1861"/>
                </a:lnTo>
                <a:lnTo>
                  <a:pt x="203" y="1713"/>
                </a:lnTo>
                <a:lnTo>
                  <a:pt x="203" y="1562"/>
                </a:lnTo>
                <a:lnTo>
                  <a:pt x="203" y="1409"/>
                </a:lnTo>
                <a:lnTo>
                  <a:pt x="203" y="1254"/>
                </a:lnTo>
                <a:lnTo>
                  <a:pt x="203" y="1095"/>
                </a:lnTo>
                <a:lnTo>
                  <a:pt x="203" y="934"/>
                </a:lnTo>
                <a:lnTo>
                  <a:pt x="203" y="823"/>
                </a:lnTo>
                <a:lnTo>
                  <a:pt x="201" y="718"/>
                </a:lnTo>
                <a:lnTo>
                  <a:pt x="200" y="621"/>
                </a:lnTo>
                <a:lnTo>
                  <a:pt x="198" y="531"/>
                </a:lnTo>
                <a:lnTo>
                  <a:pt x="194" y="448"/>
                </a:lnTo>
                <a:lnTo>
                  <a:pt x="190" y="372"/>
                </a:lnTo>
                <a:lnTo>
                  <a:pt x="187" y="302"/>
                </a:lnTo>
                <a:lnTo>
                  <a:pt x="182" y="240"/>
                </a:lnTo>
                <a:lnTo>
                  <a:pt x="176" y="185"/>
                </a:lnTo>
                <a:lnTo>
                  <a:pt x="170" y="136"/>
                </a:lnTo>
                <a:lnTo>
                  <a:pt x="163" y="96"/>
                </a:lnTo>
                <a:lnTo>
                  <a:pt x="157" y="62"/>
                </a:lnTo>
                <a:lnTo>
                  <a:pt x="150" y="36"/>
                </a:lnTo>
                <a:lnTo>
                  <a:pt x="143" y="17"/>
                </a:lnTo>
                <a:lnTo>
                  <a:pt x="135" y="5"/>
                </a:lnTo>
                <a:lnTo>
                  <a:pt x="127" y="0"/>
                </a:lnTo>
                <a:lnTo>
                  <a:pt x="120" y="2"/>
                </a:lnTo>
                <a:lnTo>
                  <a:pt x="111" y="11"/>
                </a:lnTo>
                <a:lnTo>
                  <a:pt x="102" y="28"/>
                </a:lnTo>
                <a:lnTo>
                  <a:pt x="94" y="52"/>
                </a:lnTo>
                <a:lnTo>
                  <a:pt x="85" y="83"/>
                </a:lnTo>
                <a:lnTo>
                  <a:pt x="77" y="122"/>
                </a:lnTo>
                <a:lnTo>
                  <a:pt x="70" y="167"/>
                </a:lnTo>
                <a:lnTo>
                  <a:pt x="61" y="221"/>
                </a:lnTo>
                <a:lnTo>
                  <a:pt x="52" y="282"/>
                </a:lnTo>
                <a:lnTo>
                  <a:pt x="45" y="349"/>
                </a:lnTo>
                <a:lnTo>
                  <a:pt x="37" y="424"/>
                </a:lnTo>
                <a:lnTo>
                  <a:pt x="29" y="507"/>
                </a:lnTo>
                <a:lnTo>
                  <a:pt x="22" y="596"/>
                </a:lnTo>
                <a:lnTo>
                  <a:pt x="15" y="694"/>
                </a:lnTo>
                <a:lnTo>
                  <a:pt x="9" y="799"/>
                </a:lnTo>
                <a:lnTo>
                  <a:pt x="2" y="911"/>
                </a:lnTo>
                <a:lnTo>
                  <a:pt x="2" y="925"/>
                </a:lnTo>
                <a:lnTo>
                  <a:pt x="2" y="962"/>
                </a:lnTo>
                <a:lnTo>
                  <a:pt x="2" y="1024"/>
                </a:lnTo>
                <a:lnTo>
                  <a:pt x="2" y="1105"/>
                </a:lnTo>
                <a:lnTo>
                  <a:pt x="2" y="1208"/>
                </a:lnTo>
                <a:lnTo>
                  <a:pt x="2" y="1330"/>
                </a:lnTo>
                <a:lnTo>
                  <a:pt x="2" y="1468"/>
                </a:lnTo>
                <a:lnTo>
                  <a:pt x="2" y="1620"/>
                </a:lnTo>
                <a:lnTo>
                  <a:pt x="2" y="1787"/>
                </a:lnTo>
                <a:lnTo>
                  <a:pt x="2" y="1965"/>
                </a:lnTo>
                <a:lnTo>
                  <a:pt x="2" y="2155"/>
                </a:lnTo>
                <a:lnTo>
                  <a:pt x="2" y="2353"/>
                </a:lnTo>
                <a:lnTo>
                  <a:pt x="2" y="2558"/>
                </a:lnTo>
                <a:lnTo>
                  <a:pt x="2" y="2768"/>
                </a:lnTo>
                <a:lnTo>
                  <a:pt x="2" y="2983"/>
                </a:lnTo>
                <a:lnTo>
                  <a:pt x="2" y="3200"/>
                </a:lnTo>
                <a:lnTo>
                  <a:pt x="2" y="3419"/>
                </a:lnTo>
                <a:lnTo>
                  <a:pt x="2" y="3636"/>
                </a:lnTo>
                <a:lnTo>
                  <a:pt x="2" y="3849"/>
                </a:lnTo>
                <a:lnTo>
                  <a:pt x="2" y="4060"/>
                </a:lnTo>
                <a:lnTo>
                  <a:pt x="2" y="4265"/>
                </a:lnTo>
                <a:lnTo>
                  <a:pt x="2" y="4463"/>
                </a:lnTo>
                <a:lnTo>
                  <a:pt x="2" y="4652"/>
                </a:lnTo>
                <a:lnTo>
                  <a:pt x="2" y="4830"/>
                </a:lnTo>
                <a:lnTo>
                  <a:pt x="2" y="4996"/>
                </a:lnTo>
                <a:lnTo>
                  <a:pt x="2" y="5149"/>
                </a:lnTo>
                <a:lnTo>
                  <a:pt x="2" y="5287"/>
                </a:lnTo>
                <a:lnTo>
                  <a:pt x="2" y="5406"/>
                </a:lnTo>
                <a:lnTo>
                  <a:pt x="2" y="5509"/>
                </a:lnTo>
                <a:lnTo>
                  <a:pt x="2" y="5591"/>
                </a:lnTo>
                <a:lnTo>
                  <a:pt x="2" y="5652"/>
                </a:lnTo>
                <a:lnTo>
                  <a:pt x="2" y="5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3" name="Freeform 50"/>
          <p:cNvSpPr>
            <a:spLocks/>
          </p:cNvSpPr>
          <p:nvPr/>
        </p:nvSpPr>
        <p:spPr bwMode="auto">
          <a:xfrm>
            <a:off x="7037388" y="3817938"/>
            <a:ext cx="125412" cy="644525"/>
          </a:xfrm>
          <a:custGeom>
            <a:avLst/>
            <a:gdLst>
              <a:gd name="T0" fmla="*/ 2147483647 w 237"/>
              <a:gd name="T1" fmla="*/ 2147483647 h 1220"/>
              <a:gd name="T2" fmla="*/ 2147483647 w 237"/>
              <a:gd name="T3" fmla="*/ 2147483647 h 1220"/>
              <a:gd name="T4" fmla="*/ 2147483647 w 237"/>
              <a:gd name="T5" fmla="*/ 2147483647 h 1220"/>
              <a:gd name="T6" fmla="*/ 2147483647 w 237"/>
              <a:gd name="T7" fmla="*/ 2147483647 h 1220"/>
              <a:gd name="T8" fmla="*/ 2147483647 w 237"/>
              <a:gd name="T9" fmla="*/ 2147483647 h 1220"/>
              <a:gd name="T10" fmla="*/ 2147483647 w 237"/>
              <a:gd name="T11" fmla="*/ 2147483647 h 1220"/>
              <a:gd name="T12" fmla="*/ 2147483647 w 237"/>
              <a:gd name="T13" fmla="*/ 2147483647 h 1220"/>
              <a:gd name="T14" fmla="*/ 2147483647 w 237"/>
              <a:gd name="T15" fmla="*/ 2147483647 h 1220"/>
              <a:gd name="T16" fmla="*/ 2147483647 w 237"/>
              <a:gd name="T17" fmla="*/ 2147483647 h 1220"/>
              <a:gd name="T18" fmla="*/ 2147483647 w 237"/>
              <a:gd name="T19" fmla="*/ 2147483647 h 1220"/>
              <a:gd name="T20" fmla="*/ 2147483647 w 237"/>
              <a:gd name="T21" fmla="*/ 2147483647 h 1220"/>
              <a:gd name="T22" fmla="*/ 2147483647 w 237"/>
              <a:gd name="T23" fmla="*/ 2147483647 h 1220"/>
              <a:gd name="T24" fmla="*/ 2147483647 w 237"/>
              <a:gd name="T25" fmla="*/ 2147483647 h 1220"/>
              <a:gd name="T26" fmla="*/ 2147483647 w 237"/>
              <a:gd name="T27" fmla="*/ 2147483647 h 1220"/>
              <a:gd name="T28" fmla="*/ 2147483647 w 237"/>
              <a:gd name="T29" fmla="*/ 2147483647 h 1220"/>
              <a:gd name="T30" fmla="*/ 2147483647 w 237"/>
              <a:gd name="T31" fmla="*/ 2147483647 h 1220"/>
              <a:gd name="T32" fmla="*/ 2147483647 w 237"/>
              <a:gd name="T33" fmla="*/ 0 h 1220"/>
              <a:gd name="T34" fmla="*/ 0 w 237"/>
              <a:gd name="T35" fmla="*/ 2147483647 h 1220"/>
              <a:gd name="T36" fmla="*/ 2147483647 w 237"/>
              <a:gd name="T37" fmla="*/ 2147483647 h 1220"/>
              <a:gd name="T38" fmla="*/ 2147483647 w 237"/>
              <a:gd name="T39" fmla="*/ 2147483647 h 1220"/>
              <a:gd name="T40" fmla="*/ 2147483647 w 237"/>
              <a:gd name="T41" fmla="*/ 2147483647 h 1220"/>
              <a:gd name="T42" fmla="*/ 2147483647 w 237"/>
              <a:gd name="T43" fmla="*/ 2147483647 h 1220"/>
              <a:gd name="T44" fmla="*/ 2147483647 w 237"/>
              <a:gd name="T45" fmla="*/ 2147483647 h 1220"/>
              <a:gd name="T46" fmla="*/ 2147483647 w 237"/>
              <a:gd name="T47" fmla="*/ 2147483647 h 1220"/>
              <a:gd name="T48" fmla="*/ 2147483647 w 237"/>
              <a:gd name="T49" fmla="*/ 2147483647 h 1220"/>
              <a:gd name="T50" fmla="*/ 2147483647 w 237"/>
              <a:gd name="T51" fmla="*/ 2147483647 h 1220"/>
              <a:gd name="T52" fmla="*/ 2147483647 w 237"/>
              <a:gd name="T53" fmla="*/ 2147483647 h 1220"/>
              <a:gd name="T54" fmla="*/ 2147483647 w 237"/>
              <a:gd name="T55" fmla="*/ 2147483647 h 1220"/>
              <a:gd name="T56" fmla="*/ 2147483647 w 237"/>
              <a:gd name="T57" fmla="*/ 2147483647 h 1220"/>
              <a:gd name="T58" fmla="*/ 2147483647 w 237"/>
              <a:gd name="T59" fmla="*/ 2147483647 h 1220"/>
              <a:gd name="T60" fmla="*/ 2147483647 w 237"/>
              <a:gd name="T61" fmla="*/ 2147483647 h 1220"/>
              <a:gd name="T62" fmla="*/ 2147483647 w 237"/>
              <a:gd name="T63" fmla="*/ 2147483647 h 1220"/>
              <a:gd name="T64" fmla="*/ 2147483647 w 237"/>
              <a:gd name="T65" fmla="*/ 2147483647 h 1220"/>
              <a:gd name="T66" fmla="*/ 2147483647 w 237"/>
              <a:gd name="T67" fmla="*/ 2147483647 h 12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7" h="1220">
                <a:moveTo>
                  <a:pt x="202" y="23"/>
                </a:moveTo>
                <a:lnTo>
                  <a:pt x="202" y="23"/>
                </a:lnTo>
                <a:lnTo>
                  <a:pt x="201" y="166"/>
                </a:lnTo>
                <a:lnTo>
                  <a:pt x="200" y="300"/>
                </a:lnTo>
                <a:lnTo>
                  <a:pt x="196" y="425"/>
                </a:lnTo>
                <a:lnTo>
                  <a:pt x="193" y="539"/>
                </a:lnTo>
                <a:lnTo>
                  <a:pt x="188" y="644"/>
                </a:lnTo>
                <a:lnTo>
                  <a:pt x="182" y="742"/>
                </a:lnTo>
                <a:lnTo>
                  <a:pt x="174" y="830"/>
                </a:lnTo>
                <a:lnTo>
                  <a:pt x="167" y="908"/>
                </a:lnTo>
                <a:lnTo>
                  <a:pt x="159" y="976"/>
                </a:lnTo>
                <a:lnTo>
                  <a:pt x="150" y="1036"/>
                </a:lnTo>
                <a:lnTo>
                  <a:pt x="141" y="1085"/>
                </a:lnTo>
                <a:lnTo>
                  <a:pt x="132" y="1126"/>
                </a:lnTo>
                <a:lnTo>
                  <a:pt x="123" y="1157"/>
                </a:lnTo>
                <a:lnTo>
                  <a:pt x="115" y="1176"/>
                </a:lnTo>
                <a:lnTo>
                  <a:pt x="108" y="1187"/>
                </a:lnTo>
                <a:lnTo>
                  <a:pt x="110" y="1186"/>
                </a:lnTo>
                <a:lnTo>
                  <a:pt x="111" y="1186"/>
                </a:lnTo>
                <a:lnTo>
                  <a:pt x="104" y="1176"/>
                </a:lnTo>
                <a:lnTo>
                  <a:pt x="95" y="1156"/>
                </a:lnTo>
                <a:lnTo>
                  <a:pt x="88" y="1124"/>
                </a:lnTo>
                <a:lnTo>
                  <a:pt x="79" y="1082"/>
                </a:lnTo>
                <a:lnTo>
                  <a:pt x="71" y="1030"/>
                </a:lnTo>
                <a:lnTo>
                  <a:pt x="63" y="969"/>
                </a:lnTo>
                <a:lnTo>
                  <a:pt x="56" y="901"/>
                </a:lnTo>
                <a:lnTo>
                  <a:pt x="50" y="820"/>
                </a:lnTo>
                <a:lnTo>
                  <a:pt x="45" y="731"/>
                </a:lnTo>
                <a:lnTo>
                  <a:pt x="40" y="632"/>
                </a:lnTo>
                <a:lnTo>
                  <a:pt x="37" y="526"/>
                </a:lnTo>
                <a:lnTo>
                  <a:pt x="35" y="409"/>
                </a:lnTo>
                <a:lnTo>
                  <a:pt x="34" y="282"/>
                </a:lnTo>
                <a:lnTo>
                  <a:pt x="34" y="145"/>
                </a:lnTo>
                <a:lnTo>
                  <a:pt x="37" y="0"/>
                </a:lnTo>
                <a:lnTo>
                  <a:pt x="2" y="0"/>
                </a:lnTo>
                <a:lnTo>
                  <a:pt x="0" y="145"/>
                </a:lnTo>
                <a:lnTo>
                  <a:pt x="0" y="282"/>
                </a:lnTo>
                <a:lnTo>
                  <a:pt x="1" y="409"/>
                </a:lnTo>
                <a:lnTo>
                  <a:pt x="2" y="526"/>
                </a:lnTo>
                <a:lnTo>
                  <a:pt x="6" y="635"/>
                </a:lnTo>
                <a:lnTo>
                  <a:pt x="11" y="734"/>
                </a:lnTo>
                <a:lnTo>
                  <a:pt x="16" y="823"/>
                </a:lnTo>
                <a:lnTo>
                  <a:pt x="22" y="903"/>
                </a:lnTo>
                <a:lnTo>
                  <a:pt x="29" y="974"/>
                </a:lnTo>
                <a:lnTo>
                  <a:pt x="37" y="1035"/>
                </a:lnTo>
                <a:lnTo>
                  <a:pt x="45" y="1087"/>
                </a:lnTo>
                <a:lnTo>
                  <a:pt x="54" y="1131"/>
                </a:lnTo>
                <a:lnTo>
                  <a:pt x="63" y="1165"/>
                </a:lnTo>
                <a:lnTo>
                  <a:pt x="74" y="1191"/>
                </a:lnTo>
                <a:lnTo>
                  <a:pt x="87" y="1211"/>
                </a:lnTo>
                <a:lnTo>
                  <a:pt x="107" y="1220"/>
                </a:lnTo>
                <a:lnTo>
                  <a:pt x="130" y="1212"/>
                </a:lnTo>
                <a:lnTo>
                  <a:pt x="144" y="1194"/>
                </a:lnTo>
                <a:lnTo>
                  <a:pt x="155" y="1169"/>
                </a:lnTo>
                <a:lnTo>
                  <a:pt x="166" y="1134"/>
                </a:lnTo>
                <a:lnTo>
                  <a:pt x="176" y="1092"/>
                </a:lnTo>
                <a:lnTo>
                  <a:pt x="184" y="1041"/>
                </a:lnTo>
                <a:lnTo>
                  <a:pt x="193" y="981"/>
                </a:lnTo>
                <a:lnTo>
                  <a:pt x="201" y="910"/>
                </a:lnTo>
                <a:lnTo>
                  <a:pt x="209" y="832"/>
                </a:lnTo>
                <a:lnTo>
                  <a:pt x="216" y="744"/>
                </a:lnTo>
                <a:lnTo>
                  <a:pt x="222" y="647"/>
                </a:lnTo>
                <a:lnTo>
                  <a:pt x="227" y="539"/>
                </a:lnTo>
                <a:lnTo>
                  <a:pt x="230" y="425"/>
                </a:lnTo>
                <a:lnTo>
                  <a:pt x="234" y="300"/>
                </a:lnTo>
                <a:lnTo>
                  <a:pt x="235" y="166"/>
                </a:lnTo>
                <a:lnTo>
                  <a:pt x="237" y="23"/>
                </a:lnTo>
                <a:lnTo>
                  <a:pt x="202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4" name="Freeform 51"/>
          <p:cNvSpPr>
            <a:spLocks/>
          </p:cNvSpPr>
          <p:nvPr/>
        </p:nvSpPr>
        <p:spPr bwMode="auto">
          <a:xfrm>
            <a:off x="7145338" y="1301750"/>
            <a:ext cx="17462" cy="2527300"/>
          </a:xfrm>
          <a:custGeom>
            <a:avLst/>
            <a:gdLst>
              <a:gd name="T0" fmla="*/ 0 w 35"/>
              <a:gd name="T1" fmla="*/ 0 h 4777"/>
              <a:gd name="T2" fmla="*/ 0 w 35"/>
              <a:gd name="T3" fmla="*/ 2147483647 h 4777"/>
              <a:gd name="T4" fmla="*/ 0 w 35"/>
              <a:gd name="T5" fmla="*/ 2147483647 h 4777"/>
              <a:gd name="T6" fmla="*/ 0 w 35"/>
              <a:gd name="T7" fmla="*/ 2147483647 h 4777"/>
              <a:gd name="T8" fmla="*/ 0 w 35"/>
              <a:gd name="T9" fmla="*/ 2147483647 h 4777"/>
              <a:gd name="T10" fmla="*/ 0 w 35"/>
              <a:gd name="T11" fmla="*/ 2147483647 h 4777"/>
              <a:gd name="T12" fmla="*/ 0 w 35"/>
              <a:gd name="T13" fmla="*/ 2147483647 h 4777"/>
              <a:gd name="T14" fmla="*/ 0 w 35"/>
              <a:gd name="T15" fmla="*/ 2147483647 h 4777"/>
              <a:gd name="T16" fmla="*/ 0 w 35"/>
              <a:gd name="T17" fmla="*/ 2147483647 h 4777"/>
              <a:gd name="T18" fmla="*/ 0 w 35"/>
              <a:gd name="T19" fmla="*/ 2147483647 h 4777"/>
              <a:gd name="T20" fmla="*/ 0 w 35"/>
              <a:gd name="T21" fmla="*/ 2147483647 h 4777"/>
              <a:gd name="T22" fmla="*/ 0 w 35"/>
              <a:gd name="T23" fmla="*/ 2147483647 h 4777"/>
              <a:gd name="T24" fmla="*/ 0 w 35"/>
              <a:gd name="T25" fmla="*/ 2147483647 h 4777"/>
              <a:gd name="T26" fmla="*/ 0 w 35"/>
              <a:gd name="T27" fmla="*/ 2147483647 h 4777"/>
              <a:gd name="T28" fmla="*/ 0 w 35"/>
              <a:gd name="T29" fmla="*/ 2147483647 h 4777"/>
              <a:gd name="T30" fmla="*/ 0 w 35"/>
              <a:gd name="T31" fmla="*/ 2147483647 h 4777"/>
              <a:gd name="T32" fmla="*/ 0 w 35"/>
              <a:gd name="T33" fmla="*/ 2147483647 h 4777"/>
              <a:gd name="T34" fmla="*/ 2147483647 w 35"/>
              <a:gd name="T35" fmla="*/ 2147483647 h 4777"/>
              <a:gd name="T36" fmla="*/ 2147483647 w 35"/>
              <a:gd name="T37" fmla="*/ 2147483647 h 4777"/>
              <a:gd name="T38" fmla="*/ 2147483647 w 35"/>
              <a:gd name="T39" fmla="*/ 2147483647 h 4777"/>
              <a:gd name="T40" fmla="*/ 2147483647 w 35"/>
              <a:gd name="T41" fmla="*/ 2147483647 h 4777"/>
              <a:gd name="T42" fmla="*/ 2147483647 w 35"/>
              <a:gd name="T43" fmla="*/ 2147483647 h 4777"/>
              <a:gd name="T44" fmla="*/ 2147483647 w 35"/>
              <a:gd name="T45" fmla="*/ 2147483647 h 4777"/>
              <a:gd name="T46" fmla="*/ 2147483647 w 35"/>
              <a:gd name="T47" fmla="*/ 2147483647 h 4777"/>
              <a:gd name="T48" fmla="*/ 2147483647 w 35"/>
              <a:gd name="T49" fmla="*/ 2147483647 h 4777"/>
              <a:gd name="T50" fmla="*/ 2147483647 w 35"/>
              <a:gd name="T51" fmla="*/ 2147483647 h 4777"/>
              <a:gd name="T52" fmla="*/ 2147483647 w 35"/>
              <a:gd name="T53" fmla="*/ 2147483647 h 4777"/>
              <a:gd name="T54" fmla="*/ 2147483647 w 35"/>
              <a:gd name="T55" fmla="*/ 2147483647 h 4777"/>
              <a:gd name="T56" fmla="*/ 2147483647 w 35"/>
              <a:gd name="T57" fmla="*/ 2147483647 h 4777"/>
              <a:gd name="T58" fmla="*/ 2147483647 w 35"/>
              <a:gd name="T59" fmla="*/ 2147483647 h 4777"/>
              <a:gd name="T60" fmla="*/ 2147483647 w 35"/>
              <a:gd name="T61" fmla="*/ 2147483647 h 4777"/>
              <a:gd name="T62" fmla="*/ 2147483647 w 35"/>
              <a:gd name="T63" fmla="*/ 2147483647 h 4777"/>
              <a:gd name="T64" fmla="*/ 2147483647 w 35"/>
              <a:gd name="T65" fmla="*/ 2147483647 h 4777"/>
              <a:gd name="T66" fmla="*/ 2147483647 w 35"/>
              <a:gd name="T67" fmla="*/ 0 h 47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4777">
                <a:moveTo>
                  <a:pt x="0" y="0"/>
                </a:moveTo>
                <a:lnTo>
                  <a:pt x="0" y="0"/>
                </a:lnTo>
                <a:lnTo>
                  <a:pt x="0" y="161"/>
                </a:lnTo>
                <a:lnTo>
                  <a:pt x="0" y="320"/>
                </a:lnTo>
                <a:lnTo>
                  <a:pt x="0" y="475"/>
                </a:lnTo>
                <a:lnTo>
                  <a:pt x="0" y="628"/>
                </a:lnTo>
                <a:lnTo>
                  <a:pt x="0" y="779"/>
                </a:lnTo>
                <a:lnTo>
                  <a:pt x="0" y="927"/>
                </a:lnTo>
                <a:lnTo>
                  <a:pt x="0" y="1074"/>
                </a:lnTo>
                <a:lnTo>
                  <a:pt x="0" y="1218"/>
                </a:lnTo>
                <a:lnTo>
                  <a:pt x="0" y="1362"/>
                </a:lnTo>
                <a:lnTo>
                  <a:pt x="0" y="1505"/>
                </a:lnTo>
                <a:lnTo>
                  <a:pt x="0" y="1646"/>
                </a:lnTo>
                <a:lnTo>
                  <a:pt x="0" y="1787"/>
                </a:lnTo>
                <a:lnTo>
                  <a:pt x="0" y="1927"/>
                </a:lnTo>
                <a:lnTo>
                  <a:pt x="0" y="2067"/>
                </a:lnTo>
                <a:lnTo>
                  <a:pt x="0" y="2206"/>
                </a:lnTo>
                <a:lnTo>
                  <a:pt x="0" y="2347"/>
                </a:lnTo>
                <a:lnTo>
                  <a:pt x="0" y="2487"/>
                </a:lnTo>
                <a:lnTo>
                  <a:pt x="0" y="2627"/>
                </a:lnTo>
                <a:lnTo>
                  <a:pt x="0" y="2769"/>
                </a:lnTo>
                <a:lnTo>
                  <a:pt x="0" y="2912"/>
                </a:lnTo>
                <a:lnTo>
                  <a:pt x="0" y="3056"/>
                </a:lnTo>
                <a:lnTo>
                  <a:pt x="0" y="3201"/>
                </a:lnTo>
                <a:lnTo>
                  <a:pt x="0" y="3347"/>
                </a:lnTo>
                <a:lnTo>
                  <a:pt x="0" y="3496"/>
                </a:lnTo>
                <a:lnTo>
                  <a:pt x="0" y="3646"/>
                </a:lnTo>
                <a:lnTo>
                  <a:pt x="0" y="3800"/>
                </a:lnTo>
                <a:lnTo>
                  <a:pt x="0" y="3955"/>
                </a:lnTo>
                <a:lnTo>
                  <a:pt x="0" y="4114"/>
                </a:lnTo>
                <a:lnTo>
                  <a:pt x="0" y="4275"/>
                </a:lnTo>
                <a:lnTo>
                  <a:pt x="0" y="4438"/>
                </a:lnTo>
                <a:lnTo>
                  <a:pt x="0" y="4607"/>
                </a:lnTo>
                <a:lnTo>
                  <a:pt x="0" y="4777"/>
                </a:lnTo>
                <a:lnTo>
                  <a:pt x="35" y="4777"/>
                </a:lnTo>
                <a:lnTo>
                  <a:pt x="35" y="4607"/>
                </a:lnTo>
                <a:lnTo>
                  <a:pt x="35" y="4438"/>
                </a:lnTo>
                <a:lnTo>
                  <a:pt x="35" y="4275"/>
                </a:lnTo>
                <a:lnTo>
                  <a:pt x="35" y="4114"/>
                </a:lnTo>
                <a:lnTo>
                  <a:pt x="35" y="3955"/>
                </a:lnTo>
                <a:lnTo>
                  <a:pt x="35" y="3800"/>
                </a:lnTo>
                <a:lnTo>
                  <a:pt x="35" y="3646"/>
                </a:lnTo>
                <a:lnTo>
                  <a:pt x="35" y="3496"/>
                </a:lnTo>
                <a:lnTo>
                  <a:pt x="35" y="3347"/>
                </a:lnTo>
                <a:lnTo>
                  <a:pt x="35" y="3201"/>
                </a:lnTo>
                <a:lnTo>
                  <a:pt x="35" y="3056"/>
                </a:lnTo>
                <a:lnTo>
                  <a:pt x="35" y="2912"/>
                </a:lnTo>
                <a:lnTo>
                  <a:pt x="35" y="2769"/>
                </a:lnTo>
                <a:lnTo>
                  <a:pt x="35" y="2627"/>
                </a:lnTo>
                <a:lnTo>
                  <a:pt x="35" y="2487"/>
                </a:lnTo>
                <a:lnTo>
                  <a:pt x="35" y="2347"/>
                </a:lnTo>
                <a:lnTo>
                  <a:pt x="35" y="2206"/>
                </a:lnTo>
                <a:lnTo>
                  <a:pt x="35" y="2067"/>
                </a:lnTo>
                <a:lnTo>
                  <a:pt x="35" y="1927"/>
                </a:lnTo>
                <a:lnTo>
                  <a:pt x="35" y="1787"/>
                </a:lnTo>
                <a:lnTo>
                  <a:pt x="35" y="1646"/>
                </a:lnTo>
                <a:lnTo>
                  <a:pt x="35" y="1505"/>
                </a:lnTo>
                <a:lnTo>
                  <a:pt x="35" y="1362"/>
                </a:lnTo>
                <a:lnTo>
                  <a:pt x="35" y="1218"/>
                </a:lnTo>
                <a:lnTo>
                  <a:pt x="35" y="1074"/>
                </a:lnTo>
                <a:lnTo>
                  <a:pt x="35" y="927"/>
                </a:lnTo>
                <a:lnTo>
                  <a:pt x="35" y="779"/>
                </a:lnTo>
                <a:lnTo>
                  <a:pt x="35" y="628"/>
                </a:lnTo>
                <a:lnTo>
                  <a:pt x="35" y="475"/>
                </a:lnTo>
                <a:lnTo>
                  <a:pt x="35" y="320"/>
                </a:lnTo>
                <a:lnTo>
                  <a:pt x="35" y="161"/>
                </a:lnTo>
                <a:lnTo>
                  <a:pt x="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5" name="Freeform 52"/>
          <p:cNvSpPr>
            <a:spLocks/>
          </p:cNvSpPr>
          <p:nvPr/>
        </p:nvSpPr>
        <p:spPr bwMode="auto">
          <a:xfrm>
            <a:off x="7038975" y="798513"/>
            <a:ext cx="123825" cy="503237"/>
          </a:xfrm>
          <a:custGeom>
            <a:avLst/>
            <a:gdLst>
              <a:gd name="T0" fmla="*/ 2147483647 w 235"/>
              <a:gd name="T1" fmla="*/ 2147483647 h 951"/>
              <a:gd name="T2" fmla="*/ 2147483647 w 235"/>
              <a:gd name="T3" fmla="*/ 2147483647 h 951"/>
              <a:gd name="T4" fmla="*/ 2147483647 w 235"/>
              <a:gd name="T5" fmla="*/ 2147483647 h 951"/>
              <a:gd name="T6" fmla="*/ 2147483647 w 235"/>
              <a:gd name="T7" fmla="*/ 2147483647 h 951"/>
              <a:gd name="T8" fmla="*/ 2147483647 w 235"/>
              <a:gd name="T9" fmla="*/ 2147483647 h 951"/>
              <a:gd name="T10" fmla="*/ 2147483647 w 235"/>
              <a:gd name="T11" fmla="*/ 2147483647 h 951"/>
              <a:gd name="T12" fmla="*/ 2147483647 w 235"/>
              <a:gd name="T13" fmla="*/ 2147483647 h 951"/>
              <a:gd name="T14" fmla="*/ 2147483647 w 235"/>
              <a:gd name="T15" fmla="*/ 2147483647 h 951"/>
              <a:gd name="T16" fmla="*/ 2147483647 w 235"/>
              <a:gd name="T17" fmla="*/ 2147483647 h 951"/>
              <a:gd name="T18" fmla="*/ 2147483647 w 235"/>
              <a:gd name="T19" fmla="*/ 2147483647 h 951"/>
              <a:gd name="T20" fmla="*/ 2147483647 w 235"/>
              <a:gd name="T21" fmla="*/ 2147483647 h 951"/>
              <a:gd name="T22" fmla="*/ 2147483647 w 235"/>
              <a:gd name="T23" fmla="*/ 2147483647 h 951"/>
              <a:gd name="T24" fmla="*/ 2147483647 w 235"/>
              <a:gd name="T25" fmla="*/ 2147483647 h 951"/>
              <a:gd name="T26" fmla="*/ 2147483647 w 235"/>
              <a:gd name="T27" fmla="*/ 2147483647 h 951"/>
              <a:gd name="T28" fmla="*/ 2147483647 w 235"/>
              <a:gd name="T29" fmla="*/ 2147483647 h 951"/>
              <a:gd name="T30" fmla="*/ 2147483647 w 235"/>
              <a:gd name="T31" fmla="*/ 2147483647 h 951"/>
              <a:gd name="T32" fmla="*/ 2147483647 w 235"/>
              <a:gd name="T33" fmla="*/ 2147483647 h 951"/>
              <a:gd name="T34" fmla="*/ 2147483647 w 235"/>
              <a:gd name="T35" fmla="*/ 2147483647 h 951"/>
              <a:gd name="T36" fmla="*/ 2147483647 w 235"/>
              <a:gd name="T37" fmla="*/ 2147483647 h 951"/>
              <a:gd name="T38" fmla="*/ 2147483647 w 235"/>
              <a:gd name="T39" fmla="*/ 2147483647 h 951"/>
              <a:gd name="T40" fmla="*/ 2147483647 w 235"/>
              <a:gd name="T41" fmla="*/ 2147483647 h 951"/>
              <a:gd name="T42" fmla="*/ 2147483647 w 235"/>
              <a:gd name="T43" fmla="*/ 2147483647 h 951"/>
              <a:gd name="T44" fmla="*/ 2147483647 w 235"/>
              <a:gd name="T45" fmla="*/ 2147483647 h 951"/>
              <a:gd name="T46" fmla="*/ 2147483647 w 235"/>
              <a:gd name="T47" fmla="*/ 2147483647 h 951"/>
              <a:gd name="T48" fmla="*/ 2147483647 w 235"/>
              <a:gd name="T49" fmla="*/ 2147483647 h 951"/>
              <a:gd name="T50" fmla="*/ 2147483647 w 235"/>
              <a:gd name="T51" fmla="*/ 2147483647 h 951"/>
              <a:gd name="T52" fmla="*/ 2147483647 w 235"/>
              <a:gd name="T53" fmla="*/ 2147483647 h 951"/>
              <a:gd name="T54" fmla="*/ 2147483647 w 235"/>
              <a:gd name="T55" fmla="*/ 2147483647 h 951"/>
              <a:gd name="T56" fmla="*/ 2147483647 w 235"/>
              <a:gd name="T57" fmla="*/ 2147483647 h 951"/>
              <a:gd name="T58" fmla="*/ 2147483647 w 235"/>
              <a:gd name="T59" fmla="*/ 2147483647 h 951"/>
              <a:gd name="T60" fmla="*/ 2147483647 w 235"/>
              <a:gd name="T61" fmla="*/ 2147483647 h 951"/>
              <a:gd name="T62" fmla="*/ 2147483647 w 235"/>
              <a:gd name="T63" fmla="*/ 2147483647 h 951"/>
              <a:gd name="T64" fmla="*/ 2147483647 w 235"/>
              <a:gd name="T65" fmla="*/ 2147483647 h 951"/>
              <a:gd name="T66" fmla="*/ 0 w 235"/>
              <a:gd name="T67" fmla="*/ 2147483647 h 9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5" h="951">
                <a:moveTo>
                  <a:pt x="35" y="928"/>
                </a:moveTo>
                <a:lnTo>
                  <a:pt x="35" y="929"/>
                </a:lnTo>
                <a:lnTo>
                  <a:pt x="41" y="817"/>
                </a:lnTo>
                <a:lnTo>
                  <a:pt x="47" y="712"/>
                </a:lnTo>
                <a:lnTo>
                  <a:pt x="54" y="615"/>
                </a:lnTo>
                <a:lnTo>
                  <a:pt x="61" y="526"/>
                </a:lnTo>
                <a:lnTo>
                  <a:pt x="69" y="443"/>
                </a:lnTo>
                <a:lnTo>
                  <a:pt x="77" y="368"/>
                </a:lnTo>
                <a:lnTo>
                  <a:pt x="85" y="301"/>
                </a:lnTo>
                <a:lnTo>
                  <a:pt x="93" y="240"/>
                </a:lnTo>
                <a:lnTo>
                  <a:pt x="102" y="186"/>
                </a:lnTo>
                <a:lnTo>
                  <a:pt x="109" y="142"/>
                </a:lnTo>
                <a:lnTo>
                  <a:pt x="117" y="103"/>
                </a:lnTo>
                <a:lnTo>
                  <a:pt x="125" y="74"/>
                </a:lnTo>
                <a:lnTo>
                  <a:pt x="133" y="51"/>
                </a:lnTo>
                <a:lnTo>
                  <a:pt x="141" y="38"/>
                </a:lnTo>
                <a:lnTo>
                  <a:pt x="144" y="33"/>
                </a:lnTo>
                <a:lnTo>
                  <a:pt x="139" y="34"/>
                </a:lnTo>
                <a:lnTo>
                  <a:pt x="138" y="34"/>
                </a:lnTo>
                <a:lnTo>
                  <a:pt x="142" y="41"/>
                </a:lnTo>
                <a:lnTo>
                  <a:pt x="149" y="58"/>
                </a:lnTo>
                <a:lnTo>
                  <a:pt x="155" y="83"/>
                </a:lnTo>
                <a:lnTo>
                  <a:pt x="161" y="116"/>
                </a:lnTo>
                <a:lnTo>
                  <a:pt x="167" y="156"/>
                </a:lnTo>
                <a:lnTo>
                  <a:pt x="174" y="205"/>
                </a:lnTo>
                <a:lnTo>
                  <a:pt x="180" y="258"/>
                </a:lnTo>
                <a:lnTo>
                  <a:pt x="185" y="321"/>
                </a:lnTo>
                <a:lnTo>
                  <a:pt x="188" y="390"/>
                </a:lnTo>
                <a:lnTo>
                  <a:pt x="192" y="466"/>
                </a:lnTo>
                <a:lnTo>
                  <a:pt x="196" y="548"/>
                </a:lnTo>
                <a:lnTo>
                  <a:pt x="198" y="638"/>
                </a:lnTo>
                <a:lnTo>
                  <a:pt x="199" y="735"/>
                </a:lnTo>
                <a:lnTo>
                  <a:pt x="200" y="840"/>
                </a:lnTo>
                <a:lnTo>
                  <a:pt x="200" y="951"/>
                </a:lnTo>
                <a:lnTo>
                  <a:pt x="235" y="951"/>
                </a:lnTo>
                <a:lnTo>
                  <a:pt x="235" y="840"/>
                </a:lnTo>
                <a:lnTo>
                  <a:pt x="233" y="735"/>
                </a:lnTo>
                <a:lnTo>
                  <a:pt x="232" y="638"/>
                </a:lnTo>
                <a:lnTo>
                  <a:pt x="230" y="548"/>
                </a:lnTo>
                <a:lnTo>
                  <a:pt x="226" y="463"/>
                </a:lnTo>
                <a:lnTo>
                  <a:pt x="222" y="388"/>
                </a:lnTo>
                <a:lnTo>
                  <a:pt x="219" y="318"/>
                </a:lnTo>
                <a:lnTo>
                  <a:pt x="214" y="256"/>
                </a:lnTo>
                <a:lnTo>
                  <a:pt x="208" y="200"/>
                </a:lnTo>
                <a:lnTo>
                  <a:pt x="202" y="151"/>
                </a:lnTo>
                <a:lnTo>
                  <a:pt x="196" y="111"/>
                </a:lnTo>
                <a:lnTo>
                  <a:pt x="189" y="75"/>
                </a:lnTo>
                <a:lnTo>
                  <a:pt x="181" y="49"/>
                </a:lnTo>
                <a:lnTo>
                  <a:pt x="174" y="27"/>
                </a:lnTo>
                <a:lnTo>
                  <a:pt x="163" y="9"/>
                </a:lnTo>
                <a:lnTo>
                  <a:pt x="144" y="0"/>
                </a:lnTo>
                <a:lnTo>
                  <a:pt x="125" y="6"/>
                </a:lnTo>
                <a:lnTo>
                  <a:pt x="111" y="18"/>
                </a:lnTo>
                <a:lnTo>
                  <a:pt x="102" y="39"/>
                </a:lnTo>
                <a:lnTo>
                  <a:pt x="93" y="64"/>
                </a:lnTo>
                <a:lnTo>
                  <a:pt x="83" y="96"/>
                </a:lnTo>
                <a:lnTo>
                  <a:pt x="75" y="135"/>
                </a:lnTo>
                <a:lnTo>
                  <a:pt x="67" y="182"/>
                </a:lnTo>
                <a:lnTo>
                  <a:pt x="59" y="235"/>
                </a:lnTo>
                <a:lnTo>
                  <a:pt x="50" y="296"/>
                </a:lnTo>
                <a:lnTo>
                  <a:pt x="43" y="363"/>
                </a:lnTo>
                <a:lnTo>
                  <a:pt x="35" y="440"/>
                </a:lnTo>
                <a:lnTo>
                  <a:pt x="27" y="523"/>
                </a:lnTo>
                <a:lnTo>
                  <a:pt x="20" y="612"/>
                </a:lnTo>
                <a:lnTo>
                  <a:pt x="13" y="710"/>
                </a:lnTo>
                <a:lnTo>
                  <a:pt x="6" y="815"/>
                </a:lnTo>
                <a:lnTo>
                  <a:pt x="0" y="927"/>
                </a:lnTo>
                <a:lnTo>
                  <a:pt x="0" y="928"/>
                </a:lnTo>
                <a:lnTo>
                  <a:pt x="35" y="9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6" name="Freeform 53"/>
          <p:cNvSpPr>
            <a:spLocks/>
          </p:cNvSpPr>
          <p:nvPr/>
        </p:nvSpPr>
        <p:spPr bwMode="auto">
          <a:xfrm>
            <a:off x="7038975" y="1289050"/>
            <a:ext cx="19050" cy="2528888"/>
          </a:xfrm>
          <a:custGeom>
            <a:avLst/>
            <a:gdLst>
              <a:gd name="T0" fmla="*/ 2147483647 w 35"/>
              <a:gd name="T1" fmla="*/ 2147483647 h 4777"/>
              <a:gd name="T2" fmla="*/ 2147483647 w 35"/>
              <a:gd name="T3" fmla="*/ 2147483647 h 4777"/>
              <a:gd name="T4" fmla="*/ 2147483647 w 35"/>
              <a:gd name="T5" fmla="*/ 2147483647 h 4777"/>
              <a:gd name="T6" fmla="*/ 2147483647 w 35"/>
              <a:gd name="T7" fmla="*/ 2147483647 h 4777"/>
              <a:gd name="T8" fmla="*/ 2147483647 w 35"/>
              <a:gd name="T9" fmla="*/ 2147483647 h 4777"/>
              <a:gd name="T10" fmla="*/ 2147483647 w 35"/>
              <a:gd name="T11" fmla="*/ 2147483647 h 4777"/>
              <a:gd name="T12" fmla="*/ 2147483647 w 35"/>
              <a:gd name="T13" fmla="*/ 2147483647 h 4777"/>
              <a:gd name="T14" fmla="*/ 2147483647 w 35"/>
              <a:gd name="T15" fmla="*/ 2147483647 h 4777"/>
              <a:gd name="T16" fmla="*/ 2147483647 w 35"/>
              <a:gd name="T17" fmla="*/ 2147483647 h 4777"/>
              <a:gd name="T18" fmla="*/ 2147483647 w 35"/>
              <a:gd name="T19" fmla="*/ 2147483647 h 4777"/>
              <a:gd name="T20" fmla="*/ 2147483647 w 35"/>
              <a:gd name="T21" fmla="*/ 2147483647 h 4777"/>
              <a:gd name="T22" fmla="*/ 2147483647 w 35"/>
              <a:gd name="T23" fmla="*/ 2147483647 h 4777"/>
              <a:gd name="T24" fmla="*/ 2147483647 w 35"/>
              <a:gd name="T25" fmla="*/ 2147483647 h 4777"/>
              <a:gd name="T26" fmla="*/ 2147483647 w 35"/>
              <a:gd name="T27" fmla="*/ 2147483647 h 4777"/>
              <a:gd name="T28" fmla="*/ 2147483647 w 35"/>
              <a:gd name="T29" fmla="*/ 2147483647 h 4777"/>
              <a:gd name="T30" fmla="*/ 2147483647 w 35"/>
              <a:gd name="T31" fmla="*/ 2147483647 h 4777"/>
              <a:gd name="T32" fmla="*/ 2147483647 w 35"/>
              <a:gd name="T33" fmla="*/ 0 h 4777"/>
              <a:gd name="T34" fmla="*/ 0 w 35"/>
              <a:gd name="T35" fmla="*/ 2147483647 h 4777"/>
              <a:gd name="T36" fmla="*/ 0 w 35"/>
              <a:gd name="T37" fmla="*/ 2147483647 h 4777"/>
              <a:gd name="T38" fmla="*/ 0 w 35"/>
              <a:gd name="T39" fmla="*/ 2147483647 h 4777"/>
              <a:gd name="T40" fmla="*/ 0 w 35"/>
              <a:gd name="T41" fmla="*/ 2147483647 h 4777"/>
              <a:gd name="T42" fmla="*/ 0 w 35"/>
              <a:gd name="T43" fmla="*/ 2147483647 h 4777"/>
              <a:gd name="T44" fmla="*/ 0 w 35"/>
              <a:gd name="T45" fmla="*/ 2147483647 h 4777"/>
              <a:gd name="T46" fmla="*/ 0 w 35"/>
              <a:gd name="T47" fmla="*/ 2147483647 h 4777"/>
              <a:gd name="T48" fmla="*/ 0 w 35"/>
              <a:gd name="T49" fmla="*/ 2147483647 h 4777"/>
              <a:gd name="T50" fmla="*/ 0 w 35"/>
              <a:gd name="T51" fmla="*/ 2147483647 h 4777"/>
              <a:gd name="T52" fmla="*/ 0 w 35"/>
              <a:gd name="T53" fmla="*/ 2147483647 h 4777"/>
              <a:gd name="T54" fmla="*/ 0 w 35"/>
              <a:gd name="T55" fmla="*/ 2147483647 h 4777"/>
              <a:gd name="T56" fmla="*/ 0 w 35"/>
              <a:gd name="T57" fmla="*/ 2147483647 h 4777"/>
              <a:gd name="T58" fmla="*/ 0 w 35"/>
              <a:gd name="T59" fmla="*/ 2147483647 h 4777"/>
              <a:gd name="T60" fmla="*/ 0 w 35"/>
              <a:gd name="T61" fmla="*/ 2147483647 h 4777"/>
              <a:gd name="T62" fmla="*/ 0 w 35"/>
              <a:gd name="T63" fmla="*/ 2147483647 h 4777"/>
              <a:gd name="T64" fmla="*/ 0 w 35"/>
              <a:gd name="T65" fmla="*/ 2147483647 h 4777"/>
              <a:gd name="T66" fmla="*/ 0 w 35"/>
              <a:gd name="T67" fmla="*/ 2147483647 h 47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4777">
                <a:moveTo>
                  <a:pt x="35" y="4777"/>
                </a:moveTo>
                <a:lnTo>
                  <a:pt x="35" y="4777"/>
                </a:lnTo>
                <a:lnTo>
                  <a:pt x="35" y="4741"/>
                </a:lnTo>
                <a:lnTo>
                  <a:pt x="35" y="4680"/>
                </a:lnTo>
                <a:lnTo>
                  <a:pt x="35" y="4598"/>
                </a:lnTo>
                <a:lnTo>
                  <a:pt x="35" y="4495"/>
                </a:lnTo>
                <a:lnTo>
                  <a:pt x="35" y="4376"/>
                </a:lnTo>
                <a:lnTo>
                  <a:pt x="35" y="4238"/>
                </a:lnTo>
                <a:lnTo>
                  <a:pt x="35" y="4085"/>
                </a:lnTo>
                <a:lnTo>
                  <a:pt x="35" y="3919"/>
                </a:lnTo>
                <a:lnTo>
                  <a:pt x="35" y="3741"/>
                </a:lnTo>
                <a:lnTo>
                  <a:pt x="35" y="3552"/>
                </a:lnTo>
                <a:lnTo>
                  <a:pt x="35" y="3354"/>
                </a:lnTo>
                <a:lnTo>
                  <a:pt x="35" y="3149"/>
                </a:lnTo>
                <a:lnTo>
                  <a:pt x="35" y="2938"/>
                </a:lnTo>
                <a:lnTo>
                  <a:pt x="35" y="2725"/>
                </a:lnTo>
                <a:lnTo>
                  <a:pt x="35" y="2508"/>
                </a:lnTo>
                <a:lnTo>
                  <a:pt x="35" y="2289"/>
                </a:lnTo>
                <a:lnTo>
                  <a:pt x="35" y="2072"/>
                </a:lnTo>
                <a:lnTo>
                  <a:pt x="35" y="1857"/>
                </a:lnTo>
                <a:lnTo>
                  <a:pt x="35" y="1647"/>
                </a:lnTo>
                <a:lnTo>
                  <a:pt x="35" y="1442"/>
                </a:lnTo>
                <a:lnTo>
                  <a:pt x="35" y="1244"/>
                </a:lnTo>
                <a:lnTo>
                  <a:pt x="35" y="1054"/>
                </a:lnTo>
                <a:lnTo>
                  <a:pt x="35" y="876"/>
                </a:lnTo>
                <a:lnTo>
                  <a:pt x="35" y="709"/>
                </a:lnTo>
                <a:lnTo>
                  <a:pt x="35" y="557"/>
                </a:lnTo>
                <a:lnTo>
                  <a:pt x="35" y="419"/>
                </a:lnTo>
                <a:lnTo>
                  <a:pt x="35" y="297"/>
                </a:lnTo>
                <a:lnTo>
                  <a:pt x="35" y="194"/>
                </a:lnTo>
                <a:lnTo>
                  <a:pt x="35" y="113"/>
                </a:lnTo>
                <a:lnTo>
                  <a:pt x="35" y="51"/>
                </a:lnTo>
                <a:lnTo>
                  <a:pt x="35" y="14"/>
                </a:lnTo>
                <a:lnTo>
                  <a:pt x="35" y="0"/>
                </a:lnTo>
                <a:lnTo>
                  <a:pt x="0" y="0"/>
                </a:lnTo>
                <a:lnTo>
                  <a:pt x="0" y="14"/>
                </a:lnTo>
                <a:lnTo>
                  <a:pt x="0" y="51"/>
                </a:lnTo>
                <a:lnTo>
                  <a:pt x="0" y="113"/>
                </a:lnTo>
                <a:lnTo>
                  <a:pt x="0" y="194"/>
                </a:lnTo>
                <a:lnTo>
                  <a:pt x="0" y="297"/>
                </a:lnTo>
                <a:lnTo>
                  <a:pt x="0" y="419"/>
                </a:lnTo>
                <a:lnTo>
                  <a:pt x="0" y="557"/>
                </a:lnTo>
                <a:lnTo>
                  <a:pt x="0" y="709"/>
                </a:lnTo>
                <a:lnTo>
                  <a:pt x="0" y="876"/>
                </a:lnTo>
                <a:lnTo>
                  <a:pt x="0" y="1054"/>
                </a:lnTo>
                <a:lnTo>
                  <a:pt x="0" y="1244"/>
                </a:lnTo>
                <a:lnTo>
                  <a:pt x="0" y="1442"/>
                </a:lnTo>
                <a:lnTo>
                  <a:pt x="0" y="1647"/>
                </a:lnTo>
                <a:lnTo>
                  <a:pt x="0" y="1857"/>
                </a:lnTo>
                <a:lnTo>
                  <a:pt x="0" y="2072"/>
                </a:lnTo>
                <a:lnTo>
                  <a:pt x="0" y="2289"/>
                </a:lnTo>
                <a:lnTo>
                  <a:pt x="0" y="2508"/>
                </a:lnTo>
                <a:lnTo>
                  <a:pt x="0" y="2725"/>
                </a:lnTo>
                <a:lnTo>
                  <a:pt x="0" y="2938"/>
                </a:lnTo>
                <a:lnTo>
                  <a:pt x="0" y="3149"/>
                </a:lnTo>
                <a:lnTo>
                  <a:pt x="0" y="3354"/>
                </a:lnTo>
                <a:lnTo>
                  <a:pt x="0" y="3552"/>
                </a:lnTo>
                <a:lnTo>
                  <a:pt x="0" y="3741"/>
                </a:lnTo>
                <a:lnTo>
                  <a:pt x="0" y="3919"/>
                </a:lnTo>
                <a:lnTo>
                  <a:pt x="0" y="4085"/>
                </a:lnTo>
                <a:lnTo>
                  <a:pt x="0" y="4238"/>
                </a:lnTo>
                <a:lnTo>
                  <a:pt x="0" y="4376"/>
                </a:lnTo>
                <a:lnTo>
                  <a:pt x="0" y="4495"/>
                </a:lnTo>
                <a:lnTo>
                  <a:pt x="0" y="4598"/>
                </a:lnTo>
                <a:lnTo>
                  <a:pt x="0" y="4680"/>
                </a:lnTo>
                <a:lnTo>
                  <a:pt x="0" y="4741"/>
                </a:lnTo>
                <a:lnTo>
                  <a:pt x="0" y="4777"/>
                </a:lnTo>
                <a:lnTo>
                  <a:pt x="35" y="47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7" name="Freeform 54"/>
          <p:cNvSpPr>
            <a:spLocks/>
          </p:cNvSpPr>
          <p:nvPr/>
        </p:nvSpPr>
        <p:spPr bwMode="auto">
          <a:xfrm>
            <a:off x="7048500" y="827088"/>
            <a:ext cx="106363" cy="1238250"/>
          </a:xfrm>
          <a:custGeom>
            <a:avLst/>
            <a:gdLst>
              <a:gd name="T0" fmla="*/ 0 w 202"/>
              <a:gd name="T1" fmla="*/ 2147483647 h 2342"/>
              <a:gd name="T2" fmla="*/ 2147483647 w 202"/>
              <a:gd name="T3" fmla="*/ 2147483647 h 2342"/>
              <a:gd name="T4" fmla="*/ 2147483647 w 202"/>
              <a:gd name="T5" fmla="*/ 2147483647 h 2342"/>
              <a:gd name="T6" fmla="*/ 2147483647 w 202"/>
              <a:gd name="T7" fmla="*/ 2147483647 h 2342"/>
              <a:gd name="T8" fmla="*/ 2147483647 w 202"/>
              <a:gd name="T9" fmla="*/ 2147483647 h 2342"/>
              <a:gd name="T10" fmla="*/ 2147483647 w 202"/>
              <a:gd name="T11" fmla="*/ 2147483647 h 2342"/>
              <a:gd name="T12" fmla="*/ 2147483647 w 202"/>
              <a:gd name="T13" fmla="*/ 2147483647 h 2342"/>
              <a:gd name="T14" fmla="*/ 2147483647 w 202"/>
              <a:gd name="T15" fmla="*/ 2147483647 h 2342"/>
              <a:gd name="T16" fmla="*/ 2147483647 w 202"/>
              <a:gd name="T17" fmla="*/ 2147483647 h 2342"/>
              <a:gd name="T18" fmla="*/ 2147483647 w 202"/>
              <a:gd name="T19" fmla="*/ 2147483647 h 2342"/>
              <a:gd name="T20" fmla="*/ 2147483647 w 202"/>
              <a:gd name="T21" fmla="*/ 2147483647 h 2342"/>
              <a:gd name="T22" fmla="*/ 2147483647 w 202"/>
              <a:gd name="T23" fmla="*/ 2147483647 h 2342"/>
              <a:gd name="T24" fmla="*/ 2147483647 w 202"/>
              <a:gd name="T25" fmla="*/ 2147483647 h 2342"/>
              <a:gd name="T26" fmla="*/ 2147483647 w 202"/>
              <a:gd name="T27" fmla="*/ 2147483647 h 2342"/>
              <a:gd name="T28" fmla="*/ 2147483647 w 202"/>
              <a:gd name="T29" fmla="*/ 2147483647 h 2342"/>
              <a:gd name="T30" fmla="*/ 2147483647 w 202"/>
              <a:gd name="T31" fmla="*/ 2147483647 h 2342"/>
              <a:gd name="T32" fmla="*/ 2147483647 w 202"/>
              <a:gd name="T33" fmla="*/ 2147483647 h 2342"/>
              <a:gd name="T34" fmla="*/ 2147483647 w 202"/>
              <a:gd name="T35" fmla="*/ 2147483647 h 2342"/>
              <a:gd name="T36" fmla="*/ 2147483647 w 202"/>
              <a:gd name="T37" fmla="*/ 0 h 2342"/>
              <a:gd name="T38" fmla="*/ 2147483647 w 202"/>
              <a:gd name="T39" fmla="*/ 2147483647 h 2342"/>
              <a:gd name="T40" fmla="*/ 2147483647 w 202"/>
              <a:gd name="T41" fmla="*/ 2147483647 h 2342"/>
              <a:gd name="T42" fmla="*/ 2147483647 w 202"/>
              <a:gd name="T43" fmla="*/ 2147483647 h 2342"/>
              <a:gd name="T44" fmla="*/ 2147483647 w 202"/>
              <a:gd name="T45" fmla="*/ 2147483647 h 2342"/>
              <a:gd name="T46" fmla="*/ 2147483647 w 202"/>
              <a:gd name="T47" fmla="*/ 2147483647 h 2342"/>
              <a:gd name="T48" fmla="*/ 2147483647 w 202"/>
              <a:gd name="T49" fmla="*/ 2147483647 h 2342"/>
              <a:gd name="T50" fmla="*/ 2147483647 w 202"/>
              <a:gd name="T51" fmla="*/ 2147483647 h 2342"/>
              <a:gd name="T52" fmla="*/ 2147483647 w 202"/>
              <a:gd name="T53" fmla="*/ 2147483647 h 2342"/>
              <a:gd name="T54" fmla="*/ 2147483647 w 202"/>
              <a:gd name="T55" fmla="*/ 2147483647 h 2342"/>
              <a:gd name="T56" fmla="*/ 2147483647 w 202"/>
              <a:gd name="T57" fmla="*/ 2147483647 h 2342"/>
              <a:gd name="T58" fmla="*/ 2147483647 w 202"/>
              <a:gd name="T59" fmla="*/ 2147483647 h 2342"/>
              <a:gd name="T60" fmla="*/ 2147483647 w 202"/>
              <a:gd name="T61" fmla="*/ 2147483647 h 2342"/>
              <a:gd name="T62" fmla="*/ 2147483647 w 202"/>
              <a:gd name="T63" fmla="*/ 2147483647 h 2342"/>
              <a:gd name="T64" fmla="*/ 2147483647 w 202"/>
              <a:gd name="T65" fmla="*/ 2147483647 h 2342"/>
              <a:gd name="T66" fmla="*/ 0 w 202"/>
              <a:gd name="T67" fmla="*/ 2147483647 h 2342"/>
              <a:gd name="T68" fmla="*/ 0 w 202"/>
              <a:gd name="T69" fmla="*/ 2147483647 h 2342"/>
              <a:gd name="T70" fmla="*/ 0 w 202"/>
              <a:gd name="T71" fmla="*/ 2147483647 h 23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2" h="2342">
                <a:moveTo>
                  <a:pt x="0" y="2341"/>
                </a:moveTo>
                <a:lnTo>
                  <a:pt x="202" y="2342"/>
                </a:lnTo>
                <a:lnTo>
                  <a:pt x="201" y="922"/>
                </a:lnTo>
                <a:lnTo>
                  <a:pt x="201" y="811"/>
                </a:lnTo>
                <a:lnTo>
                  <a:pt x="198" y="707"/>
                </a:lnTo>
                <a:lnTo>
                  <a:pt x="196" y="609"/>
                </a:lnTo>
                <a:lnTo>
                  <a:pt x="193" y="520"/>
                </a:lnTo>
                <a:lnTo>
                  <a:pt x="188" y="437"/>
                </a:lnTo>
                <a:lnTo>
                  <a:pt x="183" y="362"/>
                </a:lnTo>
                <a:lnTo>
                  <a:pt x="177" y="293"/>
                </a:lnTo>
                <a:lnTo>
                  <a:pt x="170" y="232"/>
                </a:lnTo>
                <a:lnTo>
                  <a:pt x="163" y="179"/>
                </a:lnTo>
                <a:lnTo>
                  <a:pt x="155" y="131"/>
                </a:lnTo>
                <a:lnTo>
                  <a:pt x="147" y="92"/>
                </a:lnTo>
                <a:lnTo>
                  <a:pt x="138" y="59"/>
                </a:lnTo>
                <a:lnTo>
                  <a:pt x="130" y="33"/>
                </a:lnTo>
                <a:lnTo>
                  <a:pt x="120" y="15"/>
                </a:lnTo>
                <a:lnTo>
                  <a:pt x="110" y="4"/>
                </a:lnTo>
                <a:lnTo>
                  <a:pt x="102" y="0"/>
                </a:lnTo>
                <a:lnTo>
                  <a:pt x="92" y="3"/>
                </a:lnTo>
                <a:lnTo>
                  <a:pt x="82" y="13"/>
                </a:lnTo>
                <a:lnTo>
                  <a:pt x="74" y="30"/>
                </a:lnTo>
                <a:lnTo>
                  <a:pt x="64" y="54"/>
                </a:lnTo>
                <a:lnTo>
                  <a:pt x="55" y="86"/>
                </a:lnTo>
                <a:lnTo>
                  <a:pt x="47" y="125"/>
                </a:lnTo>
                <a:lnTo>
                  <a:pt x="39" y="170"/>
                </a:lnTo>
                <a:lnTo>
                  <a:pt x="32" y="222"/>
                </a:lnTo>
                <a:lnTo>
                  <a:pt x="25" y="282"/>
                </a:lnTo>
                <a:lnTo>
                  <a:pt x="19" y="349"/>
                </a:lnTo>
                <a:lnTo>
                  <a:pt x="14" y="423"/>
                </a:lnTo>
                <a:lnTo>
                  <a:pt x="9" y="504"/>
                </a:lnTo>
                <a:lnTo>
                  <a:pt x="5" y="592"/>
                </a:lnTo>
                <a:lnTo>
                  <a:pt x="3" y="687"/>
                </a:lnTo>
                <a:lnTo>
                  <a:pt x="0" y="790"/>
                </a:lnTo>
                <a:lnTo>
                  <a:pt x="0" y="898"/>
                </a:lnTo>
                <a:lnTo>
                  <a:pt x="0" y="23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8" name="Freeform 55"/>
          <p:cNvSpPr>
            <a:spLocks/>
          </p:cNvSpPr>
          <p:nvPr/>
        </p:nvSpPr>
        <p:spPr bwMode="auto">
          <a:xfrm>
            <a:off x="7048500" y="2055813"/>
            <a:ext cx="115888" cy="19050"/>
          </a:xfrm>
          <a:custGeom>
            <a:avLst/>
            <a:gdLst>
              <a:gd name="T0" fmla="*/ 2147483647 w 219"/>
              <a:gd name="T1" fmla="*/ 2147483647 h 35"/>
              <a:gd name="T2" fmla="*/ 2147483647 w 219"/>
              <a:gd name="T3" fmla="*/ 2147483647 h 35"/>
              <a:gd name="T4" fmla="*/ 0 w 219"/>
              <a:gd name="T5" fmla="*/ 0 h 35"/>
              <a:gd name="T6" fmla="*/ 0 w 219"/>
              <a:gd name="T7" fmla="*/ 2147483647 h 35"/>
              <a:gd name="T8" fmla="*/ 2147483647 w 219"/>
              <a:gd name="T9" fmla="*/ 2147483647 h 35"/>
              <a:gd name="T10" fmla="*/ 2147483647 w 219"/>
              <a:gd name="T11" fmla="*/ 2147483647 h 35"/>
              <a:gd name="T12" fmla="*/ 2147483647 w 219"/>
              <a:gd name="T13" fmla="*/ 2147483647 h 35"/>
              <a:gd name="T14" fmla="*/ 2147483647 w 219"/>
              <a:gd name="T15" fmla="*/ 2147483647 h 35"/>
              <a:gd name="T16" fmla="*/ 2147483647 w 219"/>
              <a:gd name="T17" fmla="*/ 2147483647 h 35"/>
              <a:gd name="T18" fmla="*/ 2147483647 w 219"/>
              <a:gd name="T19" fmla="*/ 2147483647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9" h="35">
                <a:moveTo>
                  <a:pt x="185" y="18"/>
                </a:moveTo>
                <a:lnTo>
                  <a:pt x="202" y="1"/>
                </a:lnTo>
                <a:lnTo>
                  <a:pt x="0" y="0"/>
                </a:lnTo>
                <a:lnTo>
                  <a:pt x="0" y="34"/>
                </a:lnTo>
                <a:lnTo>
                  <a:pt x="202" y="35"/>
                </a:lnTo>
                <a:lnTo>
                  <a:pt x="219" y="18"/>
                </a:lnTo>
                <a:lnTo>
                  <a:pt x="202" y="35"/>
                </a:lnTo>
                <a:lnTo>
                  <a:pt x="219" y="35"/>
                </a:lnTo>
                <a:lnTo>
                  <a:pt x="219" y="18"/>
                </a:lnTo>
                <a:lnTo>
                  <a:pt x="185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9" name="Freeform 56"/>
          <p:cNvSpPr>
            <a:spLocks/>
          </p:cNvSpPr>
          <p:nvPr/>
        </p:nvSpPr>
        <p:spPr bwMode="auto">
          <a:xfrm>
            <a:off x="7145338" y="1314450"/>
            <a:ext cx="19050" cy="750888"/>
          </a:xfrm>
          <a:custGeom>
            <a:avLst/>
            <a:gdLst>
              <a:gd name="T0" fmla="*/ 0 w 36"/>
              <a:gd name="T1" fmla="*/ 0 h 1420"/>
              <a:gd name="T2" fmla="*/ 0 w 36"/>
              <a:gd name="T3" fmla="*/ 0 h 1420"/>
              <a:gd name="T4" fmla="*/ 2147483647 w 36"/>
              <a:gd name="T5" fmla="*/ 2147483647 h 1420"/>
              <a:gd name="T6" fmla="*/ 2147483647 w 36"/>
              <a:gd name="T7" fmla="*/ 2147483647 h 1420"/>
              <a:gd name="T8" fmla="*/ 2147483647 w 36"/>
              <a:gd name="T9" fmla="*/ 0 h 1420"/>
              <a:gd name="T10" fmla="*/ 2147483647 w 36"/>
              <a:gd name="T11" fmla="*/ 0 h 1420"/>
              <a:gd name="T12" fmla="*/ 0 w 36"/>
              <a:gd name="T13" fmla="*/ 0 h 14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1420">
                <a:moveTo>
                  <a:pt x="0" y="0"/>
                </a:moveTo>
                <a:lnTo>
                  <a:pt x="0" y="0"/>
                </a:lnTo>
                <a:lnTo>
                  <a:pt x="2" y="1420"/>
                </a:lnTo>
                <a:lnTo>
                  <a:pt x="36" y="1420"/>
                </a:lnTo>
                <a:lnTo>
                  <a:pt x="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0" name="Freeform 57"/>
          <p:cNvSpPr>
            <a:spLocks/>
          </p:cNvSpPr>
          <p:nvPr/>
        </p:nvSpPr>
        <p:spPr bwMode="auto">
          <a:xfrm>
            <a:off x="7038975" y="817563"/>
            <a:ext cx="123825" cy="496887"/>
          </a:xfrm>
          <a:custGeom>
            <a:avLst/>
            <a:gdLst>
              <a:gd name="T0" fmla="*/ 2147483647 w 235"/>
              <a:gd name="T1" fmla="*/ 2147483647 h 939"/>
              <a:gd name="T2" fmla="*/ 2147483647 w 235"/>
              <a:gd name="T3" fmla="*/ 2147483647 h 939"/>
              <a:gd name="T4" fmla="*/ 2147483647 w 235"/>
              <a:gd name="T5" fmla="*/ 2147483647 h 939"/>
              <a:gd name="T6" fmla="*/ 2147483647 w 235"/>
              <a:gd name="T7" fmla="*/ 2147483647 h 939"/>
              <a:gd name="T8" fmla="*/ 2147483647 w 235"/>
              <a:gd name="T9" fmla="*/ 2147483647 h 939"/>
              <a:gd name="T10" fmla="*/ 2147483647 w 235"/>
              <a:gd name="T11" fmla="*/ 2147483647 h 939"/>
              <a:gd name="T12" fmla="*/ 2147483647 w 235"/>
              <a:gd name="T13" fmla="*/ 2147483647 h 939"/>
              <a:gd name="T14" fmla="*/ 2147483647 w 235"/>
              <a:gd name="T15" fmla="*/ 2147483647 h 939"/>
              <a:gd name="T16" fmla="*/ 2147483647 w 235"/>
              <a:gd name="T17" fmla="*/ 2147483647 h 939"/>
              <a:gd name="T18" fmla="*/ 2147483647 w 235"/>
              <a:gd name="T19" fmla="*/ 2147483647 h 939"/>
              <a:gd name="T20" fmla="*/ 2147483647 w 235"/>
              <a:gd name="T21" fmla="*/ 2147483647 h 939"/>
              <a:gd name="T22" fmla="*/ 2147483647 w 235"/>
              <a:gd name="T23" fmla="*/ 2147483647 h 939"/>
              <a:gd name="T24" fmla="*/ 2147483647 w 235"/>
              <a:gd name="T25" fmla="*/ 2147483647 h 939"/>
              <a:gd name="T26" fmla="*/ 2147483647 w 235"/>
              <a:gd name="T27" fmla="*/ 2147483647 h 939"/>
              <a:gd name="T28" fmla="*/ 2147483647 w 235"/>
              <a:gd name="T29" fmla="*/ 2147483647 h 939"/>
              <a:gd name="T30" fmla="*/ 2147483647 w 235"/>
              <a:gd name="T31" fmla="*/ 2147483647 h 939"/>
              <a:gd name="T32" fmla="*/ 2147483647 w 235"/>
              <a:gd name="T33" fmla="*/ 2147483647 h 939"/>
              <a:gd name="T34" fmla="*/ 2147483647 w 235"/>
              <a:gd name="T35" fmla="*/ 2147483647 h 939"/>
              <a:gd name="T36" fmla="*/ 2147483647 w 235"/>
              <a:gd name="T37" fmla="*/ 2147483647 h 939"/>
              <a:gd name="T38" fmla="*/ 2147483647 w 235"/>
              <a:gd name="T39" fmla="*/ 2147483647 h 939"/>
              <a:gd name="T40" fmla="*/ 2147483647 w 235"/>
              <a:gd name="T41" fmla="*/ 2147483647 h 939"/>
              <a:gd name="T42" fmla="*/ 2147483647 w 235"/>
              <a:gd name="T43" fmla="*/ 2147483647 h 939"/>
              <a:gd name="T44" fmla="*/ 2147483647 w 235"/>
              <a:gd name="T45" fmla="*/ 2147483647 h 939"/>
              <a:gd name="T46" fmla="*/ 2147483647 w 235"/>
              <a:gd name="T47" fmla="*/ 2147483647 h 939"/>
              <a:gd name="T48" fmla="*/ 2147483647 w 235"/>
              <a:gd name="T49" fmla="*/ 2147483647 h 939"/>
              <a:gd name="T50" fmla="*/ 2147483647 w 235"/>
              <a:gd name="T51" fmla="*/ 2147483647 h 939"/>
              <a:gd name="T52" fmla="*/ 2147483647 w 235"/>
              <a:gd name="T53" fmla="*/ 2147483647 h 939"/>
              <a:gd name="T54" fmla="*/ 2147483647 w 235"/>
              <a:gd name="T55" fmla="*/ 2147483647 h 939"/>
              <a:gd name="T56" fmla="*/ 2147483647 w 235"/>
              <a:gd name="T57" fmla="*/ 2147483647 h 939"/>
              <a:gd name="T58" fmla="*/ 2147483647 w 235"/>
              <a:gd name="T59" fmla="*/ 2147483647 h 939"/>
              <a:gd name="T60" fmla="*/ 2147483647 w 235"/>
              <a:gd name="T61" fmla="*/ 2147483647 h 939"/>
              <a:gd name="T62" fmla="*/ 2147483647 w 235"/>
              <a:gd name="T63" fmla="*/ 2147483647 h 939"/>
              <a:gd name="T64" fmla="*/ 0 w 235"/>
              <a:gd name="T65" fmla="*/ 2147483647 h 939"/>
              <a:gd name="T66" fmla="*/ 0 w 235"/>
              <a:gd name="T67" fmla="*/ 2147483647 h 9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5" h="939">
                <a:moveTo>
                  <a:pt x="35" y="915"/>
                </a:moveTo>
                <a:lnTo>
                  <a:pt x="35" y="915"/>
                </a:lnTo>
                <a:lnTo>
                  <a:pt x="35" y="807"/>
                </a:lnTo>
                <a:lnTo>
                  <a:pt x="37" y="704"/>
                </a:lnTo>
                <a:lnTo>
                  <a:pt x="39" y="609"/>
                </a:lnTo>
                <a:lnTo>
                  <a:pt x="43" y="523"/>
                </a:lnTo>
                <a:lnTo>
                  <a:pt x="48" y="441"/>
                </a:lnTo>
                <a:lnTo>
                  <a:pt x="53" y="368"/>
                </a:lnTo>
                <a:lnTo>
                  <a:pt x="59" y="300"/>
                </a:lnTo>
                <a:lnTo>
                  <a:pt x="66" y="242"/>
                </a:lnTo>
                <a:lnTo>
                  <a:pt x="74" y="189"/>
                </a:lnTo>
                <a:lnTo>
                  <a:pt x="81" y="146"/>
                </a:lnTo>
                <a:lnTo>
                  <a:pt x="89" y="106"/>
                </a:lnTo>
                <a:lnTo>
                  <a:pt x="97" y="76"/>
                </a:lnTo>
                <a:lnTo>
                  <a:pt x="106" y="54"/>
                </a:lnTo>
                <a:lnTo>
                  <a:pt x="114" y="39"/>
                </a:lnTo>
                <a:lnTo>
                  <a:pt x="117" y="34"/>
                </a:lnTo>
                <a:lnTo>
                  <a:pt x="116" y="34"/>
                </a:lnTo>
                <a:lnTo>
                  <a:pt x="122" y="42"/>
                </a:lnTo>
                <a:lnTo>
                  <a:pt x="131" y="56"/>
                </a:lnTo>
                <a:lnTo>
                  <a:pt x="139" y="81"/>
                </a:lnTo>
                <a:lnTo>
                  <a:pt x="147" y="113"/>
                </a:lnTo>
                <a:lnTo>
                  <a:pt x="155" y="152"/>
                </a:lnTo>
                <a:lnTo>
                  <a:pt x="163" y="198"/>
                </a:lnTo>
                <a:lnTo>
                  <a:pt x="170" y="252"/>
                </a:lnTo>
                <a:lnTo>
                  <a:pt x="177" y="311"/>
                </a:lnTo>
                <a:lnTo>
                  <a:pt x="183" y="380"/>
                </a:lnTo>
                <a:lnTo>
                  <a:pt x="188" y="455"/>
                </a:lnTo>
                <a:lnTo>
                  <a:pt x="193" y="538"/>
                </a:lnTo>
                <a:lnTo>
                  <a:pt x="196" y="626"/>
                </a:lnTo>
                <a:lnTo>
                  <a:pt x="198" y="724"/>
                </a:lnTo>
                <a:lnTo>
                  <a:pt x="200" y="828"/>
                </a:lnTo>
                <a:lnTo>
                  <a:pt x="200" y="939"/>
                </a:lnTo>
                <a:lnTo>
                  <a:pt x="235" y="939"/>
                </a:lnTo>
                <a:lnTo>
                  <a:pt x="235" y="828"/>
                </a:lnTo>
                <a:lnTo>
                  <a:pt x="232" y="724"/>
                </a:lnTo>
                <a:lnTo>
                  <a:pt x="230" y="626"/>
                </a:lnTo>
                <a:lnTo>
                  <a:pt x="227" y="536"/>
                </a:lnTo>
                <a:lnTo>
                  <a:pt x="222" y="453"/>
                </a:lnTo>
                <a:lnTo>
                  <a:pt x="218" y="377"/>
                </a:lnTo>
                <a:lnTo>
                  <a:pt x="211" y="309"/>
                </a:lnTo>
                <a:lnTo>
                  <a:pt x="204" y="247"/>
                </a:lnTo>
                <a:lnTo>
                  <a:pt x="197" y="193"/>
                </a:lnTo>
                <a:lnTo>
                  <a:pt x="189" y="144"/>
                </a:lnTo>
                <a:lnTo>
                  <a:pt x="181" y="105"/>
                </a:lnTo>
                <a:lnTo>
                  <a:pt x="171" y="71"/>
                </a:lnTo>
                <a:lnTo>
                  <a:pt x="163" y="44"/>
                </a:lnTo>
                <a:lnTo>
                  <a:pt x="152" y="22"/>
                </a:lnTo>
                <a:lnTo>
                  <a:pt x="138" y="8"/>
                </a:lnTo>
                <a:lnTo>
                  <a:pt x="120" y="0"/>
                </a:lnTo>
                <a:lnTo>
                  <a:pt x="100" y="5"/>
                </a:lnTo>
                <a:lnTo>
                  <a:pt x="85" y="20"/>
                </a:lnTo>
                <a:lnTo>
                  <a:pt x="75" y="39"/>
                </a:lnTo>
                <a:lnTo>
                  <a:pt x="65" y="66"/>
                </a:lnTo>
                <a:lnTo>
                  <a:pt x="55" y="99"/>
                </a:lnTo>
                <a:lnTo>
                  <a:pt x="47" y="138"/>
                </a:lnTo>
                <a:lnTo>
                  <a:pt x="39" y="185"/>
                </a:lnTo>
                <a:lnTo>
                  <a:pt x="32" y="237"/>
                </a:lnTo>
                <a:lnTo>
                  <a:pt x="25" y="298"/>
                </a:lnTo>
                <a:lnTo>
                  <a:pt x="19" y="365"/>
                </a:lnTo>
                <a:lnTo>
                  <a:pt x="14" y="438"/>
                </a:lnTo>
                <a:lnTo>
                  <a:pt x="9" y="520"/>
                </a:lnTo>
                <a:lnTo>
                  <a:pt x="5" y="609"/>
                </a:lnTo>
                <a:lnTo>
                  <a:pt x="3" y="704"/>
                </a:lnTo>
                <a:lnTo>
                  <a:pt x="0" y="807"/>
                </a:lnTo>
                <a:lnTo>
                  <a:pt x="0" y="915"/>
                </a:lnTo>
                <a:lnTo>
                  <a:pt x="35" y="9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1" name="Freeform 58"/>
          <p:cNvSpPr>
            <a:spLocks/>
          </p:cNvSpPr>
          <p:nvPr/>
        </p:nvSpPr>
        <p:spPr bwMode="auto">
          <a:xfrm>
            <a:off x="7038975" y="1301750"/>
            <a:ext cx="19050" cy="773113"/>
          </a:xfrm>
          <a:custGeom>
            <a:avLst/>
            <a:gdLst>
              <a:gd name="T0" fmla="*/ 2147483647 w 35"/>
              <a:gd name="T1" fmla="*/ 2147483647 h 1460"/>
              <a:gd name="T2" fmla="*/ 2147483647 w 35"/>
              <a:gd name="T3" fmla="*/ 2147483647 h 1460"/>
              <a:gd name="T4" fmla="*/ 2147483647 w 35"/>
              <a:gd name="T5" fmla="*/ 0 h 1460"/>
              <a:gd name="T6" fmla="*/ 0 w 35"/>
              <a:gd name="T7" fmla="*/ 0 h 1460"/>
              <a:gd name="T8" fmla="*/ 0 w 35"/>
              <a:gd name="T9" fmla="*/ 2147483647 h 1460"/>
              <a:gd name="T10" fmla="*/ 2147483647 w 35"/>
              <a:gd name="T11" fmla="*/ 2147483647 h 1460"/>
              <a:gd name="T12" fmla="*/ 0 w 35"/>
              <a:gd name="T13" fmla="*/ 2147483647 h 1460"/>
              <a:gd name="T14" fmla="*/ 0 w 35"/>
              <a:gd name="T15" fmla="*/ 2147483647 h 1460"/>
              <a:gd name="T16" fmla="*/ 2147483647 w 35"/>
              <a:gd name="T17" fmla="*/ 2147483647 h 1460"/>
              <a:gd name="T18" fmla="*/ 2147483647 w 35"/>
              <a:gd name="T19" fmla="*/ 2147483647 h 14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1460">
                <a:moveTo>
                  <a:pt x="17" y="1426"/>
                </a:moveTo>
                <a:lnTo>
                  <a:pt x="35" y="1443"/>
                </a:lnTo>
                <a:lnTo>
                  <a:pt x="35" y="0"/>
                </a:lnTo>
                <a:lnTo>
                  <a:pt x="0" y="0"/>
                </a:lnTo>
                <a:lnTo>
                  <a:pt x="0" y="1443"/>
                </a:lnTo>
                <a:lnTo>
                  <a:pt x="17" y="1460"/>
                </a:lnTo>
                <a:lnTo>
                  <a:pt x="0" y="1443"/>
                </a:lnTo>
                <a:lnTo>
                  <a:pt x="0" y="1460"/>
                </a:lnTo>
                <a:lnTo>
                  <a:pt x="17" y="1460"/>
                </a:lnTo>
                <a:lnTo>
                  <a:pt x="17" y="1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2" name="Freeform 59"/>
          <p:cNvSpPr>
            <a:spLocks/>
          </p:cNvSpPr>
          <p:nvPr/>
        </p:nvSpPr>
        <p:spPr bwMode="auto">
          <a:xfrm>
            <a:off x="7181850" y="5559425"/>
            <a:ext cx="703263" cy="593725"/>
          </a:xfrm>
          <a:custGeom>
            <a:avLst/>
            <a:gdLst>
              <a:gd name="T0" fmla="*/ 0 w 1330"/>
              <a:gd name="T1" fmla="*/ 2147483647 h 1121"/>
              <a:gd name="T2" fmla="*/ 2147483647 w 1330"/>
              <a:gd name="T3" fmla="*/ 2147483647 h 1121"/>
              <a:gd name="T4" fmla="*/ 2147483647 w 1330"/>
              <a:gd name="T5" fmla="*/ 2147483647 h 1121"/>
              <a:gd name="T6" fmla="*/ 2147483647 w 1330"/>
              <a:gd name="T7" fmla="*/ 2147483647 h 1121"/>
              <a:gd name="T8" fmla="*/ 2147483647 w 1330"/>
              <a:gd name="T9" fmla="*/ 0 h 1121"/>
              <a:gd name="T10" fmla="*/ 2147483647 w 1330"/>
              <a:gd name="T11" fmla="*/ 2147483647 h 1121"/>
              <a:gd name="T12" fmla="*/ 0 w 1330"/>
              <a:gd name="T13" fmla="*/ 2147483647 h 1121"/>
              <a:gd name="T14" fmla="*/ 0 w 1330"/>
              <a:gd name="T15" fmla="*/ 2147483647 h 1121"/>
              <a:gd name="T16" fmla="*/ 2147483647 w 1330"/>
              <a:gd name="T17" fmla="*/ 2147483647 h 1121"/>
              <a:gd name="T18" fmla="*/ 0 w 1330"/>
              <a:gd name="T19" fmla="*/ 2147483647 h 1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30" h="1121">
                <a:moveTo>
                  <a:pt x="0" y="14"/>
                </a:moveTo>
                <a:lnTo>
                  <a:pt x="6" y="27"/>
                </a:lnTo>
                <a:lnTo>
                  <a:pt x="1308" y="1121"/>
                </a:lnTo>
                <a:lnTo>
                  <a:pt x="1330" y="1094"/>
                </a:lnTo>
                <a:lnTo>
                  <a:pt x="28" y="0"/>
                </a:lnTo>
                <a:lnTo>
                  <a:pt x="34" y="14"/>
                </a:lnTo>
                <a:lnTo>
                  <a:pt x="0" y="14"/>
                </a:lnTo>
                <a:lnTo>
                  <a:pt x="0" y="22"/>
                </a:lnTo>
                <a:lnTo>
                  <a:pt x="6" y="27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3" name="Freeform 60"/>
          <p:cNvSpPr>
            <a:spLocks/>
          </p:cNvSpPr>
          <p:nvPr/>
        </p:nvSpPr>
        <p:spPr bwMode="auto">
          <a:xfrm>
            <a:off x="7175500" y="3398838"/>
            <a:ext cx="23813" cy="2168525"/>
          </a:xfrm>
          <a:custGeom>
            <a:avLst/>
            <a:gdLst>
              <a:gd name="T0" fmla="*/ 2147483647 w 46"/>
              <a:gd name="T1" fmla="*/ 0 h 4097"/>
              <a:gd name="T2" fmla="*/ 0 w 46"/>
              <a:gd name="T3" fmla="*/ 0 h 4097"/>
              <a:gd name="T4" fmla="*/ 2147483647 w 46"/>
              <a:gd name="T5" fmla="*/ 2147483647 h 4097"/>
              <a:gd name="T6" fmla="*/ 2147483647 w 46"/>
              <a:gd name="T7" fmla="*/ 2147483647 h 4097"/>
              <a:gd name="T8" fmla="*/ 2147483647 w 46"/>
              <a:gd name="T9" fmla="*/ 0 h 4097"/>
              <a:gd name="T10" fmla="*/ 2147483647 w 46"/>
              <a:gd name="T11" fmla="*/ 0 h 40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4097">
                <a:moveTo>
                  <a:pt x="17" y="0"/>
                </a:moveTo>
                <a:lnTo>
                  <a:pt x="0" y="0"/>
                </a:lnTo>
                <a:lnTo>
                  <a:pt x="12" y="4097"/>
                </a:lnTo>
                <a:lnTo>
                  <a:pt x="46" y="4097"/>
                </a:lnTo>
                <a:lnTo>
                  <a:pt x="34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4" name="Freeform 61"/>
          <p:cNvSpPr>
            <a:spLocks/>
          </p:cNvSpPr>
          <p:nvPr/>
        </p:nvSpPr>
        <p:spPr bwMode="auto">
          <a:xfrm>
            <a:off x="4337050" y="5557838"/>
            <a:ext cx="2854325" cy="34925"/>
          </a:xfrm>
          <a:custGeom>
            <a:avLst/>
            <a:gdLst>
              <a:gd name="T0" fmla="*/ 2147483647 w 5394"/>
              <a:gd name="T1" fmla="*/ 2147483647 h 66"/>
              <a:gd name="T2" fmla="*/ 2147483647 w 5394"/>
              <a:gd name="T3" fmla="*/ 0 h 66"/>
              <a:gd name="T4" fmla="*/ 0 w 5394"/>
              <a:gd name="T5" fmla="*/ 2147483647 h 66"/>
              <a:gd name="T6" fmla="*/ 0 w 5394"/>
              <a:gd name="T7" fmla="*/ 2147483647 h 66"/>
              <a:gd name="T8" fmla="*/ 2147483647 w 5394"/>
              <a:gd name="T9" fmla="*/ 2147483647 h 66"/>
              <a:gd name="T10" fmla="*/ 2147483647 w 5394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94" h="66">
                <a:moveTo>
                  <a:pt x="5394" y="17"/>
                </a:moveTo>
                <a:lnTo>
                  <a:pt x="5394" y="0"/>
                </a:lnTo>
                <a:lnTo>
                  <a:pt x="0" y="31"/>
                </a:lnTo>
                <a:lnTo>
                  <a:pt x="0" y="66"/>
                </a:lnTo>
                <a:lnTo>
                  <a:pt x="5394" y="34"/>
                </a:lnTo>
                <a:lnTo>
                  <a:pt x="5394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5" name="Freeform 62"/>
          <p:cNvSpPr>
            <a:spLocks/>
          </p:cNvSpPr>
          <p:nvPr/>
        </p:nvSpPr>
        <p:spPr bwMode="auto">
          <a:xfrm>
            <a:off x="4872038" y="5227638"/>
            <a:ext cx="1857375" cy="412750"/>
          </a:xfrm>
          <a:custGeom>
            <a:avLst/>
            <a:gdLst>
              <a:gd name="T0" fmla="*/ 2147483647 w 3512"/>
              <a:gd name="T1" fmla="*/ 0 h 781"/>
              <a:gd name="T2" fmla="*/ 2147483647 w 3512"/>
              <a:gd name="T3" fmla="*/ 0 h 781"/>
              <a:gd name="T4" fmla="*/ 2147483647 w 3512"/>
              <a:gd name="T5" fmla="*/ 0 h 781"/>
              <a:gd name="T6" fmla="*/ 2147483647 w 3512"/>
              <a:gd name="T7" fmla="*/ 0 h 781"/>
              <a:gd name="T8" fmla="*/ 2147483647 w 3512"/>
              <a:gd name="T9" fmla="*/ 0 h 781"/>
              <a:gd name="T10" fmla="*/ 2147483647 w 3512"/>
              <a:gd name="T11" fmla="*/ 0 h 781"/>
              <a:gd name="T12" fmla="*/ 2147483647 w 3512"/>
              <a:gd name="T13" fmla="*/ 0 h 781"/>
              <a:gd name="T14" fmla="*/ 2147483647 w 3512"/>
              <a:gd name="T15" fmla="*/ 0 h 781"/>
              <a:gd name="T16" fmla="*/ 2147483647 w 3512"/>
              <a:gd name="T17" fmla="*/ 0 h 781"/>
              <a:gd name="T18" fmla="*/ 2147483647 w 3512"/>
              <a:gd name="T19" fmla="*/ 0 h 781"/>
              <a:gd name="T20" fmla="*/ 2147483647 w 3512"/>
              <a:gd name="T21" fmla="*/ 0 h 781"/>
              <a:gd name="T22" fmla="*/ 2147483647 w 3512"/>
              <a:gd name="T23" fmla="*/ 0 h 781"/>
              <a:gd name="T24" fmla="*/ 2147483647 w 3512"/>
              <a:gd name="T25" fmla="*/ 0 h 781"/>
              <a:gd name="T26" fmla="*/ 2147483647 w 3512"/>
              <a:gd name="T27" fmla="*/ 0 h 781"/>
              <a:gd name="T28" fmla="*/ 2147483647 w 3512"/>
              <a:gd name="T29" fmla="*/ 0 h 781"/>
              <a:gd name="T30" fmla="*/ 2147483647 w 3512"/>
              <a:gd name="T31" fmla="*/ 0 h 781"/>
              <a:gd name="T32" fmla="*/ 2147483647 w 3512"/>
              <a:gd name="T33" fmla="*/ 0 h 781"/>
              <a:gd name="T34" fmla="*/ 2147483647 w 3512"/>
              <a:gd name="T35" fmla="*/ 0 h 781"/>
              <a:gd name="T36" fmla="*/ 2147483647 w 3512"/>
              <a:gd name="T37" fmla="*/ 0 h 781"/>
              <a:gd name="T38" fmla="*/ 2147483647 w 3512"/>
              <a:gd name="T39" fmla="*/ 0 h 781"/>
              <a:gd name="T40" fmla="*/ 2147483647 w 3512"/>
              <a:gd name="T41" fmla="*/ 0 h 781"/>
              <a:gd name="T42" fmla="*/ 0 w 3512"/>
              <a:gd name="T43" fmla="*/ 0 h 781"/>
              <a:gd name="T44" fmla="*/ 2147483647 w 3512"/>
              <a:gd name="T45" fmla="*/ 2147483647 h 781"/>
              <a:gd name="T46" fmla="*/ 2147483647 w 3512"/>
              <a:gd name="T47" fmla="*/ 2147483647 h 781"/>
              <a:gd name="T48" fmla="*/ 2147483647 w 3512"/>
              <a:gd name="T49" fmla="*/ 2147483647 h 781"/>
              <a:gd name="T50" fmla="*/ 2147483647 w 3512"/>
              <a:gd name="T51" fmla="*/ 2147483647 h 781"/>
              <a:gd name="T52" fmla="*/ 2147483647 w 3512"/>
              <a:gd name="T53" fmla="*/ 2147483647 h 781"/>
              <a:gd name="T54" fmla="*/ 2147483647 w 3512"/>
              <a:gd name="T55" fmla="*/ 2147483647 h 781"/>
              <a:gd name="T56" fmla="*/ 2147483647 w 3512"/>
              <a:gd name="T57" fmla="*/ 2147483647 h 781"/>
              <a:gd name="T58" fmla="*/ 2147483647 w 3512"/>
              <a:gd name="T59" fmla="*/ 2147483647 h 781"/>
              <a:gd name="T60" fmla="*/ 2147483647 w 3512"/>
              <a:gd name="T61" fmla="*/ 2147483647 h 781"/>
              <a:gd name="T62" fmla="*/ 2147483647 w 3512"/>
              <a:gd name="T63" fmla="*/ 2147483647 h 781"/>
              <a:gd name="T64" fmla="*/ 2147483647 w 3512"/>
              <a:gd name="T65" fmla="*/ 2147483647 h 781"/>
              <a:gd name="T66" fmla="*/ 2147483647 w 3512"/>
              <a:gd name="T67" fmla="*/ 2147483647 h 781"/>
              <a:gd name="T68" fmla="*/ 2147483647 w 3512"/>
              <a:gd name="T69" fmla="*/ 2147483647 h 781"/>
              <a:gd name="T70" fmla="*/ 2147483647 w 3512"/>
              <a:gd name="T71" fmla="*/ 2147483647 h 781"/>
              <a:gd name="T72" fmla="*/ 2147483647 w 3512"/>
              <a:gd name="T73" fmla="*/ 2147483647 h 781"/>
              <a:gd name="T74" fmla="*/ 2147483647 w 3512"/>
              <a:gd name="T75" fmla="*/ 2147483647 h 781"/>
              <a:gd name="T76" fmla="*/ 2147483647 w 3512"/>
              <a:gd name="T77" fmla="*/ 2147483647 h 781"/>
              <a:gd name="T78" fmla="*/ 2147483647 w 3512"/>
              <a:gd name="T79" fmla="*/ 2147483647 h 781"/>
              <a:gd name="T80" fmla="*/ 2147483647 w 3512"/>
              <a:gd name="T81" fmla="*/ 2147483647 h 781"/>
              <a:gd name="T82" fmla="*/ 2147483647 w 3512"/>
              <a:gd name="T83" fmla="*/ 2147483647 h 781"/>
              <a:gd name="T84" fmla="*/ 2147483647 w 3512"/>
              <a:gd name="T85" fmla="*/ 2147483647 h 7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12" h="781">
                <a:moveTo>
                  <a:pt x="3512" y="781"/>
                </a:moveTo>
                <a:lnTo>
                  <a:pt x="2651" y="0"/>
                </a:lnTo>
                <a:lnTo>
                  <a:pt x="2609" y="0"/>
                </a:lnTo>
                <a:lnTo>
                  <a:pt x="2569" y="0"/>
                </a:lnTo>
                <a:lnTo>
                  <a:pt x="2527" y="0"/>
                </a:lnTo>
                <a:lnTo>
                  <a:pt x="2485" y="0"/>
                </a:lnTo>
                <a:lnTo>
                  <a:pt x="2444" y="0"/>
                </a:lnTo>
                <a:lnTo>
                  <a:pt x="2403" y="0"/>
                </a:lnTo>
                <a:lnTo>
                  <a:pt x="2360" y="0"/>
                </a:lnTo>
                <a:lnTo>
                  <a:pt x="2319" y="0"/>
                </a:lnTo>
                <a:lnTo>
                  <a:pt x="2280" y="0"/>
                </a:lnTo>
                <a:lnTo>
                  <a:pt x="2237" y="0"/>
                </a:lnTo>
                <a:lnTo>
                  <a:pt x="2196" y="0"/>
                </a:lnTo>
                <a:lnTo>
                  <a:pt x="2154" y="0"/>
                </a:lnTo>
                <a:lnTo>
                  <a:pt x="2113" y="0"/>
                </a:lnTo>
                <a:lnTo>
                  <a:pt x="2071" y="0"/>
                </a:lnTo>
                <a:lnTo>
                  <a:pt x="2030" y="0"/>
                </a:lnTo>
                <a:lnTo>
                  <a:pt x="1987" y="0"/>
                </a:lnTo>
                <a:lnTo>
                  <a:pt x="1948" y="0"/>
                </a:lnTo>
                <a:lnTo>
                  <a:pt x="1906" y="0"/>
                </a:lnTo>
                <a:lnTo>
                  <a:pt x="1864" y="0"/>
                </a:lnTo>
                <a:lnTo>
                  <a:pt x="1822" y="0"/>
                </a:lnTo>
                <a:lnTo>
                  <a:pt x="1782" y="0"/>
                </a:lnTo>
                <a:lnTo>
                  <a:pt x="1739" y="0"/>
                </a:lnTo>
                <a:lnTo>
                  <a:pt x="1698" y="0"/>
                </a:lnTo>
                <a:lnTo>
                  <a:pt x="1656" y="0"/>
                </a:lnTo>
                <a:lnTo>
                  <a:pt x="1616" y="0"/>
                </a:lnTo>
                <a:lnTo>
                  <a:pt x="1575" y="0"/>
                </a:lnTo>
                <a:lnTo>
                  <a:pt x="1533" y="0"/>
                </a:lnTo>
                <a:lnTo>
                  <a:pt x="1492" y="0"/>
                </a:lnTo>
                <a:lnTo>
                  <a:pt x="1449" y="0"/>
                </a:lnTo>
                <a:lnTo>
                  <a:pt x="1407" y="0"/>
                </a:lnTo>
                <a:lnTo>
                  <a:pt x="1367" y="0"/>
                </a:lnTo>
                <a:lnTo>
                  <a:pt x="1325" y="0"/>
                </a:lnTo>
                <a:lnTo>
                  <a:pt x="1283" y="0"/>
                </a:lnTo>
                <a:lnTo>
                  <a:pt x="1243" y="0"/>
                </a:lnTo>
                <a:lnTo>
                  <a:pt x="1200" y="0"/>
                </a:lnTo>
                <a:lnTo>
                  <a:pt x="1159" y="0"/>
                </a:lnTo>
                <a:lnTo>
                  <a:pt x="1118" y="0"/>
                </a:lnTo>
                <a:lnTo>
                  <a:pt x="1077" y="0"/>
                </a:lnTo>
                <a:lnTo>
                  <a:pt x="1035" y="0"/>
                </a:lnTo>
                <a:lnTo>
                  <a:pt x="994" y="0"/>
                </a:lnTo>
                <a:lnTo>
                  <a:pt x="952" y="0"/>
                </a:lnTo>
                <a:lnTo>
                  <a:pt x="911" y="0"/>
                </a:lnTo>
                <a:lnTo>
                  <a:pt x="869" y="0"/>
                </a:lnTo>
                <a:lnTo>
                  <a:pt x="828" y="0"/>
                </a:lnTo>
                <a:lnTo>
                  <a:pt x="786" y="0"/>
                </a:lnTo>
                <a:lnTo>
                  <a:pt x="745" y="0"/>
                </a:lnTo>
                <a:lnTo>
                  <a:pt x="705" y="0"/>
                </a:lnTo>
                <a:lnTo>
                  <a:pt x="662" y="0"/>
                </a:lnTo>
                <a:lnTo>
                  <a:pt x="621" y="0"/>
                </a:lnTo>
                <a:lnTo>
                  <a:pt x="579" y="0"/>
                </a:lnTo>
                <a:lnTo>
                  <a:pt x="538" y="0"/>
                </a:lnTo>
                <a:lnTo>
                  <a:pt x="496" y="0"/>
                </a:lnTo>
                <a:lnTo>
                  <a:pt x="455" y="0"/>
                </a:lnTo>
                <a:lnTo>
                  <a:pt x="413" y="0"/>
                </a:lnTo>
                <a:lnTo>
                  <a:pt x="373" y="0"/>
                </a:lnTo>
                <a:lnTo>
                  <a:pt x="331" y="0"/>
                </a:lnTo>
                <a:lnTo>
                  <a:pt x="289" y="0"/>
                </a:lnTo>
                <a:lnTo>
                  <a:pt x="248" y="0"/>
                </a:lnTo>
                <a:lnTo>
                  <a:pt x="207" y="0"/>
                </a:lnTo>
                <a:lnTo>
                  <a:pt x="164" y="0"/>
                </a:lnTo>
                <a:lnTo>
                  <a:pt x="124" y="0"/>
                </a:lnTo>
                <a:lnTo>
                  <a:pt x="83" y="0"/>
                </a:lnTo>
                <a:lnTo>
                  <a:pt x="42" y="0"/>
                </a:lnTo>
                <a:lnTo>
                  <a:pt x="0" y="0"/>
                </a:lnTo>
                <a:lnTo>
                  <a:pt x="861" y="781"/>
                </a:lnTo>
                <a:lnTo>
                  <a:pt x="904" y="781"/>
                </a:lnTo>
                <a:lnTo>
                  <a:pt x="943" y="781"/>
                </a:lnTo>
                <a:lnTo>
                  <a:pt x="985" y="781"/>
                </a:lnTo>
                <a:lnTo>
                  <a:pt x="1026" y="781"/>
                </a:lnTo>
                <a:lnTo>
                  <a:pt x="1067" y="781"/>
                </a:lnTo>
                <a:lnTo>
                  <a:pt x="1110" y="781"/>
                </a:lnTo>
                <a:lnTo>
                  <a:pt x="1150" y="781"/>
                </a:lnTo>
                <a:lnTo>
                  <a:pt x="1192" y="781"/>
                </a:lnTo>
                <a:lnTo>
                  <a:pt x="1234" y="781"/>
                </a:lnTo>
                <a:lnTo>
                  <a:pt x="1274" y="781"/>
                </a:lnTo>
                <a:lnTo>
                  <a:pt x="1316" y="781"/>
                </a:lnTo>
                <a:lnTo>
                  <a:pt x="1357" y="781"/>
                </a:lnTo>
                <a:lnTo>
                  <a:pt x="1399" y="781"/>
                </a:lnTo>
                <a:lnTo>
                  <a:pt x="1439" y="781"/>
                </a:lnTo>
                <a:lnTo>
                  <a:pt x="1482" y="781"/>
                </a:lnTo>
                <a:lnTo>
                  <a:pt x="1523" y="781"/>
                </a:lnTo>
                <a:lnTo>
                  <a:pt x="1565" y="781"/>
                </a:lnTo>
                <a:lnTo>
                  <a:pt x="1605" y="781"/>
                </a:lnTo>
                <a:lnTo>
                  <a:pt x="1648" y="781"/>
                </a:lnTo>
                <a:lnTo>
                  <a:pt x="1688" y="781"/>
                </a:lnTo>
                <a:lnTo>
                  <a:pt x="1731" y="781"/>
                </a:lnTo>
                <a:lnTo>
                  <a:pt x="1771" y="781"/>
                </a:lnTo>
                <a:lnTo>
                  <a:pt x="1814" y="781"/>
                </a:lnTo>
                <a:lnTo>
                  <a:pt x="1854" y="781"/>
                </a:lnTo>
                <a:lnTo>
                  <a:pt x="1897" y="781"/>
                </a:lnTo>
                <a:lnTo>
                  <a:pt x="1938" y="781"/>
                </a:lnTo>
                <a:lnTo>
                  <a:pt x="1978" y="781"/>
                </a:lnTo>
                <a:lnTo>
                  <a:pt x="2020" y="781"/>
                </a:lnTo>
                <a:lnTo>
                  <a:pt x="2063" y="781"/>
                </a:lnTo>
                <a:lnTo>
                  <a:pt x="2103" y="781"/>
                </a:lnTo>
                <a:lnTo>
                  <a:pt x="2146" y="781"/>
                </a:lnTo>
                <a:lnTo>
                  <a:pt x="2186" y="781"/>
                </a:lnTo>
                <a:lnTo>
                  <a:pt x="2229" y="781"/>
                </a:lnTo>
                <a:lnTo>
                  <a:pt x="2270" y="781"/>
                </a:lnTo>
                <a:lnTo>
                  <a:pt x="2311" y="781"/>
                </a:lnTo>
                <a:lnTo>
                  <a:pt x="2352" y="781"/>
                </a:lnTo>
                <a:lnTo>
                  <a:pt x="2394" y="781"/>
                </a:lnTo>
                <a:lnTo>
                  <a:pt x="2435" y="781"/>
                </a:lnTo>
                <a:lnTo>
                  <a:pt x="2476" y="781"/>
                </a:lnTo>
                <a:lnTo>
                  <a:pt x="2518" y="781"/>
                </a:lnTo>
                <a:lnTo>
                  <a:pt x="2560" y="781"/>
                </a:lnTo>
                <a:lnTo>
                  <a:pt x="2601" y="781"/>
                </a:lnTo>
                <a:lnTo>
                  <a:pt x="2642" y="781"/>
                </a:lnTo>
                <a:lnTo>
                  <a:pt x="2682" y="781"/>
                </a:lnTo>
                <a:lnTo>
                  <a:pt x="2725" y="781"/>
                </a:lnTo>
                <a:lnTo>
                  <a:pt x="2765" y="781"/>
                </a:lnTo>
                <a:lnTo>
                  <a:pt x="2809" y="781"/>
                </a:lnTo>
                <a:lnTo>
                  <a:pt x="2850" y="781"/>
                </a:lnTo>
                <a:lnTo>
                  <a:pt x="2891" y="781"/>
                </a:lnTo>
                <a:lnTo>
                  <a:pt x="2932" y="781"/>
                </a:lnTo>
                <a:lnTo>
                  <a:pt x="2974" y="781"/>
                </a:lnTo>
                <a:lnTo>
                  <a:pt x="3014" y="781"/>
                </a:lnTo>
                <a:lnTo>
                  <a:pt x="3057" y="781"/>
                </a:lnTo>
                <a:lnTo>
                  <a:pt x="3098" y="781"/>
                </a:lnTo>
                <a:lnTo>
                  <a:pt x="3140" y="781"/>
                </a:lnTo>
                <a:lnTo>
                  <a:pt x="3180" y="781"/>
                </a:lnTo>
                <a:lnTo>
                  <a:pt x="3223" y="781"/>
                </a:lnTo>
                <a:lnTo>
                  <a:pt x="3263" y="781"/>
                </a:lnTo>
                <a:lnTo>
                  <a:pt x="3306" y="781"/>
                </a:lnTo>
                <a:lnTo>
                  <a:pt x="3346" y="781"/>
                </a:lnTo>
                <a:lnTo>
                  <a:pt x="3389" y="781"/>
                </a:lnTo>
                <a:lnTo>
                  <a:pt x="3429" y="781"/>
                </a:lnTo>
                <a:lnTo>
                  <a:pt x="3470" y="781"/>
                </a:lnTo>
                <a:lnTo>
                  <a:pt x="3512" y="7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6" name="Freeform 63"/>
          <p:cNvSpPr>
            <a:spLocks/>
          </p:cNvSpPr>
          <p:nvPr/>
        </p:nvSpPr>
        <p:spPr bwMode="auto">
          <a:xfrm>
            <a:off x="4872038" y="5227638"/>
            <a:ext cx="1857375" cy="412750"/>
          </a:xfrm>
          <a:custGeom>
            <a:avLst/>
            <a:gdLst>
              <a:gd name="T0" fmla="*/ 2147483647 w 3512"/>
              <a:gd name="T1" fmla="*/ 0 h 781"/>
              <a:gd name="T2" fmla="*/ 2147483647 w 3512"/>
              <a:gd name="T3" fmla="*/ 0 h 781"/>
              <a:gd name="T4" fmla="*/ 2147483647 w 3512"/>
              <a:gd name="T5" fmla="*/ 0 h 781"/>
              <a:gd name="T6" fmla="*/ 2147483647 w 3512"/>
              <a:gd name="T7" fmla="*/ 0 h 781"/>
              <a:gd name="T8" fmla="*/ 2147483647 w 3512"/>
              <a:gd name="T9" fmla="*/ 0 h 781"/>
              <a:gd name="T10" fmla="*/ 2147483647 w 3512"/>
              <a:gd name="T11" fmla="*/ 0 h 781"/>
              <a:gd name="T12" fmla="*/ 2147483647 w 3512"/>
              <a:gd name="T13" fmla="*/ 0 h 781"/>
              <a:gd name="T14" fmla="*/ 2147483647 w 3512"/>
              <a:gd name="T15" fmla="*/ 0 h 781"/>
              <a:gd name="T16" fmla="*/ 2147483647 w 3512"/>
              <a:gd name="T17" fmla="*/ 0 h 781"/>
              <a:gd name="T18" fmla="*/ 2147483647 w 3512"/>
              <a:gd name="T19" fmla="*/ 0 h 781"/>
              <a:gd name="T20" fmla="*/ 2147483647 w 3512"/>
              <a:gd name="T21" fmla="*/ 0 h 781"/>
              <a:gd name="T22" fmla="*/ 2147483647 w 3512"/>
              <a:gd name="T23" fmla="*/ 0 h 781"/>
              <a:gd name="T24" fmla="*/ 2147483647 w 3512"/>
              <a:gd name="T25" fmla="*/ 0 h 781"/>
              <a:gd name="T26" fmla="*/ 2147483647 w 3512"/>
              <a:gd name="T27" fmla="*/ 0 h 781"/>
              <a:gd name="T28" fmla="*/ 2147483647 w 3512"/>
              <a:gd name="T29" fmla="*/ 0 h 781"/>
              <a:gd name="T30" fmla="*/ 2147483647 w 3512"/>
              <a:gd name="T31" fmla="*/ 0 h 781"/>
              <a:gd name="T32" fmla="*/ 2147483647 w 3512"/>
              <a:gd name="T33" fmla="*/ 0 h 781"/>
              <a:gd name="T34" fmla="*/ 2147483647 w 3512"/>
              <a:gd name="T35" fmla="*/ 0 h 781"/>
              <a:gd name="T36" fmla="*/ 2147483647 w 3512"/>
              <a:gd name="T37" fmla="*/ 0 h 781"/>
              <a:gd name="T38" fmla="*/ 2147483647 w 3512"/>
              <a:gd name="T39" fmla="*/ 0 h 781"/>
              <a:gd name="T40" fmla="*/ 2147483647 w 3512"/>
              <a:gd name="T41" fmla="*/ 0 h 781"/>
              <a:gd name="T42" fmla="*/ 0 w 3512"/>
              <a:gd name="T43" fmla="*/ 0 h 781"/>
              <a:gd name="T44" fmla="*/ 2147483647 w 3512"/>
              <a:gd name="T45" fmla="*/ 2147483647 h 781"/>
              <a:gd name="T46" fmla="*/ 2147483647 w 3512"/>
              <a:gd name="T47" fmla="*/ 2147483647 h 781"/>
              <a:gd name="T48" fmla="*/ 2147483647 w 3512"/>
              <a:gd name="T49" fmla="*/ 2147483647 h 781"/>
              <a:gd name="T50" fmla="*/ 2147483647 w 3512"/>
              <a:gd name="T51" fmla="*/ 2147483647 h 781"/>
              <a:gd name="T52" fmla="*/ 2147483647 w 3512"/>
              <a:gd name="T53" fmla="*/ 2147483647 h 781"/>
              <a:gd name="T54" fmla="*/ 2147483647 w 3512"/>
              <a:gd name="T55" fmla="*/ 2147483647 h 781"/>
              <a:gd name="T56" fmla="*/ 2147483647 w 3512"/>
              <a:gd name="T57" fmla="*/ 2147483647 h 781"/>
              <a:gd name="T58" fmla="*/ 2147483647 w 3512"/>
              <a:gd name="T59" fmla="*/ 2147483647 h 781"/>
              <a:gd name="T60" fmla="*/ 2147483647 w 3512"/>
              <a:gd name="T61" fmla="*/ 2147483647 h 781"/>
              <a:gd name="T62" fmla="*/ 2147483647 w 3512"/>
              <a:gd name="T63" fmla="*/ 2147483647 h 781"/>
              <a:gd name="T64" fmla="*/ 2147483647 w 3512"/>
              <a:gd name="T65" fmla="*/ 2147483647 h 781"/>
              <a:gd name="T66" fmla="*/ 2147483647 w 3512"/>
              <a:gd name="T67" fmla="*/ 2147483647 h 781"/>
              <a:gd name="T68" fmla="*/ 2147483647 w 3512"/>
              <a:gd name="T69" fmla="*/ 2147483647 h 781"/>
              <a:gd name="T70" fmla="*/ 2147483647 w 3512"/>
              <a:gd name="T71" fmla="*/ 2147483647 h 781"/>
              <a:gd name="T72" fmla="*/ 2147483647 w 3512"/>
              <a:gd name="T73" fmla="*/ 2147483647 h 781"/>
              <a:gd name="T74" fmla="*/ 2147483647 w 3512"/>
              <a:gd name="T75" fmla="*/ 2147483647 h 781"/>
              <a:gd name="T76" fmla="*/ 2147483647 w 3512"/>
              <a:gd name="T77" fmla="*/ 2147483647 h 781"/>
              <a:gd name="T78" fmla="*/ 2147483647 w 3512"/>
              <a:gd name="T79" fmla="*/ 2147483647 h 781"/>
              <a:gd name="T80" fmla="*/ 2147483647 w 3512"/>
              <a:gd name="T81" fmla="*/ 2147483647 h 781"/>
              <a:gd name="T82" fmla="*/ 2147483647 w 3512"/>
              <a:gd name="T83" fmla="*/ 2147483647 h 781"/>
              <a:gd name="T84" fmla="*/ 2147483647 w 3512"/>
              <a:gd name="T85" fmla="*/ 2147483647 h 7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12" h="781">
                <a:moveTo>
                  <a:pt x="3512" y="781"/>
                </a:moveTo>
                <a:lnTo>
                  <a:pt x="2651" y="0"/>
                </a:lnTo>
                <a:lnTo>
                  <a:pt x="2609" y="0"/>
                </a:lnTo>
                <a:lnTo>
                  <a:pt x="2569" y="0"/>
                </a:lnTo>
                <a:lnTo>
                  <a:pt x="2527" y="0"/>
                </a:lnTo>
                <a:lnTo>
                  <a:pt x="2485" y="0"/>
                </a:lnTo>
                <a:lnTo>
                  <a:pt x="2444" y="0"/>
                </a:lnTo>
                <a:lnTo>
                  <a:pt x="2403" y="0"/>
                </a:lnTo>
                <a:lnTo>
                  <a:pt x="2360" y="0"/>
                </a:lnTo>
                <a:lnTo>
                  <a:pt x="2319" y="0"/>
                </a:lnTo>
                <a:lnTo>
                  <a:pt x="2280" y="0"/>
                </a:lnTo>
                <a:lnTo>
                  <a:pt x="2237" y="0"/>
                </a:lnTo>
                <a:lnTo>
                  <a:pt x="2196" y="0"/>
                </a:lnTo>
                <a:lnTo>
                  <a:pt x="2154" y="0"/>
                </a:lnTo>
                <a:lnTo>
                  <a:pt x="2113" y="0"/>
                </a:lnTo>
                <a:lnTo>
                  <a:pt x="2071" y="0"/>
                </a:lnTo>
                <a:lnTo>
                  <a:pt x="2030" y="0"/>
                </a:lnTo>
                <a:lnTo>
                  <a:pt x="1987" y="0"/>
                </a:lnTo>
                <a:lnTo>
                  <a:pt x="1948" y="0"/>
                </a:lnTo>
                <a:lnTo>
                  <a:pt x="1906" y="0"/>
                </a:lnTo>
                <a:lnTo>
                  <a:pt x="1864" y="0"/>
                </a:lnTo>
                <a:lnTo>
                  <a:pt x="1822" y="0"/>
                </a:lnTo>
                <a:lnTo>
                  <a:pt x="1782" y="0"/>
                </a:lnTo>
                <a:lnTo>
                  <a:pt x="1739" y="0"/>
                </a:lnTo>
                <a:lnTo>
                  <a:pt x="1698" y="0"/>
                </a:lnTo>
                <a:lnTo>
                  <a:pt x="1656" y="0"/>
                </a:lnTo>
                <a:lnTo>
                  <a:pt x="1616" y="0"/>
                </a:lnTo>
                <a:lnTo>
                  <a:pt x="1575" y="0"/>
                </a:lnTo>
                <a:lnTo>
                  <a:pt x="1533" y="0"/>
                </a:lnTo>
                <a:lnTo>
                  <a:pt x="1492" y="0"/>
                </a:lnTo>
                <a:lnTo>
                  <a:pt x="1449" y="0"/>
                </a:lnTo>
                <a:lnTo>
                  <a:pt x="1407" y="0"/>
                </a:lnTo>
                <a:lnTo>
                  <a:pt x="1367" y="0"/>
                </a:lnTo>
                <a:lnTo>
                  <a:pt x="1325" y="0"/>
                </a:lnTo>
                <a:lnTo>
                  <a:pt x="1283" y="0"/>
                </a:lnTo>
                <a:lnTo>
                  <a:pt x="1243" y="0"/>
                </a:lnTo>
                <a:lnTo>
                  <a:pt x="1200" y="0"/>
                </a:lnTo>
                <a:lnTo>
                  <a:pt x="1159" y="0"/>
                </a:lnTo>
                <a:lnTo>
                  <a:pt x="1118" y="0"/>
                </a:lnTo>
                <a:lnTo>
                  <a:pt x="1077" y="0"/>
                </a:lnTo>
                <a:lnTo>
                  <a:pt x="1035" y="0"/>
                </a:lnTo>
                <a:lnTo>
                  <a:pt x="994" y="0"/>
                </a:lnTo>
                <a:lnTo>
                  <a:pt x="952" y="0"/>
                </a:lnTo>
                <a:lnTo>
                  <a:pt x="911" y="0"/>
                </a:lnTo>
                <a:lnTo>
                  <a:pt x="869" y="0"/>
                </a:lnTo>
                <a:lnTo>
                  <a:pt x="828" y="0"/>
                </a:lnTo>
                <a:lnTo>
                  <a:pt x="786" y="0"/>
                </a:lnTo>
                <a:lnTo>
                  <a:pt x="745" y="0"/>
                </a:lnTo>
                <a:lnTo>
                  <a:pt x="705" y="0"/>
                </a:lnTo>
                <a:lnTo>
                  <a:pt x="662" y="0"/>
                </a:lnTo>
                <a:lnTo>
                  <a:pt x="621" y="0"/>
                </a:lnTo>
                <a:lnTo>
                  <a:pt x="579" y="0"/>
                </a:lnTo>
                <a:lnTo>
                  <a:pt x="538" y="0"/>
                </a:lnTo>
                <a:lnTo>
                  <a:pt x="496" y="0"/>
                </a:lnTo>
                <a:lnTo>
                  <a:pt x="455" y="0"/>
                </a:lnTo>
                <a:lnTo>
                  <a:pt x="413" y="0"/>
                </a:lnTo>
                <a:lnTo>
                  <a:pt x="373" y="0"/>
                </a:lnTo>
                <a:lnTo>
                  <a:pt x="331" y="0"/>
                </a:lnTo>
                <a:lnTo>
                  <a:pt x="289" y="0"/>
                </a:lnTo>
                <a:lnTo>
                  <a:pt x="248" y="0"/>
                </a:lnTo>
                <a:lnTo>
                  <a:pt x="207" y="0"/>
                </a:lnTo>
                <a:lnTo>
                  <a:pt x="164" y="0"/>
                </a:lnTo>
                <a:lnTo>
                  <a:pt x="124" y="0"/>
                </a:lnTo>
                <a:lnTo>
                  <a:pt x="83" y="0"/>
                </a:lnTo>
                <a:lnTo>
                  <a:pt x="42" y="0"/>
                </a:lnTo>
                <a:lnTo>
                  <a:pt x="0" y="0"/>
                </a:lnTo>
                <a:lnTo>
                  <a:pt x="861" y="781"/>
                </a:lnTo>
                <a:lnTo>
                  <a:pt x="904" y="781"/>
                </a:lnTo>
                <a:lnTo>
                  <a:pt x="943" y="781"/>
                </a:lnTo>
                <a:lnTo>
                  <a:pt x="985" y="781"/>
                </a:lnTo>
                <a:lnTo>
                  <a:pt x="1026" y="781"/>
                </a:lnTo>
                <a:lnTo>
                  <a:pt x="1067" y="781"/>
                </a:lnTo>
                <a:lnTo>
                  <a:pt x="1110" y="781"/>
                </a:lnTo>
                <a:lnTo>
                  <a:pt x="1150" y="781"/>
                </a:lnTo>
                <a:lnTo>
                  <a:pt x="1192" y="781"/>
                </a:lnTo>
                <a:lnTo>
                  <a:pt x="1234" y="781"/>
                </a:lnTo>
                <a:lnTo>
                  <a:pt x="1274" y="781"/>
                </a:lnTo>
                <a:lnTo>
                  <a:pt x="1316" y="781"/>
                </a:lnTo>
                <a:lnTo>
                  <a:pt x="1357" y="781"/>
                </a:lnTo>
                <a:lnTo>
                  <a:pt x="1399" y="781"/>
                </a:lnTo>
                <a:lnTo>
                  <a:pt x="1439" y="781"/>
                </a:lnTo>
                <a:lnTo>
                  <a:pt x="1482" y="781"/>
                </a:lnTo>
                <a:lnTo>
                  <a:pt x="1523" y="781"/>
                </a:lnTo>
                <a:lnTo>
                  <a:pt x="1565" y="781"/>
                </a:lnTo>
                <a:lnTo>
                  <a:pt x="1605" y="781"/>
                </a:lnTo>
                <a:lnTo>
                  <a:pt x="1648" y="781"/>
                </a:lnTo>
                <a:lnTo>
                  <a:pt x="1688" y="781"/>
                </a:lnTo>
                <a:lnTo>
                  <a:pt x="1731" y="781"/>
                </a:lnTo>
                <a:lnTo>
                  <a:pt x="1771" y="781"/>
                </a:lnTo>
                <a:lnTo>
                  <a:pt x="1814" y="781"/>
                </a:lnTo>
                <a:lnTo>
                  <a:pt x="1854" y="781"/>
                </a:lnTo>
                <a:lnTo>
                  <a:pt x="1897" y="781"/>
                </a:lnTo>
                <a:lnTo>
                  <a:pt x="1938" y="781"/>
                </a:lnTo>
                <a:lnTo>
                  <a:pt x="1978" y="781"/>
                </a:lnTo>
                <a:lnTo>
                  <a:pt x="2020" y="781"/>
                </a:lnTo>
                <a:lnTo>
                  <a:pt x="2063" y="781"/>
                </a:lnTo>
                <a:lnTo>
                  <a:pt x="2103" y="781"/>
                </a:lnTo>
                <a:lnTo>
                  <a:pt x="2146" y="781"/>
                </a:lnTo>
                <a:lnTo>
                  <a:pt x="2186" y="781"/>
                </a:lnTo>
                <a:lnTo>
                  <a:pt x="2229" y="781"/>
                </a:lnTo>
                <a:lnTo>
                  <a:pt x="2270" y="781"/>
                </a:lnTo>
                <a:lnTo>
                  <a:pt x="2311" y="781"/>
                </a:lnTo>
                <a:lnTo>
                  <a:pt x="2352" y="781"/>
                </a:lnTo>
                <a:lnTo>
                  <a:pt x="2394" y="781"/>
                </a:lnTo>
                <a:lnTo>
                  <a:pt x="2435" y="781"/>
                </a:lnTo>
                <a:lnTo>
                  <a:pt x="2476" y="781"/>
                </a:lnTo>
                <a:lnTo>
                  <a:pt x="2518" y="781"/>
                </a:lnTo>
                <a:lnTo>
                  <a:pt x="2560" y="781"/>
                </a:lnTo>
                <a:lnTo>
                  <a:pt x="2601" y="781"/>
                </a:lnTo>
                <a:lnTo>
                  <a:pt x="2642" y="781"/>
                </a:lnTo>
                <a:lnTo>
                  <a:pt x="2682" y="781"/>
                </a:lnTo>
                <a:lnTo>
                  <a:pt x="2725" y="781"/>
                </a:lnTo>
                <a:lnTo>
                  <a:pt x="2765" y="781"/>
                </a:lnTo>
                <a:lnTo>
                  <a:pt x="2809" y="781"/>
                </a:lnTo>
                <a:lnTo>
                  <a:pt x="2850" y="781"/>
                </a:lnTo>
                <a:lnTo>
                  <a:pt x="2891" y="781"/>
                </a:lnTo>
                <a:lnTo>
                  <a:pt x="2932" y="781"/>
                </a:lnTo>
                <a:lnTo>
                  <a:pt x="2974" y="781"/>
                </a:lnTo>
                <a:lnTo>
                  <a:pt x="3014" y="781"/>
                </a:lnTo>
                <a:lnTo>
                  <a:pt x="3057" y="781"/>
                </a:lnTo>
                <a:lnTo>
                  <a:pt x="3098" y="781"/>
                </a:lnTo>
                <a:lnTo>
                  <a:pt x="3140" y="781"/>
                </a:lnTo>
                <a:lnTo>
                  <a:pt x="3180" y="781"/>
                </a:lnTo>
                <a:lnTo>
                  <a:pt x="3223" y="781"/>
                </a:lnTo>
                <a:lnTo>
                  <a:pt x="3263" y="781"/>
                </a:lnTo>
                <a:lnTo>
                  <a:pt x="3306" y="781"/>
                </a:lnTo>
                <a:lnTo>
                  <a:pt x="3346" y="781"/>
                </a:lnTo>
                <a:lnTo>
                  <a:pt x="3389" y="781"/>
                </a:lnTo>
                <a:lnTo>
                  <a:pt x="3429" y="781"/>
                </a:lnTo>
                <a:lnTo>
                  <a:pt x="3470" y="781"/>
                </a:lnTo>
                <a:lnTo>
                  <a:pt x="3512" y="78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7" name="Freeform 64"/>
          <p:cNvSpPr>
            <a:spLocks/>
          </p:cNvSpPr>
          <p:nvPr/>
        </p:nvSpPr>
        <p:spPr bwMode="auto">
          <a:xfrm>
            <a:off x="6273800" y="3911600"/>
            <a:ext cx="455613" cy="1728788"/>
          </a:xfrm>
          <a:custGeom>
            <a:avLst/>
            <a:gdLst>
              <a:gd name="T0" fmla="*/ 2147483647 w 861"/>
              <a:gd name="T1" fmla="*/ 2147483647 h 3268"/>
              <a:gd name="T2" fmla="*/ 0 w 861"/>
              <a:gd name="T3" fmla="*/ 0 h 3268"/>
              <a:gd name="T4" fmla="*/ 0 w 861"/>
              <a:gd name="T5" fmla="*/ 2147483647 h 3268"/>
              <a:gd name="T6" fmla="*/ 0 w 861"/>
              <a:gd name="T7" fmla="*/ 2147483647 h 3268"/>
              <a:gd name="T8" fmla="*/ 0 w 861"/>
              <a:gd name="T9" fmla="*/ 2147483647 h 3268"/>
              <a:gd name="T10" fmla="*/ 0 w 861"/>
              <a:gd name="T11" fmla="*/ 2147483647 h 3268"/>
              <a:gd name="T12" fmla="*/ 0 w 861"/>
              <a:gd name="T13" fmla="*/ 2147483647 h 3268"/>
              <a:gd name="T14" fmla="*/ 0 w 861"/>
              <a:gd name="T15" fmla="*/ 2147483647 h 3268"/>
              <a:gd name="T16" fmla="*/ 0 w 861"/>
              <a:gd name="T17" fmla="*/ 2147483647 h 3268"/>
              <a:gd name="T18" fmla="*/ 0 w 861"/>
              <a:gd name="T19" fmla="*/ 2147483647 h 3268"/>
              <a:gd name="T20" fmla="*/ 2147483647 w 861"/>
              <a:gd name="T21" fmla="*/ 2147483647 h 3268"/>
              <a:gd name="T22" fmla="*/ 2147483647 w 861"/>
              <a:gd name="T23" fmla="*/ 2147483647 h 3268"/>
              <a:gd name="T24" fmla="*/ 2147483647 w 861"/>
              <a:gd name="T25" fmla="*/ 2147483647 h 3268"/>
              <a:gd name="T26" fmla="*/ 2147483647 w 861"/>
              <a:gd name="T27" fmla="*/ 2147483647 h 3268"/>
              <a:gd name="T28" fmla="*/ 2147483647 w 861"/>
              <a:gd name="T29" fmla="*/ 2147483647 h 3268"/>
              <a:gd name="T30" fmla="*/ 2147483647 w 861"/>
              <a:gd name="T31" fmla="*/ 2147483647 h 3268"/>
              <a:gd name="T32" fmla="*/ 2147483647 w 861"/>
              <a:gd name="T33" fmla="*/ 2147483647 h 3268"/>
              <a:gd name="T34" fmla="*/ 2147483647 w 861"/>
              <a:gd name="T35" fmla="*/ 2147483647 h 3268"/>
              <a:gd name="T36" fmla="*/ 2147483647 w 861"/>
              <a:gd name="T37" fmla="*/ 2147483647 h 3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61" h="3268">
                <a:moveTo>
                  <a:pt x="861" y="781"/>
                </a:moveTo>
                <a:lnTo>
                  <a:pt x="0" y="0"/>
                </a:lnTo>
                <a:lnTo>
                  <a:pt x="0" y="312"/>
                </a:lnTo>
                <a:lnTo>
                  <a:pt x="0" y="622"/>
                </a:lnTo>
                <a:lnTo>
                  <a:pt x="0" y="934"/>
                </a:lnTo>
                <a:lnTo>
                  <a:pt x="0" y="1243"/>
                </a:lnTo>
                <a:lnTo>
                  <a:pt x="0" y="1555"/>
                </a:lnTo>
                <a:lnTo>
                  <a:pt x="0" y="1866"/>
                </a:lnTo>
                <a:lnTo>
                  <a:pt x="0" y="2177"/>
                </a:lnTo>
                <a:lnTo>
                  <a:pt x="0" y="2487"/>
                </a:lnTo>
                <a:lnTo>
                  <a:pt x="861" y="3268"/>
                </a:lnTo>
                <a:lnTo>
                  <a:pt x="861" y="2959"/>
                </a:lnTo>
                <a:lnTo>
                  <a:pt x="861" y="2647"/>
                </a:lnTo>
                <a:lnTo>
                  <a:pt x="861" y="2337"/>
                </a:lnTo>
                <a:lnTo>
                  <a:pt x="861" y="2026"/>
                </a:lnTo>
                <a:lnTo>
                  <a:pt x="861" y="1716"/>
                </a:lnTo>
                <a:lnTo>
                  <a:pt x="861" y="1405"/>
                </a:lnTo>
                <a:lnTo>
                  <a:pt x="861" y="1092"/>
                </a:lnTo>
                <a:lnTo>
                  <a:pt x="861" y="7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8" name="Freeform 65"/>
          <p:cNvSpPr>
            <a:spLocks/>
          </p:cNvSpPr>
          <p:nvPr/>
        </p:nvSpPr>
        <p:spPr bwMode="auto">
          <a:xfrm>
            <a:off x="6273800" y="3911600"/>
            <a:ext cx="455613" cy="1728788"/>
          </a:xfrm>
          <a:custGeom>
            <a:avLst/>
            <a:gdLst>
              <a:gd name="T0" fmla="*/ 2147483647 w 861"/>
              <a:gd name="T1" fmla="*/ 2147483647 h 3268"/>
              <a:gd name="T2" fmla="*/ 0 w 861"/>
              <a:gd name="T3" fmla="*/ 0 h 3268"/>
              <a:gd name="T4" fmla="*/ 0 w 861"/>
              <a:gd name="T5" fmla="*/ 2147483647 h 3268"/>
              <a:gd name="T6" fmla="*/ 0 w 861"/>
              <a:gd name="T7" fmla="*/ 2147483647 h 3268"/>
              <a:gd name="T8" fmla="*/ 0 w 861"/>
              <a:gd name="T9" fmla="*/ 2147483647 h 3268"/>
              <a:gd name="T10" fmla="*/ 0 w 861"/>
              <a:gd name="T11" fmla="*/ 2147483647 h 3268"/>
              <a:gd name="T12" fmla="*/ 0 w 861"/>
              <a:gd name="T13" fmla="*/ 2147483647 h 3268"/>
              <a:gd name="T14" fmla="*/ 0 w 861"/>
              <a:gd name="T15" fmla="*/ 2147483647 h 3268"/>
              <a:gd name="T16" fmla="*/ 0 w 861"/>
              <a:gd name="T17" fmla="*/ 2147483647 h 3268"/>
              <a:gd name="T18" fmla="*/ 0 w 861"/>
              <a:gd name="T19" fmla="*/ 2147483647 h 3268"/>
              <a:gd name="T20" fmla="*/ 2147483647 w 861"/>
              <a:gd name="T21" fmla="*/ 2147483647 h 3268"/>
              <a:gd name="T22" fmla="*/ 2147483647 w 861"/>
              <a:gd name="T23" fmla="*/ 2147483647 h 3268"/>
              <a:gd name="T24" fmla="*/ 2147483647 w 861"/>
              <a:gd name="T25" fmla="*/ 2147483647 h 3268"/>
              <a:gd name="T26" fmla="*/ 2147483647 w 861"/>
              <a:gd name="T27" fmla="*/ 2147483647 h 3268"/>
              <a:gd name="T28" fmla="*/ 2147483647 w 861"/>
              <a:gd name="T29" fmla="*/ 2147483647 h 3268"/>
              <a:gd name="T30" fmla="*/ 2147483647 w 861"/>
              <a:gd name="T31" fmla="*/ 2147483647 h 3268"/>
              <a:gd name="T32" fmla="*/ 2147483647 w 861"/>
              <a:gd name="T33" fmla="*/ 2147483647 h 3268"/>
              <a:gd name="T34" fmla="*/ 2147483647 w 861"/>
              <a:gd name="T35" fmla="*/ 2147483647 h 3268"/>
              <a:gd name="T36" fmla="*/ 2147483647 w 861"/>
              <a:gd name="T37" fmla="*/ 2147483647 h 3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61" h="3268">
                <a:moveTo>
                  <a:pt x="861" y="781"/>
                </a:moveTo>
                <a:lnTo>
                  <a:pt x="0" y="0"/>
                </a:lnTo>
                <a:lnTo>
                  <a:pt x="0" y="312"/>
                </a:lnTo>
                <a:lnTo>
                  <a:pt x="0" y="622"/>
                </a:lnTo>
                <a:lnTo>
                  <a:pt x="0" y="934"/>
                </a:lnTo>
                <a:lnTo>
                  <a:pt x="0" y="1243"/>
                </a:lnTo>
                <a:lnTo>
                  <a:pt x="0" y="1555"/>
                </a:lnTo>
                <a:lnTo>
                  <a:pt x="0" y="1866"/>
                </a:lnTo>
                <a:lnTo>
                  <a:pt x="0" y="2177"/>
                </a:lnTo>
                <a:lnTo>
                  <a:pt x="0" y="2487"/>
                </a:lnTo>
                <a:lnTo>
                  <a:pt x="861" y="3268"/>
                </a:lnTo>
                <a:lnTo>
                  <a:pt x="861" y="2959"/>
                </a:lnTo>
                <a:lnTo>
                  <a:pt x="861" y="2647"/>
                </a:lnTo>
                <a:lnTo>
                  <a:pt x="861" y="2337"/>
                </a:lnTo>
                <a:lnTo>
                  <a:pt x="861" y="2026"/>
                </a:lnTo>
                <a:lnTo>
                  <a:pt x="861" y="1716"/>
                </a:lnTo>
                <a:lnTo>
                  <a:pt x="861" y="1405"/>
                </a:lnTo>
                <a:lnTo>
                  <a:pt x="861" y="1092"/>
                </a:lnTo>
                <a:lnTo>
                  <a:pt x="861" y="781"/>
                </a:lnTo>
              </a:path>
            </a:pathLst>
          </a:cu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2" name="Freeform 66"/>
          <p:cNvSpPr>
            <a:spLocks/>
          </p:cNvSpPr>
          <p:nvPr/>
        </p:nvSpPr>
        <p:spPr bwMode="auto">
          <a:xfrm>
            <a:off x="4872038" y="3911600"/>
            <a:ext cx="1857375" cy="412750"/>
          </a:xfrm>
          <a:custGeom>
            <a:avLst/>
            <a:gdLst>
              <a:gd name="T0" fmla="*/ 42 w 3512"/>
              <a:gd name="T1" fmla="*/ 0 h 782"/>
              <a:gd name="T2" fmla="*/ 166 w 3512"/>
              <a:gd name="T3" fmla="*/ 0 h 782"/>
              <a:gd name="T4" fmla="*/ 290 w 3512"/>
              <a:gd name="T5" fmla="*/ 1 h 782"/>
              <a:gd name="T6" fmla="*/ 414 w 3512"/>
              <a:gd name="T7" fmla="*/ 1 h 782"/>
              <a:gd name="T8" fmla="*/ 538 w 3512"/>
              <a:gd name="T9" fmla="*/ 1 h 782"/>
              <a:gd name="T10" fmla="*/ 663 w 3512"/>
              <a:gd name="T11" fmla="*/ 1 h 782"/>
              <a:gd name="T12" fmla="*/ 788 w 3512"/>
              <a:gd name="T13" fmla="*/ 1 h 782"/>
              <a:gd name="T14" fmla="*/ 911 w 3512"/>
              <a:gd name="T15" fmla="*/ 1 h 782"/>
              <a:gd name="T16" fmla="*/ 1035 w 3512"/>
              <a:gd name="T17" fmla="*/ 1 h 782"/>
              <a:gd name="T18" fmla="*/ 1159 w 3512"/>
              <a:gd name="T19" fmla="*/ 1 h 782"/>
              <a:gd name="T20" fmla="*/ 1283 w 3512"/>
              <a:gd name="T21" fmla="*/ 1 h 782"/>
              <a:gd name="T22" fmla="*/ 1407 w 3512"/>
              <a:gd name="T23" fmla="*/ 1 h 782"/>
              <a:gd name="T24" fmla="*/ 1532 w 3512"/>
              <a:gd name="T25" fmla="*/ 1 h 782"/>
              <a:gd name="T26" fmla="*/ 1656 w 3512"/>
              <a:gd name="T27" fmla="*/ 1 h 782"/>
              <a:gd name="T28" fmla="*/ 1781 w 3512"/>
              <a:gd name="T29" fmla="*/ 1 h 782"/>
              <a:gd name="T30" fmla="*/ 1904 w 3512"/>
              <a:gd name="T31" fmla="*/ 1 h 782"/>
              <a:gd name="T32" fmla="*/ 2030 w 3512"/>
              <a:gd name="T33" fmla="*/ 0 h 782"/>
              <a:gd name="T34" fmla="*/ 2153 w 3512"/>
              <a:gd name="T35" fmla="*/ 0 h 782"/>
              <a:gd name="T36" fmla="*/ 2279 w 3512"/>
              <a:gd name="T37" fmla="*/ 0 h 782"/>
              <a:gd name="T38" fmla="*/ 2402 w 3512"/>
              <a:gd name="T39" fmla="*/ 0 h 782"/>
              <a:gd name="T40" fmla="*/ 2527 w 3512"/>
              <a:gd name="T41" fmla="*/ 0 h 782"/>
              <a:gd name="T42" fmla="*/ 2651 w 3512"/>
              <a:gd name="T43" fmla="*/ 0 h 782"/>
              <a:gd name="T44" fmla="*/ 3429 w 3512"/>
              <a:gd name="T45" fmla="*/ 781 h 782"/>
              <a:gd name="T46" fmla="*/ 3306 w 3512"/>
              <a:gd name="T47" fmla="*/ 781 h 782"/>
              <a:gd name="T48" fmla="*/ 3180 w 3512"/>
              <a:gd name="T49" fmla="*/ 781 h 782"/>
              <a:gd name="T50" fmla="*/ 3056 w 3512"/>
              <a:gd name="T51" fmla="*/ 781 h 782"/>
              <a:gd name="T52" fmla="*/ 2931 w 3512"/>
              <a:gd name="T53" fmla="*/ 781 h 782"/>
              <a:gd name="T54" fmla="*/ 2807 w 3512"/>
              <a:gd name="T55" fmla="*/ 782 h 782"/>
              <a:gd name="T56" fmla="*/ 2682 w 3512"/>
              <a:gd name="T57" fmla="*/ 782 h 782"/>
              <a:gd name="T58" fmla="*/ 2558 w 3512"/>
              <a:gd name="T59" fmla="*/ 782 h 782"/>
              <a:gd name="T60" fmla="*/ 2433 w 3512"/>
              <a:gd name="T61" fmla="*/ 782 h 782"/>
              <a:gd name="T62" fmla="*/ 2311 w 3512"/>
              <a:gd name="T63" fmla="*/ 782 h 782"/>
              <a:gd name="T64" fmla="*/ 2186 w 3512"/>
              <a:gd name="T65" fmla="*/ 782 h 782"/>
              <a:gd name="T66" fmla="*/ 2063 w 3512"/>
              <a:gd name="T67" fmla="*/ 782 h 782"/>
              <a:gd name="T68" fmla="*/ 1938 w 3512"/>
              <a:gd name="T69" fmla="*/ 782 h 782"/>
              <a:gd name="T70" fmla="*/ 1814 w 3512"/>
              <a:gd name="T71" fmla="*/ 782 h 782"/>
              <a:gd name="T72" fmla="*/ 1688 w 3512"/>
              <a:gd name="T73" fmla="*/ 782 h 782"/>
              <a:gd name="T74" fmla="*/ 1565 w 3512"/>
              <a:gd name="T75" fmla="*/ 782 h 782"/>
              <a:gd name="T76" fmla="*/ 1440 w 3512"/>
              <a:gd name="T77" fmla="*/ 782 h 782"/>
              <a:gd name="T78" fmla="*/ 1316 w 3512"/>
              <a:gd name="T79" fmla="*/ 782 h 782"/>
              <a:gd name="T80" fmla="*/ 1193 w 3512"/>
              <a:gd name="T81" fmla="*/ 782 h 782"/>
              <a:gd name="T82" fmla="*/ 1068 w 3512"/>
              <a:gd name="T83" fmla="*/ 781 h 782"/>
              <a:gd name="T84" fmla="*/ 943 w 3512"/>
              <a:gd name="T85" fmla="*/ 781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12" h="782">
                <a:moveTo>
                  <a:pt x="861" y="781"/>
                </a:moveTo>
                <a:lnTo>
                  <a:pt x="0" y="0"/>
                </a:lnTo>
                <a:lnTo>
                  <a:pt x="42" y="0"/>
                </a:lnTo>
                <a:lnTo>
                  <a:pt x="83" y="0"/>
                </a:lnTo>
                <a:lnTo>
                  <a:pt x="124" y="0"/>
                </a:lnTo>
                <a:lnTo>
                  <a:pt x="166" y="0"/>
                </a:lnTo>
                <a:lnTo>
                  <a:pt x="207" y="0"/>
                </a:lnTo>
                <a:lnTo>
                  <a:pt x="248" y="0"/>
                </a:lnTo>
                <a:lnTo>
                  <a:pt x="290" y="1"/>
                </a:lnTo>
                <a:lnTo>
                  <a:pt x="331" y="1"/>
                </a:lnTo>
                <a:lnTo>
                  <a:pt x="373" y="1"/>
                </a:lnTo>
                <a:lnTo>
                  <a:pt x="414" y="1"/>
                </a:lnTo>
                <a:lnTo>
                  <a:pt x="456" y="1"/>
                </a:lnTo>
                <a:lnTo>
                  <a:pt x="496" y="1"/>
                </a:lnTo>
                <a:lnTo>
                  <a:pt x="538" y="1"/>
                </a:lnTo>
                <a:lnTo>
                  <a:pt x="580" y="1"/>
                </a:lnTo>
                <a:lnTo>
                  <a:pt x="621" y="1"/>
                </a:lnTo>
                <a:lnTo>
                  <a:pt x="663" y="1"/>
                </a:lnTo>
                <a:lnTo>
                  <a:pt x="705" y="1"/>
                </a:lnTo>
                <a:lnTo>
                  <a:pt x="745" y="1"/>
                </a:lnTo>
                <a:lnTo>
                  <a:pt x="788" y="1"/>
                </a:lnTo>
                <a:lnTo>
                  <a:pt x="828" y="1"/>
                </a:lnTo>
                <a:lnTo>
                  <a:pt x="869" y="1"/>
                </a:lnTo>
                <a:lnTo>
                  <a:pt x="911" y="1"/>
                </a:lnTo>
                <a:lnTo>
                  <a:pt x="952" y="1"/>
                </a:lnTo>
                <a:lnTo>
                  <a:pt x="994" y="1"/>
                </a:lnTo>
                <a:lnTo>
                  <a:pt x="1035" y="1"/>
                </a:lnTo>
                <a:lnTo>
                  <a:pt x="1077" y="1"/>
                </a:lnTo>
                <a:lnTo>
                  <a:pt x="1118" y="1"/>
                </a:lnTo>
                <a:lnTo>
                  <a:pt x="1159" y="1"/>
                </a:lnTo>
                <a:lnTo>
                  <a:pt x="1200" y="1"/>
                </a:lnTo>
                <a:lnTo>
                  <a:pt x="1243" y="1"/>
                </a:lnTo>
                <a:lnTo>
                  <a:pt x="1283" y="1"/>
                </a:lnTo>
                <a:lnTo>
                  <a:pt x="1325" y="1"/>
                </a:lnTo>
                <a:lnTo>
                  <a:pt x="1367" y="1"/>
                </a:lnTo>
                <a:lnTo>
                  <a:pt x="1407" y="1"/>
                </a:lnTo>
                <a:lnTo>
                  <a:pt x="1449" y="1"/>
                </a:lnTo>
                <a:lnTo>
                  <a:pt x="1492" y="1"/>
                </a:lnTo>
                <a:lnTo>
                  <a:pt x="1532" y="1"/>
                </a:lnTo>
                <a:lnTo>
                  <a:pt x="1573" y="1"/>
                </a:lnTo>
                <a:lnTo>
                  <a:pt x="1616" y="1"/>
                </a:lnTo>
                <a:lnTo>
                  <a:pt x="1656" y="1"/>
                </a:lnTo>
                <a:lnTo>
                  <a:pt x="1698" y="1"/>
                </a:lnTo>
                <a:lnTo>
                  <a:pt x="1739" y="1"/>
                </a:lnTo>
                <a:lnTo>
                  <a:pt x="1781" y="1"/>
                </a:lnTo>
                <a:lnTo>
                  <a:pt x="1822" y="1"/>
                </a:lnTo>
                <a:lnTo>
                  <a:pt x="1864" y="1"/>
                </a:lnTo>
                <a:lnTo>
                  <a:pt x="1904" y="1"/>
                </a:lnTo>
                <a:lnTo>
                  <a:pt x="1947" y="1"/>
                </a:lnTo>
                <a:lnTo>
                  <a:pt x="1987" y="0"/>
                </a:lnTo>
                <a:lnTo>
                  <a:pt x="2030" y="0"/>
                </a:lnTo>
                <a:lnTo>
                  <a:pt x="2070" y="0"/>
                </a:lnTo>
                <a:lnTo>
                  <a:pt x="2111" y="0"/>
                </a:lnTo>
                <a:lnTo>
                  <a:pt x="2153" y="0"/>
                </a:lnTo>
                <a:lnTo>
                  <a:pt x="2196" y="0"/>
                </a:lnTo>
                <a:lnTo>
                  <a:pt x="2236" y="0"/>
                </a:lnTo>
                <a:lnTo>
                  <a:pt x="2279" y="0"/>
                </a:lnTo>
                <a:lnTo>
                  <a:pt x="2319" y="0"/>
                </a:lnTo>
                <a:lnTo>
                  <a:pt x="2360" y="0"/>
                </a:lnTo>
                <a:lnTo>
                  <a:pt x="2402" y="0"/>
                </a:lnTo>
                <a:lnTo>
                  <a:pt x="2444" y="0"/>
                </a:lnTo>
                <a:lnTo>
                  <a:pt x="2485" y="0"/>
                </a:lnTo>
                <a:lnTo>
                  <a:pt x="2527" y="0"/>
                </a:lnTo>
                <a:lnTo>
                  <a:pt x="2568" y="0"/>
                </a:lnTo>
                <a:lnTo>
                  <a:pt x="2609" y="0"/>
                </a:lnTo>
                <a:lnTo>
                  <a:pt x="2651" y="0"/>
                </a:lnTo>
                <a:lnTo>
                  <a:pt x="3512" y="781"/>
                </a:lnTo>
                <a:lnTo>
                  <a:pt x="3470" y="781"/>
                </a:lnTo>
                <a:lnTo>
                  <a:pt x="3429" y="781"/>
                </a:lnTo>
                <a:lnTo>
                  <a:pt x="3389" y="781"/>
                </a:lnTo>
                <a:lnTo>
                  <a:pt x="3346" y="781"/>
                </a:lnTo>
                <a:lnTo>
                  <a:pt x="3306" y="781"/>
                </a:lnTo>
                <a:lnTo>
                  <a:pt x="3263" y="781"/>
                </a:lnTo>
                <a:lnTo>
                  <a:pt x="3222" y="781"/>
                </a:lnTo>
                <a:lnTo>
                  <a:pt x="3180" y="781"/>
                </a:lnTo>
                <a:lnTo>
                  <a:pt x="3139" y="781"/>
                </a:lnTo>
                <a:lnTo>
                  <a:pt x="3097" y="781"/>
                </a:lnTo>
                <a:lnTo>
                  <a:pt x="3056" y="781"/>
                </a:lnTo>
                <a:lnTo>
                  <a:pt x="3014" y="781"/>
                </a:lnTo>
                <a:lnTo>
                  <a:pt x="2974" y="781"/>
                </a:lnTo>
                <a:lnTo>
                  <a:pt x="2931" y="781"/>
                </a:lnTo>
                <a:lnTo>
                  <a:pt x="2890" y="781"/>
                </a:lnTo>
                <a:lnTo>
                  <a:pt x="2848" y="781"/>
                </a:lnTo>
                <a:lnTo>
                  <a:pt x="2807" y="782"/>
                </a:lnTo>
                <a:lnTo>
                  <a:pt x="2765" y="782"/>
                </a:lnTo>
                <a:lnTo>
                  <a:pt x="2725" y="782"/>
                </a:lnTo>
                <a:lnTo>
                  <a:pt x="2682" y="782"/>
                </a:lnTo>
                <a:lnTo>
                  <a:pt x="2642" y="782"/>
                </a:lnTo>
                <a:lnTo>
                  <a:pt x="2599" y="782"/>
                </a:lnTo>
                <a:lnTo>
                  <a:pt x="2558" y="782"/>
                </a:lnTo>
                <a:lnTo>
                  <a:pt x="2516" y="782"/>
                </a:lnTo>
                <a:lnTo>
                  <a:pt x="2476" y="782"/>
                </a:lnTo>
                <a:lnTo>
                  <a:pt x="2433" y="782"/>
                </a:lnTo>
                <a:lnTo>
                  <a:pt x="2393" y="782"/>
                </a:lnTo>
                <a:lnTo>
                  <a:pt x="2352" y="782"/>
                </a:lnTo>
                <a:lnTo>
                  <a:pt x="2311" y="782"/>
                </a:lnTo>
                <a:lnTo>
                  <a:pt x="2269" y="782"/>
                </a:lnTo>
                <a:lnTo>
                  <a:pt x="2229" y="782"/>
                </a:lnTo>
                <a:lnTo>
                  <a:pt x="2186" y="782"/>
                </a:lnTo>
                <a:lnTo>
                  <a:pt x="2146" y="782"/>
                </a:lnTo>
                <a:lnTo>
                  <a:pt x="2103" y="782"/>
                </a:lnTo>
                <a:lnTo>
                  <a:pt x="2063" y="782"/>
                </a:lnTo>
                <a:lnTo>
                  <a:pt x="2020" y="782"/>
                </a:lnTo>
                <a:lnTo>
                  <a:pt x="1978" y="782"/>
                </a:lnTo>
                <a:lnTo>
                  <a:pt x="1938" y="782"/>
                </a:lnTo>
                <a:lnTo>
                  <a:pt x="1897" y="782"/>
                </a:lnTo>
                <a:lnTo>
                  <a:pt x="1854" y="782"/>
                </a:lnTo>
                <a:lnTo>
                  <a:pt x="1814" y="782"/>
                </a:lnTo>
                <a:lnTo>
                  <a:pt x="1772" y="782"/>
                </a:lnTo>
                <a:lnTo>
                  <a:pt x="1731" y="782"/>
                </a:lnTo>
                <a:lnTo>
                  <a:pt x="1688" y="782"/>
                </a:lnTo>
                <a:lnTo>
                  <a:pt x="1648" y="782"/>
                </a:lnTo>
                <a:lnTo>
                  <a:pt x="1606" y="782"/>
                </a:lnTo>
                <a:lnTo>
                  <a:pt x="1565" y="782"/>
                </a:lnTo>
                <a:lnTo>
                  <a:pt x="1523" y="782"/>
                </a:lnTo>
                <a:lnTo>
                  <a:pt x="1483" y="782"/>
                </a:lnTo>
                <a:lnTo>
                  <a:pt x="1440" y="782"/>
                </a:lnTo>
                <a:lnTo>
                  <a:pt x="1399" y="782"/>
                </a:lnTo>
                <a:lnTo>
                  <a:pt x="1359" y="782"/>
                </a:lnTo>
                <a:lnTo>
                  <a:pt x="1316" y="782"/>
                </a:lnTo>
                <a:lnTo>
                  <a:pt x="1274" y="782"/>
                </a:lnTo>
                <a:lnTo>
                  <a:pt x="1234" y="782"/>
                </a:lnTo>
                <a:lnTo>
                  <a:pt x="1193" y="782"/>
                </a:lnTo>
                <a:lnTo>
                  <a:pt x="1151" y="782"/>
                </a:lnTo>
                <a:lnTo>
                  <a:pt x="1110" y="781"/>
                </a:lnTo>
                <a:lnTo>
                  <a:pt x="1068" y="781"/>
                </a:lnTo>
                <a:lnTo>
                  <a:pt x="1027" y="781"/>
                </a:lnTo>
                <a:lnTo>
                  <a:pt x="985" y="781"/>
                </a:lnTo>
                <a:lnTo>
                  <a:pt x="943" y="781"/>
                </a:lnTo>
                <a:lnTo>
                  <a:pt x="904" y="781"/>
                </a:lnTo>
                <a:lnTo>
                  <a:pt x="861" y="781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C0C0C0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810" name="Freeform 67"/>
          <p:cNvSpPr>
            <a:spLocks/>
          </p:cNvSpPr>
          <p:nvPr/>
        </p:nvSpPr>
        <p:spPr bwMode="auto">
          <a:xfrm>
            <a:off x="4865688" y="3902075"/>
            <a:ext cx="466725" cy="428625"/>
          </a:xfrm>
          <a:custGeom>
            <a:avLst/>
            <a:gdLst>
              <a:gd name="T0" fmla="*/ 2147483647 w 883"/>
              <a:gd name="T1" fmla="*/ 0 h 810"/>
              <a:gd name="T2" fmla="*/ 0 w 883"/>
              <a:gd name="T3" fmla="*/ 2147483647 h 810"/>
              <a:gd name="T4" fmla="*/ 2147483647 w 883"/>
              <a:gd name="T5" fmla="*/ 2147483647 h 810"/>
              <a:gd name="T6" fmla="*/ 2147483647 w 883"/>
              <a:gd name="T7" fmla="*/ 2147483647 h 810"/>
              <a:gd name="T8" fmla="*/ 2147483647 w 883"/>
              <a:gd name="T9" fmla="*/ 2147483647 h 810"/>
              <a:gd name="T10" fmla="*/ 2147483647 w 883"/>
              <a:gd name="T11" fmla="*/ 2147483647 h 810"/>
              <a:gd name="T12" fmla="*/ 2147483647 w 883"/>
              <a:gd name="T13" fmla="*/ 0 h 8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3" h="810">
                <a:moveTo>
                  <a:pt x="11" y="0"/>
                </a:moveTo>
                <a:lnTo>
                  <a:pt x="0" y="29"/>
                </a:lnTo>
                <a:lnTo>
                  <a:pt x="861" y="810"/>
                </a:lnTo>
                <a:lnTo>
                  <a:pt x="883" y="786"/>
                </a:lnTo>
                <a:lnTo>
                  <a:pt x="22" y="5"/>
                </a:lnTo>
                <a:lnTo>
                  <a:pt x="11" y="3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1" name="Freeform 68"/>
          <p:cNvSpPr>
            <a:spLocks/>
          </p:cNvSpPr>
          <p:nvPr/>
        </p:nvSpPr>
        <p:spPr bwMode="auto">
          <a:xfrm>
            <a:off x="6269038" y="3905250"/>
            <a:ext cx="466725" cy="428625"/>
          </a:xfrm>
          <a:custGeom>
            <a:avLst/>
            <a:gdLst>
              <a:gd name="T0" fmla="*/ 2147483647 w 883"/>
              <a:gd name="T1" fmla="*/ 2147483647 h 810"/>
              <a:gd name="T2" fmla="*/ 2147483647 w 883"/>
              <a:gd name="T3" fmla="*/ 2147483647 h 810"/>
              <a:gd name="T4" fmla="*/ 2147483647 w 883"/>
              <a:gd name="T5" fmla="*/ 0 h 810"/>
              <a:gd name="T6" fmla="*/ 0 w 883"/>
              <a:gd name="T7" fmla="*/ 2147483647 h 810"/>
              <a:gd name="T8" fmla="*/ 2147483647 w 883"/>
              <a:gd name="T9" fmla="*/ 2147483647 h 810"/>
              <a:gd name="T10" fmla="*/ 2147483647 w 883"/>
              <a:gd name="T11" fmla="*/ 2147483647 h 810"/>
              <a:gd name="T12" fmla="*/ 2147483647 w 883"/>
              <a:gd name="T13" fmla="*/ 2147483647 h 8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3" h="810">
                <a:moveTo>
                  <a:pt x="872" y="810"/>
                </a:moveTo>
                <a:lnTo>
                  <a:pt x="883" y="781"/>
                </a:lnTo>
                <a:lnTo>
                  <a:pt x="22" y="0"/>
                </a:lnTo>
                <a:lnTo>
                  <a:pt x="0" y="24"/>
                </a:lnTo>
                <a:lnTo>
                  <a:pt x="861" y="805"/>
                </a:lnTo>
                <a:lnTo>
                  <a:pt x="872" y="776"/>
                </a:lnTo>
                <a:lnTo>
                  <a:pt x="872" y="81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2" name="Freeform 69"/>
          <p:cNvSpPr>
            <a:spLocks/>
          </p:cNvSpPr>
          <p:nvPr/>
        </p:nvSpPr>
        <p:spPr bwMode="auto">
          <a:xfrm>
            <a:off x="6707188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3" name="Freeform 70"/>
          <p:cNvSpPr>
            <a:spLocks/>
          </p:cNvSpPr>
          <p:nvPr/>
        </p:nvSpPr>
        <p:spPr bwMode="auto">
          <a:xfrm>
            <a:off x="6686550" y="4314825"/>
            <a:ext cx="20638" cy="19050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4" name="Freeform 71"/>
          <p:cNvSpPr>
            <a:spLocks/>
          </p:cNvSpPr>
          <p:nvPr/>
        </p:nvSpPr>
        <p:spPr bwMode="auto">
          <a:xfrm>
            <a:off x="6664325" y="4314825"/>
            <a:ext cx="22225" cy="19050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5" name="Freeform 72"/>
          <p:cNvSpPr>
            <a:spLocks/>
          </p:cNvSpPr>
          <p:nvPr/>
        </p:nvSpPr>
        <p:spPr bwMode="auto">
          <a:xfrm>
            <a:off x="6642100" y="4314825"/>
            <a:ext cx="22225" cy="19050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6" name="Freeform 73"/>
          <p:cNvSpPr>
            <a:spLocks/>
          </p:cNvSpPr>
          <p:nvPr/>
        </p:nvSpPr>
        <p:spPr bwMode="auto">
          <a:xfrm>
            <a:off x="6621463" y="4314825"/>
            <a:ext cx="20637" cy="19050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7" name="Freeform 74"/>
          <p:cNvSpPr>
            <a:spLocks/>
          </p:cNvSpPr>
          <p:nvPr/>
        </p:nvSpPr>
        <p:spPr bwMode="auto">
          <a:xfrm>
            <a:off x="6597650" y="4314825"/>
            <a:ext cx="23813" cy="19050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8" name="Freeform 75"/>
          <p:cNvSpPr>
            <a:spLocks/>
          </p:cNvSpPr>
          <p:nvPr/>
        </p:nvSpPr>
        <p:spPr bwMode="auto">
          <a:xfrm>
            <a:off x="6577013" y="4314825"/>
            <a:ext cx="20637" cy="19050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9" name="Freeform 76"/>
          <p:cNvSpPr>
            <a:spLocks/>
          </p:cNvSpPr>
          <p:nvPr/>
        </p:nvSpPr>
        <p:spPr bwMode="auto">
          <a:xfrm>
            <a:off x="6554788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0" name="Freeform 77"/>
          <p:cNvSpPr>
            <a:spLocks/>
          </p:cNvSpPr>
          <p:nvPr/>
        </p:nvSpPr>
        <p:spPr bwMode="auto">
          <a:xfrm>
            <a:off x="6532563" y="4314825"/>
            <a:ext cx="22225" cy="19050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1" name="Freeform 78"/>
          <p:cNvSpPr>
            <a:spLocks/>
          </p:cNvSpPr>
          <p:nvPr/>
        </p:nvSpPr>
        <p:spPr bwMode="auto">
          <a:xfrm>
            <a:off x="6510338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2" name="Freeform 79"/>
          <p:cNvSpPr>
            <a:spLocks/>
          </p:cNvSpPr>
          <p:nvPr/>
        </p:nvSpPr>
        <p:spPr bwMode="auto">
          <a:xfrm>
            <a:off x="6488113" y="4314825"/>
            <a:ext cx="22225" cy="19050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3" name="Freeform 80"/>
          <p:cNvSpPr>
            <a:spLocks/>
          </p:cNvSpPr>
          <p:nvPr/>
        </p:nvSpPr>
        <p:spPr bwMode="auto">
          <a:xfrm>
            <a:off x="6465888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4" name="Freeform 81"/>
          <p:cNvSpPr>
            <a:spLocks/>
          </p:cNvSpPr>
          <p:nvPr/>
        </p:nvSpPr>
        <p:spPr bwMode="auto">
          <a:xfrm>
            <a:off x="6445250" y="4314825"/>
            <a:ext cx="20638" cy="19050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5" name="Freeform 82"/>
          <p:cNvSpPr>
            <a:spLocks/>
          </p:cNvSpPr>
          <p:nvPr/>
        </p:nvSpPr>
        <p:spPr bwMode="auto">
          <a:xfrm>
            <a:off x="6423025" y="4314825"/>
            <a:ext cx="22225" cy="19050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6" name="Freeform 83"/>
          <p:cNvSpPr>
            <a:spLocks/>
          </p:cNvSpPr>
          <p:nvPr/>
        </p:nvSpPr>
        <p:spPr bwMode="auto">
          <a:xfrm>
            <a:off x="6400800" y="4314825"/>
            <a:ext cx="22225" cy="19050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7" name="Freeform 84"/>
          <p:cNvSpPr>
            <a:spLocks/>
          </p:cNvSpPr>
          <p:nvPr/>
        </p:nvSpPr>
        <p:spPr bwMode="auto">
          <a:xfrm>
            <a:off x="6378575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8" name="Freeform 85"/>
          <p:cNvSpPr>
            <a:spLocks/>
          </p:cNvSpPr>
          <p:nvPr/>
        </p:nvSpPr>
        <p:spPr bwMode="auto">
          <a:xfrm>
            <a:off x="6356350" y="4314825"/>
            <a:ext cx="22225" cy="19050"/>
          </a:xfrm>
          <a:custGeom>
            <a:avLst/>
            <a:gdLst>
              <a:gd name="T0" fmla="*/ 0 w 41"/>
              <a:gd name="T1" fmla="*/ 2147483647 h 35"/>
              <a:gd name="T2" fmla="*/ 0 w 41"/>
              <a:gd name="T3" fmla="*/ 2147483647 h 35"/>
              <a:gd name="T4" fmla="*/ 2147483647 w 41"/>
              <a:gd name="T5" fmla="*/ 2147483647 h 35"/>
              <a:gd name="T6" fmla="*/ 2147483647 w 41"/>
              <a:gd name="T7" fmla="*/ 0 h 35"/>
              <a:gd name="T8" fmla="*/ 0 w 41"/>
              <a:gd name="T9" fmla="*/ 2147483647 h 35"/>
              <a:gd name="T10" fmla="*/ 0 w 41"/>
              <a:gd name="T11" fmla="*/ 2147483647 h 35"/>
              <a:gd name="T12" fmla="*/ 0 w 41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5">
                <a:moveTo>
                  <a:pt x="0" y="35"/>
                </a:moveTo>
                <a:lnTo>
                  <a:pt x="0" y="35"/>
                </a:lnTo>
                <a:lnTo>
                  <a:pt x="41" y="34"/>
                </a:lnTo>
                <a:lnTo>
                  <a:pt x="41" y="0"/>
                </a:lnTo>
                <a:lnTo>
                  <a:pt x="0" y="1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9" name="Freeform 86"/>
          <p:cNvSpPr>
            <a:spLocks/>
          </p:cNvSpPr>
          <p:nvPr/>
        </p:nvSpPr>
        <p:spPr bwMode="auto">
          <a:xfrm>
            <a:off x="6334125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0" name="Freeform 87"/>
          <p:cNvSpPr>
            <a:spLocks/>
          </p:cNvSpPr>
          <p:nvPr/>
        </p:nvSpPr>
        <p:spPr bwMode="auto">
          <a:xfrm>
            <a:off x="6313488" y="4316413"/>
            <a:ext cx="20637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1" name="Freeform 88"/>
          <p:cNvSpPr>
            <a:spLocks/>
          </p:cNvSpPr>
          <p:nvPr/>
        </p:nvSpPr>
        <p:spPr bwMode="auto">
          <a:xfrm>
            <a:off x="6291263" y="4316413"/>
            <a:ext cx="22225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2" name="Freeform 89"/>
          <p:cNvSpPr>
            <a:spLocks/>
          </p:cNvSpPr>
          <p:nvPr/>
        </p:nvSpPr>
        <p:spPr bwMode="auto">
          <a:xfrm>
            <a:off x="6269038" y="4316413"/>
            <a:ext cx="22225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3" name="Freeform 90"/>
          <p:cNvSpPr>
            <a:spLocks/>
          </p:cNvSpPr>
          <p:nvPr/>
        </p:nvSpPr>
        <p:spPr bwMode="auto">
          <a:xfrm>
            <a:off x="6246813" y="4316413"/>
            <a:ext cx="22225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4" name="Freeform 91"/>
          <p:cNvSpPr>
            <a:spLocks/>
          </p:cNvSpPr>
          <p:nvPr/>
        </p:nvSpPr>
        <p:spPr bwMode="auto">
          <a:xfrm>
            <a:off x="6224588" y="4316413"/>
            <a:ext cx="22225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5" name="Freeform 92"/>
          <p:cNvSpPr>
            <a:spLocks/>
          </p:cNvSpPr>
          <p:nvPr/>
        </p:nvSpPr>
        <p:spPr bwMode="auto">
          <a:xfrm>
            <a:off x="6202363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6" name="Freeform 93"/>
          <p:cNvSpPr>
            <a:spLocks/>
          </p:cNvSpPr>
          <p:nvPr/>
        </p:nvSpPr>
        <p:spPr bwMode="auto">
          <a:xfrm>
            <a:off x="6181725" y="4316413"/>
            <a:ext cx="20638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7" name="Freeform 94"/>
          <p:cNvSpPr>
            <a:spLocks/>
          </p:cNvSpPr>
          <p:nvPr/>
        </p:nvSpPr>
        <p:spPr bwMode="auto">
          <a:xfrm>
            <a:off x="6159500" y="4316413"/>
            <a:ext cx="22225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8" name="Freeform 95"/>
          <p:cNvSpPr>
            <a:spLocks/>
          </p:cNvSpPr>
          <p:nvPr/>
        </p:nvSpPr>
        <p:spPr bwMode="auto">
          <a:xfrm>
            <a:off x="6137275" y="4316413"/>
            <a:ext cx="22225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9" name="Freeform 96"/>
          <p:cNvSpPr>
            <a:spLocks/>
          </p:cNvSpPr>
          <p:nvPr/>
        </p:nvSpPr>
        <p:spPr bwMode="auto">
          <a:xfrm>
            <a:off x="6116638" y="4316413"/>
            <a:ext cx="20637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0" name="Freeform 97"/>
          <p:cNvSpPr>
            <a:spLocks/>
          </p:cNvSpPr>
          <p:nvPr/>
        </p:nvSpPr>
        <p:spPr bwMode="auto">
          <a:xfrm>
            <a:off x="6094413" y="4316413"/>
            <a:ext cx="22225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1" name="Freeform 98"/>
          <p:cNvSpPr>
            <a:spLocks/>
          </p:cNvSpPr>
          <p:nvPr/>
        </p:nvSpPr>
        <p:spPr bwMode="auto">
          <a:xfrm>
            <a:off x="6072188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2" name="Freeform 99"/>
          <p:cNvSpPr>
            <a:spLocks/>
          </p:cNvSpPr>
          <p:nvPr/>
        </p:nvSpPr>
        <p:spPr bwMode="auto">
          <a:xfrm>
            <a:off x="6051550" y="4316413"/>
            <a:ext cx="20638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3" name="Freeform 100"/>
          <p:cNvSpPr>
            <a:spLocks/>
          </p:cNvSpPr>
          <p:nvPr/>
        </p:nvSpPr>
        <p:spPr bwMode="auto">
          <a:xfrm>
            <a:off x="6027738" y="4316413"/>
            <a:ext cx="23812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4" name="Freeform 101"/>
          <p:cNvSpPr>
            <a:spLocks/>
          </p:cNvSpPr>
          <p:nvPr/>
        </p:nvSpPr>
        <p:spPr bwMode="auto">
          <a:xfrm>
            <a:off x="6007100" y="4316413"/>
            <a:ext cx="20638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5" name="Freeform 102"/>
          <p:cNvSpPr>
            <a:spLocks/>
          </p:cNvSpPr>
          <p:nvPr/>
        </p:nvSpPr>
        <p:spPr bwMode="auto">
          <a:xfrm>
            <a:off x="5984875" y="4316413"/>
            <a:ext cx="22225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6" name="Freeform 103"/>
          <p:cNvSpPr>
            <a:spLocks/>
          </p:cNvSpPr>
          <p:nvPr/>
        </p:nvSpPr>
        <p:spPr bwMode="auto">
          <a:xfrm>
            <a:off x="5962650" y="4316413"/>
            <a:ext cx="22225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" name="Freeform 104"/>
          <p:cNvSpPr>
            <a:spLocks/>
          </p:cNvSpPr>
          <p:nvPr/>
        </p:nvSpPr>
        <p:spPr bwMode="auto">
          <a:xfrm>
            <a:off x="5940425" y="4316413"/>
            <a:ext cx="22225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" name="Freeform 105"/>
          <p:cNvSpPr>
            <a:spLocks/>
          </p:cNvSpPr>
          <p:nvPr/>
        </p:nvSpPr>
        <p:spPr bwMode="auto">
          <a:xfrm>
            <a:off x="5918200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" name="Freeform 106"/>
          <p:cNvSpPr>
            <a:spLocks/>
          </p:cNvSpPr>
          <p:nvPr/>
        </p:nvSpPr>
        <p:spPr bwMode="auto">
          <a:xfrm>
            <a:off x="5897563" y="4316413"/>
            <a:ext cx="20637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" name="Freeform 107"/>
          <p:cNvSpPr>
            <a:spLocks/>
          </p:cNvSpPr>
          <p:nvPr/>
        </p:nvSpPr>
        <p:spPr bwMode="auto">
          <a:xfrm>
            <a:off x="5875338" y="4316413"/>
            <a:ext cx="22225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" name="Freeform 108"/>
          <p:cNvSpPr>
            <a:spLocks/>
          </p:cNvSpPr>
          <p:nvPr/>
        </p:nvSpPr>
        <p:spPr bwMode="auto">
          <a:xfrm>
            <a:off x="5853113" y="4316413"/>
            <a:ext cx="22225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" name="Freeform 109"/>
          <p:cNvSpPr>
            <a:spLocks/>
          </p:cNvSpPr>
          <p:nvPr/>
        </p:nvSpPr>
        <p:spPr bwMode="auto">
          <a:xfrm>
            <a:off x="5830888" y="4316413"/>
            <a:ext cx="22225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" name="Freeform 110"/>
          <p:cNvSpPr>
            <a:spLocks/>
          </p:cNvSpPr>
          <p:nvPr/>
        </p:nvSpPr>
        <p:spPr bwMode="auto">
          <a:xfrm>
            <a:off x="5808663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4" name="Freeform 111"/>
          <p:cNvSpPr>
            <a:spLocks/>
          </p:cNvSpPr>
          <p:nvPr/>
        </p:nvSpPr>
        <p:spPr bwMode="auto">
          <a:xfrm>
            <a:off x="5788025" y="4316413"/>
            <a:ext cx="20638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" name="Freeform 112"/>
          <p:cNvSpPr>
            <a:spLocks/>
          </p:cNvSpPr>
          <p:nvPr/>
        </p:nvSpPr>
        <p:spPr bwMode="auto">
          <a:xfrm>
            <a:off x="5764213" y="4316413"/>
            <a:ext cx="23812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" name="Freeform 113"/>
          <p:cNvSpPr>
            <a:spLocks/>
          </p:cNvSpPr>
          <p:nvPr/>
        </p:nvSpPr>
        <p:spPr bwMode="auto">
          <a:xfrm>
            <a:off x="5743575" y="4316413"/>
            <a:ext cx="20638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7" name="Freeform 114"/>
          <p:cNvSpPr>
            <a:spLocks/>
          </p:cNvSpPr>
          <p:nvPr/>
        </p:nvSpPr>
        <p:spPr bwMode="auto">
          <a:xfrm>
            <a:off x="5721350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" name="Freeform 115"/>
          <p:cNvSpPr>
            <a:spLocks/>
          </p:cNvSpPr>
          <p:nvPr/>
        </p:nvSpPr>
        <p:spPr bwMode="auto">
          <a:xfrm>
            <a:off x="5699125" y="4316413"/>
            <a:ext cx="22225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" name="Freeform 116"/>
          <p:cNvSpPr>
            <a:spLocks/>
          </p:cNvSpPr>
          <p:nvPr/>
        </p:nvSpPr>
        <p:spPr bwMode="auto">
          <a:xfrm>
            <a:off x="5676900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0" name="Freeform 117"/>
          <p:cNvSpPr>
            <a:spLocks/>
          </p:cNvSpPr>
          <p:nvPr/>
        </p:nvSpPr>
        <p:spPr bwMode="auto">
          <a:xfrm>
            <a:off x="5656263" y="4316413"/>
            <a:ext cx="20637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1" name="Freeform 118"/>
          <p:cNvSpPr>
            <a:spLocks/>
          </p:cNvSpPr>
          <p:nvPr/>
        </p:nvSpPr>
        <p:spPr bwMode="auto">
          <a:xfrm>
            <a:off x="5634038" y="4316413"/>
            <a:ext cx="22225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2" name="Freeform 119"/>
          <p:cNvSpPr>
            <a:spLocks/>
          </p:cNvSpPr>
          <p:nvPr/>
        </p:nvSpPr>
        <p:spPr bwMode="auto">
          <a:xfrm>
            <a:off x="5611813" y="4316413"/>
            <a:ext cx="22225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3" name="Freeform 120"/>
          <p:cNvSpPr>
            <a:spLocks/>
          </p:cNvSpPr>
          <p:nvPr/>
        </p:nvSpPr>
        <p:spPr bwMode="auto">
          <a:xfrm>
            <a:off x="5591175" y="4316413"/>
            <a:ext cx="20638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4" name="Freeform 121"/>
          <p:cNvSpPr>
            <a:spLocks/>
          </p:cNvSpPr>
          <p:nvPr/>
        </p:nvSpPr>
        <p:spPr bwMode="auto">
          <a:xfrm>
            <a:off x="5567363" y="4316413"/>
            <a:ext cx="23812" cy="17462"/>
          </a:xfrm>
          <a:custGeom>
            <a:avLst/>
            <a:gdLst>
              <a:gd name="T0" fmla="*/ 0 w 43"/>
              <a:gd name="T1" fmla="*/ 2147483647 h 34"/>
              <a:gd name="T2" fmla="*/ 0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0 h 34"/>
              <a:gd name="T8" fmla="*/ 0 w 43"/>
              <a:gd name="T9" fmla="*/ 0 h 34"/>
              <a:gd name="T10" fmla="*/ 0 w 43"/>
              <a:gd name="T11" fmla="*/ 0 h 34"/>
              <a:gd name="T12" fmla="*/ 0 w 43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4">
                <a:moveTo>
                  <a:pt x="0" y="34"/>
                </a:moveTo>
                <a:lnTo>
                  <a:pt x="0" y="34"/>
                </a:lnTo>
                <a:lnTo>
                  <a:pt x="43" y="34"/>
                </a:lnTo>
                <a:lnTo>
                  <a:pt x="43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5" name="Freeform 122"/>
          <p:cNvSpPr>
            <a:spLocks/>
          </p:cNvSpPr>
          <p:nvPr/>
        </p:nvSpPr>
        <p:spPr bwMode="auto">
          <a:xfrm>
            <a:off x="5545138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6" name="Freeform 123"/>
          <p:cNvSpPr>
            <a:spLocks/>
          </p:cNvSpPr>
          <p:nvPr/>
        </p:nvSpPr>
        <p:spPr bwMode="auto">
          <a:xfrm>
            <a:off x="5524500" y="4316413"/>
            <a:ext cx="20638" cy="17462"/>
          </a:xfrm>
          <a:custGeom>
            <a:avLst/>
            <a:gdLst>
              <a:gd name="T0" fmla="*/ 0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0 w 40"/>
              <a:gd name="T9" fmla="*/ 0 h 34"/>
              <a:gd name="T10" fmla="*/ 0 w 40"/>
              <a:gd name="T11" fmla="*/ 0 h 34"/>
              <a:gd name="T12" fmla="*/ 0 w 40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34">
                <a:moveTo>
                  <a:pt x="0" y="34"/>
                </a:moveTo>
                <a:lnTo>
                  <a:pt x="0" y="34"/>
                </a:lnTo>
                <a:lnTo>
                  <a:pt x="40" y="34"/>
                </a:lnTo>
                <a:lnTo>
                  <a:pt x="40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7" name="Freeform 124"/>
          <p:cNvSpPr>
            <a:spLocks/>
          </p:cNvSpPr>
          <p:nvPr/>
        </p:nvSpPr>
        <p:spPr bwMode="auto">
          <a:xfrm>
            <a:off x="5502275" y="4316413"/>
            <a:ext cx="22225" cy="17462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8" name="Freeform 125"/>
          <p:cNvSpPr>
            <a:spLocks/>
          </p:cNvSpPr>
          <p:nvPr/>
        </p:nvSpPr>
        <p:spPr bwMode="auto">
          <a:xfrm>
            <a:off x="5480050" y="4316413"/>
            <a:ext cx="22225" cy="17462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9" name="Freeform 126"/>
          <p:cNvSpPr>
            <a:spLocks/>
          </p:cNvSpPr>
          <p:nvPr/>
        </p:nvSpPr>
        <p:spPr bwMode="auto">
          <a:xfrm>
            <a:off x="5459413" y="4314825"/>
            <a:ext cx="20637" cy="19050"/>
          </a:xfrm>
          <a:custGeom>
            <a:avLst/>
            <a:gdLst>
              <a:gd name="T0" fmla="*/ 0 w 41"/>
              <a:gd name="T1" fmla="*/ 2147483647 h 35"/>
              <a:gd name="T2" fmla="*/ 0 w 41"/>
              <a:gd name="T3" fmla="*/ 2147483647 h 35"/>
              <a:gd name="T4" fmla="*/ 2147483647 w 41"/>
              <a:gd name="T5" fmla="*/ 2147483647 h 35"/>
              <a:gd name="T6" fmla="*/ 2147483647 w 41"/>
              <a:gd name="T7" fmla="*/ 2147483647 h 35"/>
              <a:gd name="T8" fmla="*/ 0 w 41"/>
              <a:gd name="T9" fmla="*/ 0 h 35"/>
              <a:gd name="T10" fmla="*/ 0 w 41"/>
              <a:gd name="T11" fmla="*/ 0 h 35"/>
              <a:gd name="T12" fmla="*/ 0 w 41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5">
                <a:moveTo>
                  <a:pt x="0" y="34"/>
                </a:moveTo>
                <a:lnTo>
                  <a:pt x="0" y="34"/>
                </a:lnTo>
                <a:lnTo>
                  <a:pt x="41" y="35"/>
                </a:lnTo>
                <a:lnTo>
                  <a:pt x="41" y="1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0" name="Freeform 127"/>
          <p:cNvSpPr>
            <a:spLocks/>
          </p:cNvSpPr>
          <p:nvPr/>
        </p:nvSpPr>
        <p:spPr bwMode="auto">
          <a:xfrm>
            <a:off x="5437188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1" name="Freeform 128"/>
          <p:cNvSpPr>
            <a:spLocks/>
          </p:cNvSpPr>
          <p:nvPr/>
        </p:nvSpPr>
        <p:spPr bwMode="auto">
          <a:xfrm>
            <a:off x="5414963" y="4314825"/>
            <a:ext cx="22225" cy="19050"/>
          </a:xfrm>
          <a:custGeom>
            <a:avLst/>
            <a:gdLst>
              <a:gd name="T0" fmla="*/ 0 w 41"/>
              <a:gd name="T1" fmla="*/ 2147483647 h 34"/>
              <a:gd name="T2" fmla="*/ 0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0 h 34"/>
              <a:gd name="T8" fmla="*/ 0 w 41"/>
              <a:gd name="T9" fmla="*/ 0 h 34"/>
              <a:gd name="T10" fmla="*/ 0 w 41"/>
              <a:gd name="T11" fmla="*/ 0 h 34"/>
              <a:gd name="T12" fmla="*/ 0 w 41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2" name="Freeform 129"/>
          <p:cNvSpPr>
            <a:spLocks/>
          </p:cNvSpPr>
          <p:nvPr/>
        </p:nvSpPr>
        <p:spPr bwMode="auto">
          <a:xfrm>
            <a:off x="5392738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3" name="Freeform 130"/>
          <p:cNvSpPr>
            <a:spLocks/>
          </p:cNvSpPr>
          <p:nvPr/>
        </p:nvSpPr>
        <p:spPr bwMode="auto">
          <a:xfrm>
            <a:off x="5370513" y="4314825"/>
            <a:ext cx="22225" cy="19050"/>
          </a:xfrm>
          <a:custGeom>
            <a:avLst/>
            <a:gdLst>
              <a:gd name="T0" fmla="*/ 0 w 42"/>
              <a:gd name="T1" fmla="*/ 2147483647 h 34"/>
              <a:gd name="T2" fmla="*/ 0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0 h 34"/>
              <a:gd name="T8" fmla="*/ 0 w 42"/>
              <a:gd name="T9" fmla="*/ 0 h 34"/>
              <a:gd name="T10" fmla="*/ 0 w 42"/>
              <a:gd name="T11" fmla="*/ 0 h 34"/>
              <a:gd name="T12" fmla="*/ 0 w 4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34">
                <a:moveTo>
                  <a:pt x="0" y="34"/>
                </a:moveTo>
                <a:lnTo>
                  <a:pt x="0" y="34"/>
                </a:lnTo>
                <a:lnTo>
                  <a:pt x="42" y="34"/>
                </a:lnTo>
                <a:lnTo>
                  <a:pt x="42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4" name="Freeform 131"/>
          <p:cNvSpPr>
            <a:spLocks/>
          </p:cNvSpPr>
          <p:nvPr/>
        </p:nvSpPr>
        <p:spPr bwMode="auto">
          <a:xfrm>
            <a:off x="5349875" y="4314825"/>
            <a:ext cx="20638" cy="19050"/>
          </a:xfrm>
          <a:custGeom>
            <a:avLst/>
            <a:gdLst>
              <a:gd name="T0" fmla="*/ 0 w 39"/>
              <a:gd name="T1" fmla="*/ 2147483647 h 34"/>
              <a:gd name="T2" fmla="*/ 0 w 39"/>
              <a:gd name="T3" fmla="*/ 2147483647 h 34"/>
              <a:gd name="T4" fmla="*/ 2147483647 w 39"/>
              <a:gd name="T5" fmla="*/ 2147483647 h 34"/>
              <a:gd name="T6" fmla="*/ 2147483647 w 39"/>
              <a:gd name="T7" fmla="*/ 0 h 34"/>
              <a:gd name="T8" fmla="*/ 0 w 39"/>
              <a:gd name="T9" fmla="*/ 0 h 34"/>
              <a:gd name="T10" fmla="*/ 0 w 39"/>
              <a:gd name="T11" fmla="*/ 0 h 34"/>
              <a:gd name="T12" fmla="*/ 0 w 39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" h="34">
                <a:moveTo>
                  <a:pt x="0" y="34"/>
                </a:moveTo>
                <a:lnTo>
                  <a:pt x="0" y="34"/>
                </a:lnTo>
                <a:lnTo>
                  <a:pt x="39" y="34"/>
                </a:lnTo>
                <a:lnTo>
                  <a:pt x="39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5" name="Freeform 132"/>
          <p:cNvSpPr>
            <a:spLocks/>
          </p:cNvSpPr>
          <p:nvPr/>
        </p:nvSpPr>
        <p:spPr bwMode="auto">
          <a:xfrm>
            <a:off x="5321300" y="4314825"/>
            <a:ext cx="28575" cy="19050"/>
          </a:xfrm>
          <a:custGeom>
            <a:avLst/>
            <a:gdLst>
              <a:gd name="T0" fmla="*/ 0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0 h 34"/>
              <a:gd name="T8" fmla="*/ 2147483647 w 54"/>
              <a:gd name="T9" fmla="*/ 0 h 34"/>
              <a:gd name="T10" fmla="*/ 2147483647 w 54"/>
              <a:gd name="T11" fmla="*/ 2147483647 h 34"/>
              <a:gd name="T12" fmla="*/ 0 w 54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34">
                <a:moveTo>
                  <a:pt x="0" y="29"/>
                </a:moveTo>
                <a:lnTo>
                  <a:pt x="11" y="34"/>
                </a:lnTo>
                <a:lnTo>
                  <a:pt x="54" y="34"/>
                </a:lnTo>
                <a:lnTo>
                  <a:pt x="54" y="0"/>
                </a:lnTo>
                <a:lnTo>
                  <a:pt x="11" y="0"/>
                </a:lnTo>
                <a:lnTo>
                  <a:pt x="22" y="5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9" name="Freeform 133"/>
          <p:cNvSpPr>
            <a:spLocks/>
          </p:cNvSpPr>
          <p:nvPr/>
        </p:nvSpPr>
        <p:spPr bwMode="auto">
          <a:xfrm>
            <a:off x="4872038" y="3911600"/>
            <a:ext cx="455612" cy="1728788"/>
          </a:xfrm>
          <a:custGeom>
            <a:avLst/>
            <a:gdLst>
              <a:gd name="T0" fmla="*/ 861 w 861"/>
              <a:gd name="T1" fmla="*/ 3268 h 3268"/>
              <a:gd name="T2" fmla="*/ 0 w 861"/>
              <a:gd name="T3" fmla="*/ 2487 h 3268"/>
              <a:gd name="T4" fmla="*/ 1 w 861"/>
              <a:gd name="T5" fmla="*/ 2177 h 3268"/>
              <a:gd name="T6" fmla="*/ 1 w 861"/>
              <a:gd name="T7" fmla="*/ 1867 h 3268"/>
              <a:gd name="T8" fmla="*/ 1 w 861"/>
              <a:gd name="T9" fmla="*/ 1555 h 3268"/>
              <a:gd name="T10" fmla="*/ 1 w 861"/>
              <a:gd name="T11" fmla="*/ 1243 h 3268"/>
              <a:gd name="T12" fmla="*/ 1 w 861"/>
              <a:gd name="T13" fmla="*/ 934 h 3268"/>
              <a:gd name="T14" fmla="*/ 1 w 861"/>
              <a:gd name="T15" fmla="*/ 621 h 3268"/>
              <a:gd name="T16" fmla="*/ 1 w 861"/>
              <a:gd name="T17" fmla="*/ 310 h 3268"/>
              <a:gd name="T18" fmla="*/ 0 w 861"/>
              <a:gd name="T19" fmla="*/ 0 h 3268"/>
              <a:gd name="T20" fmla="*/ 861 w 861"/>
              <a:gd name="T21" fmla="*/ 781 h 3268"/>
              <a:gd name="T22" fmla="*/ 861 w 861"/>
              <a:gd name="T23" fmla="*/ 1092 h 3268"/>
              <a:gd name="T24" fmla="*/ 861 w 861"/>
              <a:gd name="T25" fmla="*/ 1403 h 3268"/>
              <a:gd name="T26" fmla="*/ 861 w 861"/>
              <a:gd name="T27" fmla="*/ 1716 h 3268"/>
              <a:gd name="T28" fmla="*/ 861 w 861"/>
              <a:gd name="T29" fmla="*/ 2026 h 3268"/>
              <a:gd name="T30" fmla="*/ 861 w 861"/>
              <a:gd name="T31" fmla="*/ 2337 h 3268"/>
              <a:gd name="T32" fmla="*/ 861 w 861"/>
              <a:gd name="T33" fmla="*/ 2649 h 3268"/>
              <a:gd name="T34" fmla="*/ 861 w 861"/>
              <a:gd name="T35" fmla="*/ 2959 h 3268"/>
              <a:gd name="T36" fmla="*/ 861 w 861"/>
              <a:gd name="T37" fmla="*/ 3268 h 3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61" h="3268">
                <a:moveTo>
                  <a:pt x="861" y="3268"/>
                </a:moveTo>
                <a:lnTo>
                  <a:pt x="0" y="2487"/>
                </a:lnTo>
                <a:lnTo>
                  <a:pt x="1" y="2177"/>
                </a:lnTo>
                <a:lnTo>
                  <a:pt x="1" y="1867"/>
                </a:lnTo>
                <a:lnTo>
                  <a:pt x="1" y="1555"/>
                </a:lnTo>
                <a:lnTo>
                  <a:pt x="1" y="1243"/>
                </a:lnTo>
                <a:lnTo>
                  <a:pt x="1" y="934"/>
                </a:lnTo>
                <a:lnTo>
                  <a:pt x="1" y="621"/>
                </a:lnTo>
                <a:lnTo>
                  <a:pt x="1" y="310"/>
                </a:lnTo>
                <a:lnTo>
                  <a:pt x="0" y="0"/>
                </a:lnTo>
                <a:lnTo>
                  <a:pt x="861" y="781"/>
                </a:lnTo>
                <a:lnTo>
                  <a:pt x="861" y="1092"/>
                </a:lnTo>
                <a:lnTo>
                  <a:pt x="861" y="1403"/>
                </a:lnTo>
                <a:lnTo>
                  <a:pt x="861" y="1716"/>
                </a:lnTo>
                <a:lnTo>
                  <a:pt x="861" y="2026"/>
                </a:lnTo>
                <a:lnTo>
                  <a:pt x="861" y="2337"/>
                </a:lnTo>
                <a:lnTo>
                  <a:pt x="861" y="2649"/>
                </a:lnTo>
                <a:lnTo>
                  <a:pt x="861" y="2959"/>
                </a:lnTo>
                <a:lnTo>
                  <a:pt x="861" y="326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C0C0C0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877" name="Freeform 134"/>
          <p:cNvSpPr>
            <a:spLocks/>
          </p:cNvSpPr>
          <p:nvPr/>
        </p:nvSpPr>
        <p:spPr bwMode="auto">
          <a:xfrm>
            <a:off x="4862513" y="5221288"/>
            <a:ext cx="469900" cy="425450"/>
          </a:xfrm>
          <a:custGeom>
            <a:avLst/>
            <a:gdLst>
              <a:gd name="T0" fmla="*/ 0 w 889"/>
              <a:gd name="T1" fmla="*/ 2147483647 h 805"/>
              <a:gd name="T2" fmla="*/ 2147483647 w 889"/>
              <a:gd name="T3" fmla="*/ 2147483647 h 805"/>
              <a:gd name="T4" fmla="*/ 2147483647 w 889"/>
              <a:gd name="T5" fmla="*/ 2147483647 h 805"/>
              <a:gd name="T6" fmla="*/ 2147483647 w 889"/>
              <a:gd name="T7" fmla="*/ 2147483647 h 805"/>
              <a:gd name="T8" fmla="*/ 2147483647 w 889"/>
              <a:gd name="T9" fmla="*/ 0 h 805"/>
              <a:gd name="T10" fmla="*/ 2147483647 w 889"/>
              <a:gd name="T11" fmla="*/ 2147483647 h 805"/>
              <a:gd name="T12" fmla="*/ 0 w 889"/>
              <a:gd name="T13" fmla="*/ 2147483647 h 8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" h="805">
                <a:moveTo>
                  <a:pt x="0" y="12"/>
                </a:moveTo>
                <a:lnTo>
                  <a:pt x="6" y="24"/>
                </a:lnTo>
                <a:lnTo>
                  <a:pt x="867" y="805"/>
                </a:lnTo>
                <a:lnTo>
                  <a:pt x="889" y="781"/>
                </a:lnTo>
                <a:lnTo>
                  <a:pt x="28" y="0"/>
                </a:lnTo>
                <a:lnTo>
                  <a:pt x="34" y="12"/>
                </a:lnTo>
                <a:lnTo>
                  <a:pt x="0" y="1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8" name="Freeform 135"/>
          <p:cNvSpPr>
            <a:spLocks/>
          </p:cNvSpPr>
          <p:nvPr/>
        </p:nvSpPr>
        <p:spPr bwMode="auto">
          <a:xfrm>
            <a:off x="4862513" y="5062538"/>
            <a:ext cx="19050" cy="165100"/>
          </a:xfrm>
          <a:custGeom>
            <a:avLst/>
            <a:gdLst>
              <a:gd name="T0" fmla="*/ 2147483647 w 35"/>
              <a:gd name="T1" fmla="*/ 0 h 310"/>
              <a:gd name="T2" fmla="*/ 2147483647 w 35"/>
              <a:gd name="T3" fmla="*/ 0 h 310"/>
              <a:gd name="T4" fmla="*/ 0 w 35"/>
              <a:gd name="T5" fmla="*/ 2147483647 h 310"/>
              <a:gd name="T6" fmla="*/ 2147483647 w 35"/>
              <a:gd name="T7" fmla="*/ 2147483647 h 310"/>
              <a:gd name="T8" fmla="*/ 2147483647 w 35"/>
              <a:gd name="T9" fmla="*/ 0 h 310"/>
              <a:gd name="T10" fmla="*/ 2147483647 w 35"/>
              <a:gd name="T11" fmla="*/ 0 h 310"/>
              <a:gd name="T12" fmla="*/ 2147483647 w 35"/>
              <a:gd name="T13" fmla="*/ 0 h 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" h="310">
                <a:moveTo>
                  <a:pt x="1" y="0"/>
                </a:moveTo>
                <a:lnTo>
                  <a:pt x="1" y="0"/>
                </a:lnTo>
                <a:lnTo>
                  <a:pt x="0" y="310"/>
                </a:lnTo>
                <a:lnTo>
                  <a:pt x="34" y="310"/>
                </a:lnTo>
                <a:lnTo>
                  <a:pt x="35" y="0"/>
                </a:lnTo>
                <a:lnTo>
                  <a:pt x="1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9" name="Freeform 136"/>
          <p:cNvSpPr>
            <a:spLocks/>
          </p:cNvSpPr>
          <p:nvPr/>
        </p:nvSpPr>
        <p:spPr bwMode="auto">
          <a:xfrm>
            <a:off x="4862513" y="4899025"/>
            <a:ext cx="19050" cy="163513"/>
          </a:xfrm>
          <a:custGeom>
            <a:avLst/>
            <a:gdLst>
              <a:gd name="T0" fmla="*/ 0 w 34"/>
              <a:gd name="T1" fmla="*/ 0 h 310"/>
              <a:gd name="T2" fmla="*/ 0 w 34"/>
              <a:gd name="T3" fmla="*/ 0 h 310"/>
              <a:gd name="T4" fmla="*/ 0 w 34"/>
              <a:gd name="T5" fmla="*/ 2147483647 h 310"/>
              <a:gd name="T6" fmla="*/ 2147483647 w 34"/>
              <a:gd name="T7" fmla="*/ 2147483647 h 310"/>
              <a:gd name="T8" fmla="*/ 2147483647 w 34"/>
              <a:gd name="T9" fmla="*/ 0 h 310"/>
              <a:gd name="T10" fmla="*/ 2147483647 w 34"/>
              <a:gd name="T11" fmla="*/ 0 h 310"/>
              <a:gd name="T12" fmla="*/ 0 w 34"/>
              <a:gd name="T13" fmla="*/ 0 h 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0">
                <a:moveTo>
                  <a:pt x="0" y="0"/>
                </a:moveTo>
                <a:lnTo>
                  <a:pt x="0" y="0"/>
                </a:lnTo>
                <a:lnTo>
                  <a:pt x="0" y="310"/>
                </a:lnTo>
                <a:lnTo>
                  <a:pt x="34" y="310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0" name="Freeform 137"/>
          <p:cNvSpPr>
            <a:spLocks/>
          </p:cNvSpPr>
          <p:nvPr/>
        </p:nvSpPr>
        <p:spPr bwMode="auto">
          <a:xfrm>
            <a:off x="4862513" y="4733925"/>
            <a:ext cx="19050" cy="165100"/>
          </a:xfrm>
          <a:custGeom>
            <a:avLst/>
            <a:gdLst>
              <a:gd name="T0" fmla="*/ 0 w 34"/>
              <a:gd name="T1" fmla="*/ 0 h 312"/>
              <a:gd name="T2" fmla="*/ 0 w 34"/>
              <a:gd name="T3" fmla="*/ 0 h 312"/>
              <a:gd name="T4" fmla="*/ 0 w 34"/>
              <a:gd name="T5" fmla="*/ 2147483647 h 312"/>
              <a:gd name="T6" fmla="*/ 2147483647 w 34"/>
              <a:gd name="T7" fmla="*/ 2147483647 h 312"/>
              <a:gd name="T8" fmla="*/ 2147483647 w 34"/>
              <a:gd name="T9" fmla="*/ 0 h 312"/>
              <a:gd name="T10" fmla="*/ 2147483647 w 34"/>
              <a:gd name="T11" fmla="*/ 0 h 312"/>
              <a:gd name="T12" fmla="*/ 0 w 34"/>
              <a:gd name="T13" fmla="*/ 0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2">
                <a:moveTo>
                  <a:pt x="0" y="0"/>
                </a:moveTo>
                <a:lnTo>
                  <a:pt x="0" y="0"/>
                </a:lnTo>
                <a:lnTo>
                  <a:pt x="0" y="312"/>
                </a:lnTo>
                <a:lnTo>
                  <a:pt x="34" y="312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1" name="Freeform 138"/>
          <p:cNvSpPr>
            <a:spLocks/>
          </p:cNvSpPr>
          <p:nvPr/>
        </p:nvSpPr>
        <p:spPr bwMode="auto">
          <a:xfrm>
            <a:off x="4862513" y="4568825"/>
            <a:ext cx="19050" cy="165100"/>
          </a:xfrm>
          <a:custGeom>
            <a:avLst/>
            <a:gdLst>
              <a:gd name="T0" fmla="*/ 0 w 34"/>
              <a:gd name="T1" fmla="*/ 0 h 312"/>
              <a:gd name="T2" fmla="*/ 0 w 34"/>
              <a:gd name="T3" fmla="*/ 0 h 312"/>
              <a:gd name="T4" fmla="*/ 0 w 34"/>
              <a:gd name="T5" fmla="*/ 2147483647 h 312"/>
              <a:gd name="T6" fmla="*/ 2147483647 w 34"/>
              <a:gd name="T7" fmla="*/ 2147483647 h 312"/>
              <a:gd name="T8" fmla="*/ 2147483647 w 34"/>
              <a:gd name="T9" fmla="*/ 0 h 312"/>
              <a:gd name="T10" fmla="*/ 2147483647 w 34"/>
              <a:gd name="T11" fmla="*/ 0 h 312"/>
              <a:gd name="T12" fmla="*/ 0 w 34"/>
              <a:gd name="T13" fmla="*/ 0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2">
                <a:moveTo>
                  <a:pt x="0" y="0"/>
                </a:moveTo>
                <a:lnTo>
                  <a:pt x="0" y="0"/>
                </a:lnTo>
                <a:lnTo>
                  <a:pt x="0" y="312"/>
                </a:lnTo>
                <a:lnTo>
                  <a:pt x="34" y="312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2" name="Freeform 139"/>
          <p:cNvSpPr>
            <a:spLocks/>
          </p:cNvSpPr>
          <p:nvPr/>
        </p:nvSpPr>
        <p:spPr bwMode="auto">
          <a:xfrm>
            <a:off x="4862513" y="4405313"/>
            <a:ext cx="19050" cy="163512"/>
          </a:xfrm>
          <a:custGeom>
            <a:avLst/>
            <a:gdLst>
              <a:gd name="T0" fmla="*/ 0 w 34"/>
              <a:gd name="T1" fmla="*/ 0 h 309"/>
              <a:gd name="T2" fmla="*/ 0 w 34"/>
              <a:gd name="T3" fmla="*/ 0 h 309"/>
              <a:gd name="T4" fmla="*/ 0 w 34"/>
              <a:gd name="T5" fmla="*/ 2147483647 h 309"/>
              <a:gd name="T6" fmla="*/ 2147483647 w 34"/>
              <a:gd name="T7" fmla="*/ 2147483647 h 309"/>
              <a:gd name="T8" fmla="*/ 2147483647 w 34"/>
              <a:gd name="T9" fmla="*/ 0 h 309"/>
              <a:gd name="T10" fmla="*/ 2147483647 w 34"/>
              <a:gd name="T11" fmla="*/ 0 h 309"/>
              <a:gd name="T12" fmla="*/ 0 w 34"/>
              <a:gd name="T13" fmla="*/ 0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09">
                <a:moveTo>
                  <a:pt x="0" y="0"/>
                </a:moveTo>
                <a:lnTo>
                  <a:pt x="0" y="0"/>
                </a:lnTo>
                <a:lnTo>
                  <a:pt x="0" y="309"/>
                </a:lnTo>
                <a:lnTo>
                  <a:pt x="34" y="309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3" name="Freeform 140"/>
          <p:cNvSpPr>
            <a:spLocks/>
          </p:cNvSpPr>
          <p:nvPr/>
        </p:nvSpPr>
        <p:spPr bwMode="auto">
          <a:xfrm>
            <a:off x="4862513" y="4240213"/>
            <a:ext cx="19050" cy="165100"/>
          </a:xfrm>
          <a:custGeom>
            <a:avLst/>
            <a:gdLst>
              <a:gd name="T0" fmla="*/ 0 w 34"/>
              <a:gd name="T1" fmla="*/ 0 h 313"/>
              <a:gd name="T2" fmla="*/ 0 w 34"/>
              <a:gd name="T3" fmla="*/ 0 h 313"/>
              <a:gd name="T4" fmla="*/ 0 w 34"/>
              <a:gd name="T5" fmla="*/ 2147483647 h 313"/>
              <a:gd name="T6" fmla="*/ 2147483647 w 34"/>
              <a:gd name="T7" fmla="*/ 2147483647 h 313"/>
              <a:gd name="T8" fmla="*/ 2147483647 w 34"/>
              <a:gd name="T9" fmla="*/ 0 h 313"/>
              <a:gd name="T10" fmla="*/ 2147483647 w 34"/>
              <a:gd name="T11" fmla="*/ 0 h 313"/>
              <a:gd name="T12" fmla="*/ 0 w 34"/>
              <a:gd name="T13" fmla="*/ 0 h 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3">
                <a:moveTo>
                  <a:pt x="0" y="0"/>
                </a:moveTo>
                <a:lnTo>
                  <a:pt x="0" y="0"/>
                </a:lnTo>
                <a:lnTo>
                  <a:pt x="0" y="313"/>
                </a:lnTo>
                <a:lnTo>
                  <a:pt x="34" y="313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4" name="Freeform 141"/>
          <p:cNvSpPr>
            <a:spLocks/>
          </p:cNvSpPr>
          <p:nvPr/>
        </p:nvSpPr>
        <p:spPr bwMode="auto">
          <a:xfrm>
            <a:off x="4862513" y="4075113"/>
            <a:ext cx="19050" cy="165100"/>
          </a:xfrm>
          <a:custGeom>
            <a:avLst/>
            <a:gdLst>
              <a:gd name="T0" fmla="*/ 0 w 34"/>
              <a:gd name="T1" fmla="*/ 0 h 311"/>
              <a:gd name="T2" fmla="*/ 0 w 34"/>
              <a:gd name="T3" fmla="*/ 0 h 311"/>
              <a:gd name="T4" fmla="*/ 0 w 34"/>
              <a:gd name="T5" fmla="*/ 2147483647 h 311"/>
              <a:gd name="T6" fmla="*/ 2147483647 w 34"/>
              <a:gd name="T7" fmla="*/ 2147483647 h 311"/>
              <a:gd name="T8" fmla="*/ 2147483647 w 34"/>
              <a:gd name="T9" fmla="*/ 0 h 311"/>
              <a:gd name="T10" fmla="*/ 2147483647 w 34"/>
              <a:gd name="T11" fmla="*/ 0 h 311"/>
              <a:gd name="T12" fmla="*/ 0 w 34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1">
                <a:moveTo>
                  <a:pt x="0" y="0"/>
                </a:moveTo>
                <a:lnTo>
                  <a:pt x="0" y="0"/>
                </a:lnTo>
                <a:lnTo>
                  <a:pt x="0" y="311"/>
                </a:lnTo>
                <a:lnTo>
                  <a:pt x="34" y="311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5" name="Freeform 142"/>
          <p:cNvSpPr>
            <a:spLocks/>
          </p:cNvSpPr>
          <p:nvPr/>
        </p:nvSpPr>
        <p:spPr bwMode="auto">
          <a:xfrm>
            <a:off x="4862513" y="3905250"/>
            <a:ext cx="19050" cy="169863"/>
          </a:xfrm>
          <a:custGeom>
            <a:avLst/>
            <a:gdLst>
              <a:gd name="T0" fmla="*/ 2147483647 w 35"/>
              <a:gd name="T1" fmla="*/ 0 h 322"/>
              <a:gd name="T2" fmla="*/ 0 w 35"/>
              <a:gd name="T3" fmla="*/ 2147483647 h 322"/>
              <a:gd name="T4" fmla="*/ 2147483647 w 35"/>
              <a:gd name="T5" fmla="*/ 2147483647 h 322"/>
              <a:gd name="T6" fmla="*/ 2147483647 w 35"/>
              <a:gd name="T7" fmla="*/ 2147483647 h 322"/>
              <a:gd name="T8" fmla="*/ 2147483647 w 35"/>
              <a:gd name="T9" fmla="*/ 2147483647 h 322"/>
              <a:gd name="T10" fmla="*/ 2147483647 w 35"/>
              <a:gd name="T11" fmla="*/ 2147483647 h 322"/>
              <a:gd name="T12" fmla="*/ 2147483647 w 35"/>
              <a:gd name="T13" fmla="*/ 0 h 3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" h="322">
                <a:moveTo>
                  <a:pt x="28" y="0"/>
                </a:moveTo>
                <a:lnTo>
                  <a:pt x="0" y="12"/>
                </a:lnTo>
                <a:lnTo>
                  <a:pt x="1" y="322"/>
                </a:lnTo>
                <a:lnTo>
                  <a:pt x="35" y="322"/>
                </a:lnTo>
                <a:lnTo>
                  <a:pt x="34" y="12"/>
                </a:lnTo>
                <a:lnTo>
                  <a:pt x="6" y="24"/>
                </a:lnTo>
                <a:lnTo>
                  <a:pt x="28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6" name="Freeform 143"/>
          <p:cNvSpPr>
            <a:spLocks/>
          </p:cNvSpPr>
          <p:nvPr/>
        </p:nvSpPr>
        <p:spPr bwMode="auto">
          <a:xfrm>
            <a:off x="4865688" y="3905250"/>
            <a:ext cx="469900" cy="425450"/>
          </a:xfrm>
          <a:custGeom>
            <a:avLst/>
            <a:gdLst>
              <a:gd name="T0" fmla="*/ 2147483647 w 889"/>
              <a:gd name="T1" fmla="*/ 2147483647 h 805"/>
              <a:gd name="T2" fmla="*/ 2147483647 w 889"/>
              <a:gd name="T3" fmla="*/ 2147483647 h 805"/>
              <a:gd name="T4" fmla="*/ 2147483647 w 889"/>
              <a:gd name="T5" fmla="*/ 0 h 805"/>
              <a:gd name="T6" fmla="*/ 0 w 889"/>
              <a:gd name="T7" fmla="*/ 2147483647 h 805"/>
              <a:gd name="T8" fmla="*/ 2147483647 w 889"/>
              <a:gd name="T9" fmla="*/ 2147483647 h 805"/>
              <a:gd name="T10" fmla="*/ 2147483647 w 889"/>
              <a:gd name="T11" fmla="*/ 2147483647 h 805"/>
              <a:gd name="T12" fmla="*/ 2147483647 w 889"/>
              <a:gd name="T13" fmla="*/ 2147483647 h 8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" h="805">
                <a:moveTo>
                  <a:pt x="889" y="793"/>
                </a:moveTo>
                <a:lnTo>
                  <a:pt x="883" y="781"/>
                </a:lnTo>
                <a:lnTo>
                  <a:pt x="22" y="0"/>
                </a:lnTo>
                <a:lnTo>
                  <a:pt x="0" y="24"/>
                </a:lnTo>
                <a:lnTo>
                  <a:pt x="861" y="805"/>
                </a:lnTo>
                <a:lnTo>
                  <a:pt x="855" y="793"/>
                </a:lnTo>
                <a:lnTo>
                  <a:pt x="889" y="79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7" name="Freeform 144"/>
          <p:cNvSpPr>
            <a:spLocks/>
          </p:cNvSpPr>
          <p:nvPr/>
        </p:nvSpPr>
        <p:spPr bwMode="auto">
          <a:xfrm>
            <a:off x="5318125" y="4324350"/>
            <a:ext cx="17463" cy="165100"/>
          </a:xfrm>
          <a:custGeom>
            <a:avLst/>
            <a:gdLst>
              <a:gd name="T0" fmla="*/ 2147483647 w 34"/>
              <a:gd name="T1" fmla="*/ 2147483647 h 311"/>
              <a:gd name="T2" fmla="*/ 2147483647 w 34"/>
              <a:gd name="T3" fmla="*/ 2147483647 h 311"/>
              <a:gd name="T4" fmla="*/ 2147483647 w 34"/>
              <a:gd name="T5" fmla="*/ 0 h 311"/>
              <a:gd name="T6" fmla="*/ 0 w 34"/>
              <a:gd name="T7" fmla="*/ 0 h 311"/>
              <a:gd name="T8" fmla="*/ 0 w 34"/>
              <a:gd name="T9" fmla="*/ 2147483647 h 311"/>
              <a:gd name="T10" fmla="*/ 0 w 34"/>
              <a:gd name="T11" fmla="*/ 2147483647 h 311"/>
              <a:gd name="T12" fmla="*/ 2147483647 w 34"/>
              <a:gd name="T13" fmla="*/ 2147483647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1">
                <a:moveTo>
                  <a:pt x="34" y="311"/>
                </a:moveTo>
                <a:lnTo>
                  <a:pt x="34" y="311"/>
                </a:lnTo>
                <a:lnTo>
                  <a:pt x="34" y="0"/>
                </a:lnTo>
                <a:lnTo>
                  <a:pt x="0" y="0"/>
                </a:lnTo>
                <a:lnTo>
                  <a:pt x="0" y="311"/>
                </a:lnTo>
                <a:lnTo>
                  <a:pt x="34" y="3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8" name="Freeform 145"/>
          <p:cNvSpPr>
            <a:spLocks/>
          </p:cNvSpPr>
          <p:nvPr/>
        </p:nvSpPr>
        <p:spPr bwMode="auto">
          <a:xfrm>
            <a:off x="5318125" y="4489450"/>
            <a:ext cx="17463" cy="163513"/>
          </a:xfrm>
          <a:custGeom>
            <a:avLst/>
            <a:gdLst>
              <a:gd name="T0" fmla="*/ 2147483647 w 34"/>
              <a:gd name="T1" fmla="*/ 2147483647 h 311"/>
              <a:gd name="T2" fmla="*/ 2147483647 w 34"/>
              <a:gd name="T3" fmla="*/ 2147483647 h 311"/>
              <a:gd name="T4" fmla="*/ 2147483647 w 34"/>
              <a:gd name="T5" fmla="*/ 0 h 311"/>
              <a:gd name="T6" fmla="*/ 0 w 34"/>
              <a:gd name="T7" fmla="*/ 0 h 311"/>
              <a:gd name="T8" fmla="*/ 0 w 34"/>
              <a:gd name="T9" fmla="*/ 2147483647 h 311"/>
              <a:gd name="T10" fmla="*/ 0 w 34"/>
              <a:gd name="T11" fmla="*/ 2147483647 h 311"/>
              <a:gd name="T12" fmla="*/ 2147483647 w 34"/>
              <a:gd name="T13" fmla="*/ 2147483647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1">
                <a:moveTo>
                  <a:pt x="34" y="311"/>
                </a:moveTo>
                <a:lnTo>
                  <a:pt x="34" y="311"/>
                </a:lnTo>
                <a:lnTo>
                  <a:pt x="34" y="0"/>
                </a:lnTo>
                <a:lnTo>
                  <a:pt x="0" y="0"/>
                </a:lnTo>
                <a:lnTo>
                  <a:pt x="0" y="311"/>
                </a:lnTo>
                <a:lnTo>
                  <a:pt x="34" y="3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9" name="Freeform 146"/>
          <p:cNvSpPr>
            <a:spLocks/>
          </p:cNvSpPr>
          <p:nvPr/>
        </p:nvSpPr>
        <p:spPr bwMode="auto">
          <a:xfrm>
            <a:off x="5318125" y="4652963"/>
            <a:ext cx="17463" cy="166687"/>
          </a:xfrm>
          <a:custGeom>
            <a:avLst/>
            <a:gdLst>
              <a:gd name="T0" fmla="*/ 2147483647 w 34"/>
              <a:gd name="T1" fmla="*/ 2147483647 h 313"/>
              <a:gd name="T2" fmla="*/ 2147483647 w 34"/>
              <a:gd name="T3" fmla="*/ 2147483647 h 313"/>
              <a:gd name="T4" fmla="*/ 2147483647 w 34"/>
              <a:gd name="T5" fmla="*/ 0 h 313"/>
              <a:gd name="T6" fmla="*/ 0 w 34"/>
              <a:gd name="T7" fmla="*/ 0 h 313"/>
              <a:gd name="T8" fmla="*/ 0 w 34"/>
              <a:gd name="T9" fmla="*/ 2147483647 h 313"/>
              <a:gd name="T10" fmla="*/ 0 w 34"/>
              <a:gd name="T11" fmla="*/ 2147483647 h 313"/>
              <a:gd name="T12" fmla="*/ 2147483647 w 34"/>
              <a:gd name="T13" fmla="*/ 2147483647 h 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3">
                <a:moveTo>
                  <a:pt x="34" y="313"/>
                </a:moveTo>
                <a:lnTo>
                  <a:pt x="34" y="313"/>
                </a:lnTo>
                <a:lnTo>
                  <a:pt x="34" y="0"/>
                </a:lnTo>
                <a:lnTo>
                  <a:pt x="0" y="0"/>
                </a:lnTo>
                <a:lnTo>
                  <a:pt x="0" y="313"/>
                </a:lnTo>
                <a:lnTo>
                  <a:pt x="34" y="3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0" name="Freeform 147"/>
          <p:cNvSpPr>
            <a:spLocks/>
          </p:cNvSpPr>
          <p:nvPr/>
        </p:nvSpPr>
        <p:spPr bwMode="auto">
          <a:xfrm>
            <a:off x="5318125" y="4819650"/>
            <a:ext cx="17463" cy="163513"/>
          </a:xfrm>
          <a:custGeom>
            <a:avLst/>
            <a:gdLst>
              <a:gd name="T0" fmla="*/ 2147483647 w 34"/>
              <a:gd name="T1" fmla="*/ 2147483647 h 310"/>
              <a:gd name="T2" fmla="*/ 2147483647 w 34"/>
              <a:gd name="T3" fmla="*/ 2147483647 h 310"/>
              <a:gd name="T4" fmla="*/ 2147483647 w 34"/>
              <a:gd name="T5" fmla="*/ 0 h 310"/>
              <a:gd name="T6" fmla="*/ 0 w 34"/>
              <a:gd name="T7" fmla="*/ 0 h 310"/>
              <a:gd name="T8" fmla="*/ 0 w 34"/>
              <a:gd name="T9" fmla="*/ 2147483647 h 310"/>
              <a:gd name="T10" fmla="*/ 0 w 34"/>
              <a:gd name="T11" fmla="*/ 2147483647 h 310"/>
              <a:gd name="T12" fmla="*/ 2147483647 w 34"/>
              <a:gd name="T13" fmla="*/ 2147483647 h 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0">
                <a:moveTo>
                  <a:pt x="34" y="310"/>
                </a:moveTo>
                <a:lnTo>
                  <a:pt x="34" y="310"/>
                </a:lnTo>
                <a:lnTo>
                  <a:pt x="34" y="0"/>
                </a:lnTo>
                <a:lnTo>
                  <a:pt x="0" y="0"/>
                </a:lnTo>
                <a:lnTo>
                  <a:pt x="0" y="310"/>
                </a:lnTo>
                <a:lnTo>
                  <a:pt x="34" y="3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1" name="Freeform 148"/>
          <p:cNvSpPr>
            <a:spLocks/>
          </p:cNvSpPr>
          <p:nvPr/>
        </p:nvSpPr>
        <p:spPr bwMode="auto">
          <a:xfrm>
            <a:off x="5318125" y="4983163"/>
            <a:ext cx="17463" cy="165100"/>
          </a:xfrm>
          <a:custGeom>
            <a:avLst/>
            <a:gdLst>
              <a:gd name="T0" fmla="*/ 2147483647 w 34"/>
              <a:gd name="T1" fmla="*/ 2147483647 h 311"/>
              <a:gd name="T2" fmla="*/ 2147483647 w 34"/>
              <a:gd name="T3" fmla="*/ 2147483647 h 311"/>
              <a:gd name="T4" fmla="*/ 2147483647 w 34"/>
              <a:gd name="T5" fmla="*/ 0 h 311"/>
              <a:gd name="T6" fmla="*/ 0 w 34"/>
              <a:gd name="T7" fmla="*/ 0 h 311"/>
              <a:gd name="T8" fmla="*/ 0 w 34"/>
              <a:gd name="T9" fmla="*/ 2147483647 h 311"/>
              <a:gd name="T10" fmla="*/ 0 w 34"/>
              <a:gd name="T11" fmla="*/ 2147483647 h 311"/>
              <a:gd name="T12" fmla="*/ 2147483647 w 34"/>
              <a:gd name="T13" fmla="*/ 2147483647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1">
                <a:moveTo>
                  <a:pt x="34" y="311"/>
                </a:moveTo>
                <a:lnTo>
                  <a:pt x="34" y="311"/>
                </a:lnTo>
                <a:lnTo>
                  <a:pt x="34" y="0"/>
                </a:lnTo>
                <a:lnTo>
                  <a:pt x="0" y="0"/>
                </a:lnTo>
                <a:lnTo>
                  <a:pt x="0" y="311"/>
                </a:lnTo>
                <a:lnTo>
                  <a:pt x="34" y="3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2" name="Freeform 149"/>
          <p:cNvSpPr>
            <a:spLocks/>
          </p:cNvSpPr>
          <p:nvPr/>
        </p:nvSpPr>
        <p:spPr bwMode="auto">
          <a:xfrm>
            <a:off x="5318125" y="5148263"/>
            <a:ext cx="17463" cy="165100"/>
          </a:xfrm>
          <a:custGeom>
            <a:avLst/>
            <a:gdLst>
              <a:gd name="T0" fmla="*/ 2147483647 w 34"/>
              <a:gd name="T1" fmla="*/ 2147483647 h 312"/>
              <a:gd name="T2" fmla="*/ 2147483647 w 34"/>
              <a:gd name="T3" fmla="*/ 2147483647 h 312"/>
              <a:gd name="T4" fmla="*/ 2147483647 w 34"/>
              <a:gd name="T5" fmla="*/ 0 h 312"/>
              <a:gd name="T6" fmla="*/ 0 w 34"/>
              <a:gd name="T7" fmla="*/ 0 h 312"/>
              <a:gd name="T8" fmla="*/ 0 w 34"/>
              <a:gd name="T9" fmla="*/ 2147483647 h 312"/>
              <a:gd name="T10" fmla="*/ 0 w 34"/>
              <a:gd name="T11" fmla="*/ 2147483647 h 312"/>
              <a:gd name="T12" fmla="*/ 2147483647 w 34"/>
              <a:gd name="T13" fmla="*/ 2147483647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2">
                <a:moveTo>
                  <a:pt x="34" y="312"/>
                </a:moveTo>
                <a:lnTo>
                  <a:pt x="34" y="312"/>
                </a:lnTo>
                <a:lnTo>
                  <a:pt x="34" y="0"/>
                </a:lnTo>
                <a:lnTo>
                  <a:pt x="0" y="0"/>
                </a:lnTo>
                <a:lnTo>
                  <a:pt x="0" y="312"/>
                </a:lnTo>
                <a:lnTo>
                  <a:pt x="34" y="3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3" name="Freeform 150"/>
          <p:cNvSpPr>
            <a:spLocks/>
          </p:cNvSpPr>
          <p:nvPr/>
        </p:nvSpPr>
        <p:spPr bwMode="auto">
          <a:xfrm>
            <a:off x="5318125" y="5313363"/>
            <a:ext cx="17463" cy="163512"/>
          </a:xfrm>
          <a:custGeom>
            <a:avLst/>
            <a:gdLst>
              <a:gd name="T0" fmla="*/ 2147483647 w 34"/>
              <a:gd name="T1" fmla="*/ 2147483647 h 310"/>
              <a:gd name="T2" fmla="*/ 2147483647 w 34"/>
              <a:gd name="T3" fmla="*/ 2147483647 h 310"/>
              <a:gd name="T4" fmla="*/ 2147483647 w 34"/>
              <a:gd name="T5" fmla="*/ 0 h 310"/>
              <a:gd name="T6" fmla="*/ 0 w 34"/>
              <a:gd name="T7" fmla="*/ 0 h 310"/>
              <a:gd name="T8" fmla="*/ 0 w 34"/>
              <a:gd name="T9" fmla="*/ 2147483647 h 310"/>
              <a:gd name="T10" fmla="*/ 0 w 34"/>
              <a:gd name="T11" fmla="*/ 2147483647 h 310"/>
              <a:gd name="T12" fmla="*/ 2147483647 w 34"/>
              <a:gd name="T13" fmla="*/ 2147483647 h 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10">
                <a:moveTo>
                  <a:pt x="34" y="310"/>
                </a:moveTo>
                <a:lnTo>
                  <a:pt x="34" y="310"/>
                </a:lnTo>
                <a:lnTo>
                  <a:pt x="34" y="0"/>
                </a:lnTo>
                <a:lnTo>
                  <a:pt x="0" y="0"/>
                </a:lnTo>
                <a:lnTo>
                  <a:pt x="0" y="310"/>
                </a:lnTo>
                <a:lnTo>
                  <a:pt x="34" y="3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4" name="Freeform 151"/>
          <p:cNvSpPr>
            <a:spLocks/>
          </p:cNvSpPr>
          <p:nvPr/>
        </p:nvSpPr>
        <p:spPr bwMode="auto">
          <a:xfrm>
            <a:off x="5318125" y="5476875"/>
            <a:ext cx="17463" cy="169863"/>
          </a:xfrm>
          <a:custGeom>
            <a:avLst/>
            <a:gdLst>
              <a:gd name="T0" fmla="*/ 2147483647 w 34"/>
              <a:gd name="T1" fmla="*/ 2147483647 h 321"/>
              <a:gd name="T2" fmla="*/ 2147483647 w 34"/>
              <a:gd name="T3" fmla="*/ 2147483647 h 321"/>
              <a:gd name="T4" fmla="*/ 2147483647 w 34"/>
              <a:gd name="T5" fmla="*/ 0 h 321"/>
              <a:gd name="T6" fmla="*/ 0 w 34"/>
              <a:gd name="T7" fmla="*/ 0 h 321"/>
              <a:gd name="T8" fmla="*/ 0 w 34"/>
              <a:gd name="T9" fmla="*/ 2147483647 h 321"/>
              <a:gd name="T10" fmla="*/ 2147483647 w 34"/>
              <a:gd name="T11" fmla="*/ 2147483647 h 321"/>
              <a:gd name="T12" fmla="*/ 2147483647 w 34"/>
              <a:gd name="T13" fmla="*/ 2147483647 h 3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321">
                <a:moveTo>
                  <a:pt x="6" y="321"/>
                </a:moveTo>
                <a:lnTo>
                  <a:pt x="34" y="309"/>
                </a:lnTo>
                <a:lnTo>
                  <a:pt x="34" y="0"/>
                </a:lnTo>
                <a:lnTo>
                  <a:pt x="0" y="0"/>
                </a:lnTo>
                <a:lnTo>
                  <a:pt x="0" y="309"/>
                </a:lnTo>
                <a:lnTo>
                  <a:pt x="28" y="297"/>
                </a:lnTo>
                <a:lnTo>
                  <a:pt x="6" y="3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8" name="Freeform 152"/>
          <p:cNvSpPr>
            <a:spLocks/>
          </p:cNvSpPr>
          <p:nvPr/>
        </p:nvSpPr>
        <p:spPr bwMode="auto">
          <a:xfrm>
            <a:off x="5326063" y="4324350"/>
            <a:ext cx="1403350" cy="1316038"/>
          </a:xfrm>
          <a:custGeom>
            <a:avLst/>
            <a:gdLst>
              <a:gd name="T0" fmla="*/ 166 w 2652"/>
              <a:gd name="T1" fmla="*/ 0 h 2487"/>
              <a:gd name="T2" fmla="*/ 373 w 2652"/>
              <a:gd name="T3" fmla="*/ 1 h 2487"/>
              <a:gd name="T4" fmla="*/ 580 w 2652"/>
              <a:gd name="T5" fmla="*/ 1 h 2487"/>
              <a:gd name="T6" fmla="*/ 788 w 2652"/>
              <a:gd name="T7" fmla="*/ 1 h 2487"/>
              <a:gd name="T8" fmla="*/ 994 w 2652"/>
              <a:gd name="T9" fmla="*/ 1 h 2487"/>
              <a:gd name="T10" fmla="*/ 1201 w 2652"/>
              <a:gd name="T11" fmla="*/ 1 h 2487"/>
              <a:gd name="T12" fmla="*/ 1409 w 2652"/>
              <a:gd name="T13" fmla="*/ 1 h 2487"/>
              <a:gd name="T14" fmla="*/ 1616 w 2652"/>
              <a:gd name="T15" fmla="*/ 1 h 2487"/>
              <a:gd name="T16" fmla="*/ 1824 w 2652"/>
              <a:gd name="T17" fmla="*/ 1 h 2487"/>
              <a:gd name="T18" fmla="*/ 2030 w 2652"/>
              <a:gd name="T19" fmla="*/ 0 h 2487"/>
              <a:gd name="T20" fmla="*/ 2237 w 2652"/>
              <a:gd name="T21" fmla="*/ 0 h 2487"/>
              <a:gd name="T22" fmla="*/ 2445 w 2652"/>
              <a:gd name="T23" fmla="*/ 0 h 2487"/>
              <a:gd name="T24" fmla="*/ 2652 w 2652"/>
              <a:gd name="T25" fmla="*/ 0 h 2487"/>
              <a:gd name="T26" fmla="*/ 2652 w 2652"/>
              <a:gd name="T27" fmla="*/ 195 h 2487"/>
              <a:gd name="T28" fmla="*/ 2652 w 2652"/>
              <a:gd name="T29" fmla="*/ 389 h 2487"/>
              <a:gd name="T30" fmla="*/ 2652 w 2652"/>
              <a:gd name="T31" fmla="*/ 584 h 2487"/>
              <a:gd name="T32" fmla="*/ 2652 w 2652"/>
              <a:gd name="T33" fmla="*/ 778 h 2487"/>
              <a:gd name="T34" fmla="*/ 2652 w 2652"/>
              <a:gd name="T35" fmla="*/ 972 h 2487"/>
              <a:gd name="T36" fmla="*/ 2652 w 2652"/>
              <a:gd name="T37" fmla="*/ 1166 h 2487"/>
              <a:gd name="T38" fmla="*/ 2652 w 2652"/>
              <a:gd name="T39" fmla="*/ 1362 h 2487"/>
              <a:gd name="T40" fmla="*/ 2652 w 2652"/>
              <a:gd name="T41" fmla="*/ 1556 h 2487"/>
              <a:gd name="T42" fmla="*/ 2652 w 2652"/>
              <a:gd name="T43" fmla="*/ 1750 h 2487"/>
              <a:gd name="T44" fmla="*/ 2652 w 2652"/>
              <a:gd name="T45" fmla="*/ 1944 h 2487"/>
              <a:gd name="T46" fmla="*/ 2652 w 2652"/>
              <a:gd name="T47" fmla="*/ 2138 h 2487"/>
              <a:gd name="T48" fmla="*/ 2652 w 2652"/>
              <a:gd name="T49" fmla="*/ 2332 h 2487"/>
              <a:gd name="T50" fmla="*/ 2610 w 2652"/>
              <a:gd name="T51" fmla="*/ 2487 h 2487"/>
              <a:gd name="T52" fmla="*/ 2403 w 2652"/>
              <a:gd name="T53" fmla="*/ 2487 h 2487"/>
              <a:gd name="T54" fmla="*/ 2197 w 2652"/>
              <a:gd name="T55" fmla="*/ 2487 h 2487"/>
              <a:gd name="T56" fmla="*/ 1990 w 2652"/>
              <a:gd name="T57" fmla="*/ 2487 h 2487"/>
              <a:gd name="T58" fmla="*/ 1782 w 2652"/>
              <a:gd name="T59" fmla="*/ 2487 h 2487"/>
              <a:gd name="T60" fmla="*/ 1575 w 2652"/>
              <a:gd name="T61" fmla="*/ 2487 h 2487"/>
              <a:gd name="T62" fmla="*/ 1367 w 2652"/>
              <a:gd name="T63" fmla="*/ 2487 h 2487"/>
              <a:gd name="T64" fmla="*/ 1160 w 2652"/>
              <a:gd name="T65" fmla="*/ 2487 h 2487"/>
              <a:gd name="T66" fmla="*/ 953 w 2652"/>
              <a:gd name="T67" fmla="*/ 2487 h 2487"/>
              <a:gd name="T68" fmla="*/ 745 w 2652"/>
              <a:gd name="T69" fmla="*/ 2487 h 2487"/>
              <a:gd name="T70" fmla="*/ 539 w 2652"/>
              <a:gd name="T71" fmla="*/ 2487 h 2487"/>
              <a:gd name="T72" fmla="*/ 332 w 2652"/>
              <a:gd name="T73" fmla="*/ 2487 h 2487"/>
              <a:gd name="T74" fmla="*/ 124 w 2652"/>
              <a:gd name="T75" fmla="*/ 2487 h 2487"/>
              <a:gd name="T76" fmla="*/ 0 w 2652"/>
              <a:gd name="T77" fmla="*/ 2409 h 2487"/>
              <a:gd name="T78" fmla="*/ 1 w 2652"/>
              <a:gd name="T79" fmla="*/ 2216 h 2487"/>
              <a:gd name="T80" fmla="*/ 1 w 2652"/>
              <a:gd name="T81" fmla="*/ 2022 h 2487"/>
              <a:gd name="T82" fmla="*/ 1 w 2652"/>
              <a:gd name="T83" fmla="*/ 1828 h 2487"/>
              <a:gd name="T84" fmla="*/ 1 w 2652"/>
              <a:gd name="T85" fmla="*/ 1633 h 2487"/>
              <a:gd name="T86" fmla="*/ 1 w 2652"/>
              <a:gd name="T87" fmla="*/ 1439 h 2487"/>
              <a:gd name="T88" fmla="*/ 1 w 2652"/>
              <a:gd name="T89" fmla="*/ 1245 h 2487"/>
              <a:gd name="T90" fmla="*/ 1 w 2652"/>
              <a:gd name="T91" fmla="*/ 1051 h 2487"/>
              <a:gd name="T92" fmla="*/ 1 w 2652"/>
              <a:gd name="T93" fmla="*/ 855 h 2487"/>
              <a:gd name="T94" fmla="*/ 1 w 2652"/>
              <a:gd name="T95" fmla="*/ 661 h 2487"/>
              <a:gd name="T96" fmla="*/ 1 w 2652"/>
              <a:gd name="T97" fmla="*/ 466 h 2487"/>
              <a:gd name="T98" fmla="*/ 1 w 2652"/>
              <a:gd name="T99" fmla="*/ 272 h 2487"/>
              <a:gd name="T100" fmla="*/ 0 w 2652"/>
              <a:gd name="T101" fmla="*/ 78 h 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52" h="2487">
                <a:moveTo>
                  <a:pt x="0" y="0"/>
                </a:moveTo>
                <a:lnTo>
                  <a:pt x="41" y="0"/>
                </a:lnTo>
                <a:lnTo>
                  <a:pt x="83" y="0"/>
                </a:lnTo>
                <a:lnTo>
                  <a:pt x="124" y="0"/>
                </a:lnTo>
                <a:lnTo>
                  <a:pt x="166" y="0"/>
                </a:lnTo>
                <a:lnTo>
                  <a:pt x="207" y="0"/>
                </a:lnTo>
                <a:lnTo>
                  <a:pt x="249" y="0"/>
                </a:lnTo>
                <a:lnTo>
                  <a:pt x="290" y="1"/>
                </a:lnTo>
                <a:lnTo>
                  <a:pt x="332" y="1"/>
                </a:lnTo>
                <a:lnTo>
                  <a:pt x="373" y="1"/>
                </a:lnTo>
                <a:lnTo>
                  <a:pt x="414" y="1"/>
                </a:lnTo>
                <a:lnTo>
                  <a:pt x="456" y="1"/>
                </a:lnTo>
                <a:lnTo>
                  <a:pt x="497" y="1"/>
                </a:lnTo>
                <a:lnTo>
                  <a:pt x="539" y="1"/>
                </a:lnTo>
                <a:lnTo>
                  <a:pt x="580" y="1"/>
                </a:lnTo>
                <a:lnTo>
                  <a:pt x="622" y="1"/>
                </a:lnTo>
                <a:lnTo>
                  <a:pt x="663" y="1"/>
                </a:lnTo>
                <a:lnTo>
                  <a:pt x="705" y="1"/>
                </a:lnTo>
                <a:lnTo>
                  <a:pt x="746" y="1"/>
                </a:lnTo>
                <a:lnTo>
                  <a:pt x="788" y="1"/>
                </a:lnTo>
                <a:lnTo>
                  <a:pt x="829" y="1"/>
                </a:lnTo>
                <a:lnTo>
                  <a:pt x="871" y="1"/>
                </a:lnTo>
                <a:lnTo>
                  <a:pt x="912" y="1"/>
                </a:lnTo>
                <a:lnTo>
                  <a:pt x="954" y="1"/>
                </a:lnTo>
                <a:lnTo>
                  <a:pt x="994" y="1"/>
                </a:lnTo>
                <a:lnTo>
                  <a:pt x="1035" y="1"/>
                </a:lnTo>
                <a:lnTo>
                  <a:pt x="1077" y="1"/>
                </a:lnTo>
                <a:lnTo>
                  <a:pt x="1118" y="1"/>
                </a:lnTo>
                <a:lnTo>
                  <a:pt x="1160" y="1"/>
                </a:lnTo>
                <a:lnTo>
                  <a:pt x="1201" y="1"/>
                </a:lnTo>
                <a:lnTo>
                  <a:pt x="1243" y="1"/>
                </a:lnTo>
                <a:lnTo>
                  <a:pt x="1284" y="1"/>
                </a:lnTo>
                <a:lnTo>
                  <a:pt x="1326" y="1"/>
                </a:lnTo>
                <a:lnTo>
                  <a:pt x="1367" y="1"/>
                </a:lnTo>
                <a:lnTo>
                  <a:pt x="1409" y="1"/>
                </a:lnTo>
                <a:lnTo>
                  <a:pt x="1450" y="1"/>
                </a:lnTo>
                <a:lnTo>
                  <a:pt x="1492" y="1"/>
                </a:lnTo>
                <a:lnTo>
                  <a:pt x="1533" y="1"/>
                </a:lnTo>
                <a:lnTo>
                  <a:pt x="1575" y="1"/>
                </a:lnTo>
                <a:lnTo>
                  <a:pt x="1616" y="1"/>
                </a:lnTo>
                <a:lnTo>
                  <a:pt x="1658" y="1"/>
                </a:lnTo>
                <a:lnTo>
                  <a:pt x="1699" y="1"/>
                </a:lnTo>
                <a:lnTo>
                  <a:pt x="1741" y="1"/>
                </a:lnTo>
                <a:lnTo>
                  <a:pt x="1782" y="1"/>
                </a:lnTo>
                <a:lnTo>
                  <a:pt x="1824" y="1"/>
                </a:lnTo>
                <a:lnTo>
                  <a:pt x="1865" y="1"/>
                </a:lnTo>
                <a:lnTo>
                  <a:pt x="1907" y="1"/>
                </a:lnTo>
                <a:lnTo>
                  <a:pt x="1948" y="1"/>
                </a:lnTo>
                <a:lnTo>
                  <a:pt x="1990" y="0"/>
                </a:lnTo>
                <a:lnTo>
                  <a:pt x="2030" y="0"/>
                </a:lnTo>
                <a:lnTo>
                  <a:pt x="2071" y="0"/>
                </a:lnTo>
                <a:lnTo>
                  <a:pt x="2113" y="0"/>
                </a:lnTo>
                <a:lnTo>
                  <a:pt x="2154" y="0"/>
                </a:lnTo>
                <a:lnTo>
                  <a:pt x="2196" y="0"/>
                </a:lnTo>
                <a:lnTo>
                  <a:pt x="2237" y="0"/>
                </a:lnTo>
                <a:lnTo>
                  <a:pt x="2279" y="0"/>
                </a:lnTo>
                <a:lnTo>
                  <a:pt x="2320" y="0"/>
                </a:lnTo>
                <a:lnTo>
                  <a:pt x="2362" y="0"/>
                </a:lnTo>
                <a:lnTo>
                  <a:pt x="2403" y="0"/>
                </a:lnTo>
                <a:lnTo>
                  <a:pt x="2445" y="0"/>
                </a:lnTo>
                <a:lnTo>
                  <a:pt x="2486" y="0"/>
                </a:lnTo>
                <a:lnTo>
                  <a:pt x="2528" y="0"/>
                </a:lnTo>
                <a:lnTo>
                  <a:pt x="2569" y="0"/>
                </a:lnTo>
                <a:lnTo>
                  <a:pt x="2610" y="0"/>
                </a:lnTo>
                <a:lnTo>
                  <a:pt x="2652" y="0"/>
                </a:lnTo>
                <a:lnTo>
                  <a:pt x="2652" y="39"/>
                </a:lnTo>
                <a:lnTo>
                  <a:pt x="2652" y="78"/>
                </a:lnTo>
                <a:lnTo>
                  <a:pt x="2652" y="117"/>
                </a:lnTo>
                <a:lnTo>
                  <a:pt x="2652" y="156"/>
                </a:lnTo>
                <a:lnTo>
                  <a:pt x="2652" y="195"/>
                </a:lnTo>
                <a:lnTo>
                  <a:pt x="2652" y="234"/>
                </a:lnTo>
                <a:lnTo>
                  <a:pt x="2652" y="273"/>
                </a:lnTo>
                <a:lnTo>
                  <a:pt x="2652" y="311"/>
                </a:lnTo>
                <a:lnTo>
                  <a:pt x="2652" y="350"/>
                </a:lnTo>
                <a:lnTo>
                  <a:pt x="2652" y="389"/>
                </a:lnTo>
                <a:lnTo>
                  <a:pt x="2652" y="428"/>
                </a:lnTo>
                <a:lnTo>
                  <a:pt x="2652" y="467"/>
                </a:lnTo>
                <a:lnTo>
                  <a:pt x="2652" y="506"/>
                </a:lnTo>
                <a:lnTo>
                  <a:pt x="2652" y="545"/>
                </a:lnTo>
                <a:lnTo>
                  <a:pt x="2652" y="584"/>
                </a:lnTo>
                <a:lnTo>
                  <a:pt x="2652" y="622"/>
                </a:lnTo>
                <a:lnTo>
                  <a:pt x="2652" y="661"/>
                </a:lnTo>
                <a:lnTo>
                  <a:pt x="2652" y="700"/>
                </a:lnTo>
                <a:lnTo>
                  <a:pt x="2652" y="739"/>
                </a:lnTo>
                <a:lnTo>
                  <a:pt x="2652" y="778"/>
                </a:lnTo>
                <a:lnTo>
                  <a:pt x="2652" y="818"/>
                </a:lnTo>
                <a:lnTo>
                  <a:pt x="2652" y="855"/>
                </a:lnTo>
                <a:lnTo>
                  <a:pt x="2652" y="894"/>
                </a:lnTo>
                <a:lnTo>
                  <a:pt x="2652" y="933"/>
                </a:lnTo>
                <a:lnTo>
                  <a:pt x="2652" y="972"/>
                </a:lnTo>
                <a:lnTo>
                  <a:pt x="2652" y="1012"/>
                </a:lnTo>
                <a:lnTo>
                  <a:pt x="2652" y="1051"/>
                </a:lnTo>
                <a:lnTo>
                  <a:pt x="2652" y="1090"/>
                </a:lnTo>
                <a:lnTo>
                  <a:pt x="2652" y="1127"/>
                </a:lnTo>
                <a:lnTo>
                  <a:pt x="2652" y="1166"/>
                </a:lnTo>
                <a:lnTo>
                  <a:pt x="2652" y="1206"/>
                </a:lnTo>
                <a:lnTo>
                  <a:pt x="2652" y="1245"/>
                </a:lnTo>
                <a:lnTo>
                  <a:pt x="2652" y="1284"/>
                </a:lnTo>
                <a:lnTo>
                  <a:pt x="2652" y="1323"/>
                </a:lnTo>
                <a:lnTo>
                  <a:pt x="2652" y="1362"/>
                </a:lnTo>
                <a:lnTo>
                  <a:pt x="2652" y="1400"/>
                </a:lnTo>
                <a:lnTo>
                  <a:pt x="2652" y="1439"/>
                </a:lnTo>
                <a:lnTo>
                  <a:pt x="2652" y="1478"/>
                </a:lnTo>
                <a:lnTo>
                  <a:pt x="2652" y="1517"/>
                </a:lnTo>
                <a:lnTo>
                  <a:pt x="2652" y="1556"/>
                </a:lnTo>
                <a:lnTo>
                  <a:pt x="2652" y="1595"/>
                </a:lnTo>
                <a:lnTo>
                  <a:pt x="2652" y="1633"/>
                </a:lnTo>
                <a:lnTo>
                  <a:pt x="2652" y="1672"/>
                </a:lnTo>
                <a:lnTo>
                  <a:pt x="2652" y="1711"/>
                </a:lnTo>
                <a:lnTo>
                  <a:pt x="2652" y="1750"/>
                </a:lnTo>
                <a:lnTo>
                  <a:pt x="2652" y="1789"/>
                </a:lnTo>
                <a:lnTo>
                  <a:pt x="2652" y="1828"/>
                </a:lnTo>
                <a:lnTo>
                  <a:pt x="2652" y="1866"/>
                </a:lnTo>
                <a:lnTo>
                  <a:pt x="2652" y="1905"/>
                </a:lnTo>
                <a:lnTo>
                  <a:pt x="2652" y="1944"/>
                </a:lnTo>
                <a:lnTo>
                  <a:pt x="2652" y="1983"/>
                </a:lnTo>
                <a:lnTo>
                  <a:pt x="2652" y="2022"/>
                </a:lnTo>
                <a:lnTo>
                  <a:pt x="2652" y="2060"/>
                </a:lnTo>
                <a:lnTo>
                  <a:pt x="2652" y="2099"/>
                </a:lnTo>
                <a:lnTo>
                  <a:pt x="2652" y="2138"/>
                </a:lnTo>
                <a:lnTo>
                  <a:pt x="2652" y="2177"/>
                </a:lnTo>
                <a:lnTo>
                  <a:pt x="2652" y="2216"/>
                </a:lnTo>
                <a:lnTo>
                  <a:pt x="2652" y="2254"/>
                </a:lnTo>
                <a:lnTo>
                  <a:pt x="2652" y="2293"/>
                </a:lnTo>
                <a:lnTo>
                  <a:pt x="2652" y="2332"/>
                </a:lnTo>
                <a:lnTo>
                  <a:pt x="2652" y="2371"/>
                </a:lnTo>
                <a:lnTo>
                  <a:pt x="2652" y="2409"/>
                </a:lnTo>
                <a:lnTo>
                  <a:pt x="2652" y="2448"/>
                </a:lnTo>
                <a:lnTo>
                  <a:pt x="2652" y="2487"/>
                </a:lnTo>
                <a:lnTo>
                  <a:pt x="2610" y="2487"/>
                </a:lnTo>
                <a:lnTo>
                  <a:pt x="2569" y="2487"/>
                </a:lnTo>
                <a:lnTo>
                  <a:pt x="2528" y="2487"/>
                </a:lnTo>
                <a:lnTo>
                  <a:pt x="2486" y="2487"/>
                </a:lnTo>
                <a:lnTo>
                  <a:pt x="2445" y="2487"/>
                </a:lnTo>
                <a:lnTo>
                  <a:pt x="2403" y="2487"/>
                </a:lnTo>
                <a:lnTo>
                  <a:pt x="2362" y="2487"/>
                </a:lnTo>
                <a:lnTo>
                  <a:pt x="2320" y="2487"/>
                </a:lnTo>
                <a:lnTo>
                  <a:pt x="2280" y="2487"/>
                </a:lnTo>
                <a:lnTo>
                  <a:pt x="2238" y="2487"/>
                </a:lnTo>
                <a:lnTo>
                  <a:pt x="2197" y="2487"/>
                </a:lnTo>
                <a:lnTo>
                  <a:pt x="2155" y="2487"/>
                </a:lnTo>
                <a:lnTo>
                  <a:pt x="2114" y="2487"/>
                </a:lnTo>
                <a:lnTo>
                  <a:pt x="2072" y="2487"/>
                </a:lnTo>
                <a:lnTo>
                  <a:pt x="2031" y="2487"/>
                </a:lnTo>
                <a:lnTo>
                  <a:pt x="1990" y="2487"/>
                </a:lnTo>
                <a:lnTo>
                  <a:pt x="1948" y="2487"/>
                </a:lnTo>
                <a:lnTo>
                  <a:pt x="1907" y="2487"/>
                </a:lnTo>
                <a:lnTo>
                  <a:pt x="1865" y="2487"/>
                </a:lnTo>
                <a:lnTo>
                  <a:pt x="1824" y="2487"/>
                </a:lnTo>
                <a:lnTo>
                  <a:pt x="1782" y="2487"/>
                </a:lnTo>
                <a:lnTo>
                  <a:pt x="1741" y="2487"/>
                </a:lnTo>
                <a:lnTo>
                  <a:pt x="1699" y="2487"/>
                </a:lnTo>
                <a:lnTo>
                  <a:pt x="1658" y="2487"/>
                </a:lnTo>
                <a:lnTo>
                  <a:pt x="1616" y="2487"/>
                </a:lnTo>
                <a:lnTo>
                  <a:pt x="1575" y="2487"/>
                </a:lnTo>
                <a:lnTo>
                  <a:pt x="1533" y="2487"/>
                </a:lnTo>
                <a:lnTo>
                  <a:pt x="1492" y="2487"/>
                </a:lnTo>
                <a:lnTo>
                  <a:pt x="1450" y="2487"/>
                </a:lnTo>
                <a:lnTo>
                  <a:pt x="1409" y="2487"/>
                </a:lnTo>
                <a:lnTo>
                  <a:pt x="1367" y="2487"/>
                </a:lnTo>
                <a:lnTo>
                  <a:pt x="1326" y="2487"/>
                </a:lnTo>
                <a:lnTo>
                  <a:pt x="1284" y="2487"/>
                </a:lnTo>
                <a:lnTo>
                  <a:pt x="1243" y="2487"/>
                </a:lnTo>
                <a:lnTo>
                  <a:pt x="1201" y="2487"/>
                </a:lnTo>
                <a:lnTo>
                  <a:pt x="1160" y="2487"/>
                </a:lnTo>
                <a:lnTo>
                  <a:pt x="1118" y="2487"/>
                </a:lnTo>
                <a:lnTo>
                  <a:pt x="1077" y="2487"/>
                </a:lnTo>
                <a:lnTo>
                  <a:pt x="1035" y="2487"/>
                </a:lnTo>
                <a:lnTo>
                  <a:pt x="994" y="2487"/>
                </a:lnTo>
                <a:lnTo>
                  <a:pt x="953" y="2487"/>
                </a:lnTo>
                <a:lnTo>
                  <a:pt x="911" y="2487"/>
                </a:lnTo>
                <a:lnTo>
                  <a:pt x="870" y="2487"/>
                </a:lnTo>
                <a:lnTo>
                  <a:pt x="828" y="2487"/>
                </a:lnTo>
                <a:lnTo>
                  <a:pt x="787" y="2487"/>
                </a:lnTo>
                <a:lnTo>
                  <a:pt x="745" y="2487"/>
                </a:lnTo>
                <a:lnTo>
                  <a:pt x="704" y="2487"/>
                </a:lnTo>
                <a:lnTo>
                  <a:pt x="663" y="2487"/>
                </a:lnTo>
                <a:lnTo>
                  <a:pt x="622" y="2487"/>
                </a:lnTo>
                <a:lnTo>
                  <a:pt x="580" y="2487"/>
                </a:lnTo>
                <a:lnTo>
                  <a:pt x="539" y="2487"/>
                </a:lnTo>
                <a:lnTo>
                  <a:pt x="497" y="2487"/>
                </a:lnTo>
                <a:lnTo>
                  <a:pt x="456" y="2487"/>
                </a:lnTo>
                <a:lnTo>
                  <a:pt x="414" y="2487"/>
                </a:lnTo>
                <a:lnTo>
                  <a:pt x="373" y="2487"/>
                </a:lnTo>
                <a:lnTo>
                  <a:pt x="332" y="2487"/>
                </a:lnTo>
                <a:lnTo>
                  <a:pt x="290" y="2487"/>
                </a:lnTo>
                <a:lnTo>
                  <a:pt x="249" y="2487"/>
                </a:lnTo>
                <a:lnTo>
                  <a:pt x="207" y="2487"/>
                </a:lnTo>
                <a:lnTo>
                  <a:pt x="166" y="2487"/>
                </a:lnTo>
                <a:lnTo>
                  <a:pt x="124" y="2487"/>
                </a:lnTo>
                <a:lnTo>
                  <a:pt x="83" y="2487"/>
                </a:lnTo>
                <a:lnTo>
                  <a:pt x="41" y="2487"/>
                </a:lnTo>
                <a:lnTo>
                  <a:pt x="0" y="2487"/>
                </a:lnTo>
                <a:lnTo>
                  <a:pt x="0" y="2448"/>
                </a:lnTo>
                <a:lnTo>
                  <a:pt x="0" y="2409"/>
                </a:lnTo>
                <a:lnTo>
                  <a:pt x="0" y="2371"/>
                </a:lnTo>
                <a:lnTo>
                  <a:pt x="0" y="2332"/>
                </a:lnTo>
                <a:lnTo>
                  <a:pt x="0" y="2293"/>
                </a:lnTo>
                <a:lnTo>
                  <a:pt x="0" y="2254"/>
                </a:lnTo>
                <a:lnTo>
                  <a:pt x="1" y="2216"/>
                </a:lnTo>
                <a:lnTo>
                  <a:pt x="1" y="2177"/>
                </a:lnTo>
                <a:lnTo>
                  <a:pt x="1" y="2138"/>
                </a:lnTo>
                <a:lnTo>
                  <a:pt x="1" y="2099"/>
                </a:lnTo>
                <a:lnTo>
                  <a:pt x="1" y="2060"/>
                </a:lnTo>
                <a:lnTo>
                  <a:pt x="1" y="2022"/>
                </a:lnTo>
                <a:lnTo>
                  <a:pt x="1" y="1983"/>
                </a:lnTo>
                <a:lnTo>
                  <a:pt x="1" y="1944"/>
                </a:lnTo>
                <a:lnTo>
                  <a:pt x="1" y="1905"/>
                </a:lnTo>
                <a:lnTo>
                  <a:pt x="1" y="1866"/>
                </a:lnTo>
                <a:lnTo>
                  <a:pt x="1" y="1828"/>
                </a:lnTo>
                <a:lnTo>
                  <a:pt x="1" y="1789"/>
                </a:lnTo>
                <a:lnTo>
                  <a:pt x="1" y="1750"/>
                </a:lnTo>
                <a:lnTo>
                  <a:pt x="1" y="1711"/>
                </a:lnTo>
                <a:lnTo>
                  <a:pt x="1" y="1672"/>
                </a:lnTo>
                <a:lnTo>
                  <a:pt x="1" y="1633"/>
                </a:lnTo>
                <a:lnTo>
                  <a:pt x="1" y="1595"/>
                </a:lnTo>
                <a:lnTo>
                  <a:pt x="1" y="1556"/>
                </a:lnTo>
                <a:lnTo>
                  <a:pt x="1" y="1517"/>
                </a:lnTo>
                <a:lnTo>
                  <a:pt x="1" y="1478"/>
                </a:lnTo>
                <a:lnTo>
                  <a:pt x="1" y="1439"/>
                </a:lnTo>
                <a:lnTo>
                  <a:pt x="1" y="1400"/>
                </a:lnTo>
                <a:lnTo>
                  <a:pt x="1" y="1362"/>
                </a:lnTo>
                <a:lnTo>
                  <a:pt x="1" y="1323"/>
                </a:lnTo>
                <a:lnTo>
                  <a:pt x="1" y="1284"/>
                </a:lnTo>
                <a:lnTo>
                  <a:pt x="1" y="1245"/>
                </a:lnTo>
                <a:lnTo>
                  <a:pt x="1" y="1206"/>
                </a:lnTo>
                <a:lnTo>
                  <a:pt x="1" y="1166"/>
                </a:lnTo>
                <a:lnTo>
                  <a:pt x="1" y="1127"/>
                </a:lnTo>
                <a:lnTo>
                  <a:pt x="1" y="1088"/>
                </a:lnTo>
                <a:lnTo>
                  <a:pt x="1" y="1051"/>
                </a:lnTo>
                <a:lnTo>
                  <a:pt x="1" y="1012"/>
                </a:lnTo>
                <a:lnTo>
                  <a:pt x="1" y="972"/>
                </a:lnTo>
                <a:lnTo>
                  <a:pt x="1" y="933"/>
                </a:lnTo>
                <a:lnTo>
                  <a:pt x="1" y="894"/>
                </a:lnTo>
                <a:lnTo>
                  <a:pt x="1" y="855"/>
                </a:lnTo>
                <a:lnTo>
                  <a:pt x="1" y="816"/>
                </a:lnTo>
                <a:lnTo>
                  <a:pt x="1" y="777"/>
                </a:lnTo>
                <a:lnTo>
                  <a:pt x="1" y="738"/>
                </a:lnTo>
                <a:lnTo>
                  <a:pt x="1" y="699"/>
                </a:lnTo>
                <a:lnTo>
                  <a:pt x="1" y="661"/>
                </a:lnTo>
                <a:lnTo>
                  <a:pt x="1" y="622"/>
                </a:lnTo>
                <a:lnTo>
                  <a:pt x="1" y="583"/>
                </a:lnTo>
                <a:lnTo>
                  <a:pt x="1" y="544"/>
                </a:lnTo>
                <a:lnTo>
                  <a:pt x="1" y="505"/>
                </a:lnTo>
                <a:lnTo>
                  <a:pt x="1" y="466"/>
                </a:lnTo>
                <a:lnTo>
                  <a:pt x="1" y="427"/>
                </a:lnTo>
                <a:lnTo>
                  <a:pt x="1" y="388"/>
                </a:lnTo>
                <a:lnTo>
                  <a:pt x="1" y="349"/>
                </a:lnTo>
                <a:lnTo>
                  <a:pt x="1" y="311"/>
                </a:lnTo>
                <a:lnTo>
                  <a:pt x="1" y="272"/>
                </a:lnTo>
                <a:lnTo>
                  <a:pt x="0" y="233"/>
                </a:lnTo>
                <a:lnTo>
                  <a:pt x="0" y="194"/>
                </a:lnTo>
                <a:lnTo>
                  <a:pt x="0" y="155"/>
                </a:lnTo>
                <a:lnTo>
                  <a:pt x="0" y="116"/>
                </a:lnTo>
                <a:lnTo>
                  <a:pt x="0" y="78"/>
                </a:lnTo>
                <a:lnTo>
                  <a:pt x="0" y="3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C0C0C0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896" name="Freeform 153"/>
          <p:cNvSpPr>
            <a:spLocks/>
          </p:cNvSpPr>
          <p:nvPr/>
        </p:nvSpPr>
        <p:spPr bwMode="auto">
          <a:xfrm>
            <a:off x="5326063" y="4314825"/>
            <a:ext cx="701675" cy="19050"/>
          </a:xfrm>
          <a:custGeom>
            <a:avLst/>
            <a:gdLst>
              <a:gd name="T0" fmla="*/ 2147483647 w 1326"/>
              <a:gd name="T1" fmla="*/ 2147483647 h 35"/>
              <a:gd name="T2" fmla="*/ 2147483647 w 1326"/>
              <a:gd name="T3" fmla="*/ 2147483647 h 35"/>
              <a:gd name="T4" fmla="*/ 2147483647 w 1326"/>
              <a:gd name="T5" fmla="*/ 2147483647 h 35"/>
              <a:gd name="T6" fmla="*/ 2147483647 w 1326"/>
              <a:gd name="T7" fmla="*/ 2147483647 h 35"/>
              <a:gd name="T8" fmla="*/ 2147483647 w 1326"/>
              <a:gd name="T9" fmla="*/ 2147483647 h 35"/>
              <a:gd name="T10" fmla="*/ 2147483647 w 1326"/>
              <a:gd name="T11" fmla="*/ 2147483647 h 35"/>
              <a:gd name="T12" fmla="*/ 2147483647 w 1326"/>
              <a:gd name="T13" fmla="*/ 2147483647 h 35"/>
              <a:gd name="T14" fmla="*/ 2147483647 w 1326"/>
              <a:gd name="T15" fmla="*/ 2147483647 h 35"/>
              <a:gd name="T16" fmla="*/ 2147483647 w 1326"/>
              <a:gd name="T17" fmla="*/ 2147483647 h 35"/>
              <a:gd name="T18" fmla="*/ 2147483647 w 1326"/>
              <a:gd name="T19" fmla="*/ 2147483647 h 35"/>
              <a:gd name="T20" fmla="*/ 2147483647 w 1326"/>
              <a:gd name="T21" fmla="*/ 2147483647 h 35"/>
              <a:gd name="T22" fmla="*/ 2147483647 w 1326"/>
              <a:gd name="T23" fmla="*/ 2147483647 h 35"/>
              <a:gd name="T24" fmla="*/ 2147483647 w 1326"/>
              <a:gd name="T25" fmla="*/ 2147483647 h 35"/>
              <a:gd name="T26" fmla="*/ 2147483647 w 1326"/>
              <a:gd name="T27" fmla="*/ 0 h 35"/>
              <a:gd name="T28" fmla="*/ 2147483647 w 1326"/>
              <a:gd name="T29" fmla="*/ 0 h 35"/>
              <a:gd name="T30" fmla="*/ 2147483647 w 1326"/>
              <a:gd name="T31" fmla="*/ 0 h 35"/>
              <a:gd name="T32" fmla="*/ 0 w 1326"/>
              <a:gd name="T33" fmla="*/ 0 h 35"/>
              <a:gd name="T34" fmla="*/ 2147483647 w 1326"/>
              <a:gd name="T35" fmla="*/ 2147483647 h 35"/>
              <a:gd name="T36" fmla="*/ 2147483647 w 1326"/>
              <a:gd name="T37" fmla="*/ 2147483647 h 35"/>
              <a:gd name="T38" fmla="*/ 2147483647 w 1326"/>
              <a:gd name="T39" fmla="*/ 2147483647 h 35"/>
              <a:gd name="T40" fmla="*/ 2147483647 w 1326"/>
              <a:gd name="T41" fmla="*/ 2147483647 h 35"/>
              <a:gd name="T42" fmla="*/ 2147483647 w 1326"/>
              <a:gd name="T43" fmla="*/ 2147483647 h 35"/>
              <a:gd name="T44" fmla="*/ 2147483647 w 1326"/>
              <a:gd name="T45" fmla="*/ 2147483647 h 35"/>
              <a:gd name="T46" fmla="*/ 2147483647 w 1326"/>
              <a:gd name="T47" fmla="*/ 2147483647 h 35"/>
              <a:gd name="T48" fmla="*/ 2147483647 w 1326"/>
              <a:gd name="T49" fmla="*/ 2147483647 h 35"/>
              <a:gd name="T50" fmla="*/ 2147483647 w 1326"/>
              <a:gd name="T51" fmla="*/ 2147483647 h 35"/>
              <a:gd name="T52" fmla="*/ 2147483647 w 1326"/>
              <a:gd name="T53" fmla="*/ 2147483647 h 35"/>
              <a:gd name="T54" fmla="*/ 2147483647 w 1326"/>
              <a:gd name="T55" fmla="*/ 2147483647 h 35"/>
              <a:gd name="T56" fmla="*/ 2147483647 w 1326"/>
              <a:gd name="T57" fmla="*/ 2147483647 h 35"/>
              <a:gd name="T58" fmla="*/ 2147483647 w 1326"/>
              <a:gd name="T59" fmla="*/ 2147483647 h 35"/>
              <a:gd name="T60" fmla="*/ 2147483647 w 1326"/>
              <a:gd name="T61" fmla="*/ 2147483647 h 35"/>
              <a:gd name="T62" fmla="*/ 2147483647 w 1326"/>
              <a:gd name="T63" fmla="*/ 2147483647 h 35"/>
              <a:gd name="T64" fmla="*/ 2147483647 w 1326"/>
              <a:gd name="T65" fmla="*/ 2147483647 h 35"/>
              <a:gd name="T66" fmla="*/ 2147483647 w 1326"/>
              <a:gd name="T67" fmla="*/ 2147483647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26" h="35">
                <a:moveTo>
                  <a:pt x="1326" y="1"/>
                </a:moveTo>
                <a:lnTo>
                  <a:pt x="1326" y="1"/>
                </a:lnTo>
                <a:lnTo>
                  <a:pt x="1284" y="1"/>
                </a:lnTo>
                <a:lnTo>
                  <a:pt x="1243" y="1"/>
                </a:lnTo>
                <a:lnTo>
                  <a:pt x="1201" y="1"/>
                </a:lnTo>
                <a:lnTo>
                  <a:pt x="1160" y="1"/>
                </a:lnTo>
                <a:lnTo>
                  <a:pt x="1118" y="1"/>
                </a:lnTo>
                <a:lnTo>
                  <a:pt x="1077" y="1"/>
                </a:lnTo>
                <a:lnTo>
                  <a:pt x="1035" y="1"/>
                </a:lnTo>
                <a:lnTo>
                  <a:pt x="994" y="1"/>
                </a:lnTo>
                <a:lnTo>
                  <a:pt x="954" y="1"/>
                </a:lnTo>
                <a:lnTo>
                  <a:pt x="912" y="1"/>
                </a:lnTo>
                <a:lnTo>
                  <a:pt x="871" y="1"/>
                </a:lnTo>
                <a:lnTo>
                  <a:pt x="829" y="1"/>
                </a:lnTo>
                <a:lnTo>
                  <a:pt x="788" y="1"/>
                </a:lnTo>
                <a:lnTo>
                  <a:pt x="746" y="1"/>
                </a:lnTo>
                <a:lnTo>
                  <a:pt x="705" y="1"/>
                </a:lnTo>
                <a:lnTo>
                  <a:pt x="663" y="1"/>
                </a:lnTo>
                <a:lnTo>
                  <a:pt x="622" y="1"/>
                </a:lnTo>
                <a:lnTo>
                  <a:pt x="580" y="1"/>
                </a:lnTo>
                <a:lnTo>
                  <a:pt x="539" y="1"/>
                </a:lnTo>
                <a:lnTo>
                  <a:pt x="497" y="1"/>
                </a:lnTo>
                <a:lnTo>
                  <a:pt x="456" y="1"/>
                </a:lnTo>
                <a:lnTo>
                  <a:pt x="414" y="1"/>
                </a:lnTo>
                <a:lnTo>
                  <a:pt x="373" y="1"/>
                </a:lnTo>
                <a:lnTo>
                  <a:pt x="332" y="1"/>
                </a:lnTo>
                <a:lnTo>
                  <a:pt x="290" y="1"/>
                </a:lnTo>
                <a:lnTo>
                  <a:pt x="249" y="0"/>
                </a:lnTo>
                <a:lnTo>
                  <a:pt x="207" y="0"/>
                </a:lnTo>
                <a:lnTo>
                  <a:pt x="166" y="0"/>
                </a:lnTo>
                <a:lnTo>
                  <a:pt x="124" y="0"/>
                </a:lnTo>
                <a:lnTo>
                  <a:pt x="83" y="0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lnTo>
                  <a:pt x="41" y="34"/>
                </a:lnTo>
                <a:lnTo>
                  <a:pt x="83" y="34"/>
                </a:lnTo>
                <a:lnTo>
                  <a:pt x="124" y="34"/>
                </a:lnTo>
                <a:lnTo>
                  <a:pt x="166" y="34"/>
                </a:lnTo>
                <a:lnTo>
                  <a:pt x="207" y="34"/>
                </a:lnTo>
                <a:lnTo>
                  <a:pt x="249" y="34"/>
                </a:lnTo>
                <a:lnTo>
                  <a:pt x="290" y="35"/>
                </a:lnTo>
                <a:lnTo>
                  <a:pt x="332" y="35"/>
                </a:lnTo>
                <a:lnTo>
                  <a:pt x="373" y="35"/>
                </a:lnTo>
                <a:lnTo>
                  <a:pt x="414" y="35"/>
                </a:lnTo>
                <a:lnTo>
                  <a:pt x="456" y="35"/>
                </a:lnTo>
                <a:lnTo>
                  <a:pt x="497" y="35"/>
                </a:lnTo>
                <a:lnTo>
                  <a:pt x="539" y="35"/>
                </a:lnTo>
                <a:lnTo>
                  <a:pt x="580" y="35"/>
                </a:lnTo>
                <a:lnTo>
                  <a:pt x="622" y="35"/>
                </a:lnTo>
                <a:lnTo>
                  <a:pt x="663" y="35"/>
                </a:lnTo>
                <a:lnTo>
                  <a:pt x="705" y="35"/>
                </a:lnTo>
                <a:lnTo>
                  <a:pt x="746" y="35"/>
                </a:lnTo>
                <a:lnTo>
                  <a:pt x="788" y="35"/>
                </a:lnTo>
                <a:lnTo>
                  <a:pt x="829" y="35"/>
                </a:lnTo>
                <a:lnTo>
                  <a:pt x="871" y="35"/>
                </a:lnTo>
                <a:lnTo>
                  <a:pt x="912" y="35"/>
                </a:lnTo>
                <a:lnTo>
                  <a:pt x="954" y="35"/>
                </a:lnTo>
                <a:lnTo>
                  <a:pt x="994" y="35"/>
                </a:lnTo>
                <a:lnTo>
                  <a:pt x="1035" y="35"/>
                </a:lnTo>
                <a:lnTo>
                  <a:pt x="1077" y="35"/>
                </a:lnTo>
                <a:lnTo>
                  <a:pt x="1118" y="35"/>
                </a:lnTo>
                <a:lnTo>
                  <a:pt x="1160" y="35"/>
                </a:lnTo>
                <a:lnTo>
                  <a:pt x="1201" y="35"/>
                </a:lnTo>
                <a:lnTo>
                  <a:pt x="1243" y="35"/>
                </a:lnTo>
                <a:lnTo>
                  <a:pt x="1284" y="35"/>
                </a:lnTo>
                <a:lnTo>
                  <a:pt x="1326" y="35"/>
                </a:lnTo>
                <a:lnTo>
                  <a:pt x="132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7" name="Freeform 154"/>
          <p:cNvSpPr>
            <a:spLocks/>
          </p:cNvSpPr>
          <p:nvPr/>
        </p:nvSpPr>
        <p:spPr bwMode="auto">
          <a:xfrm>
            <a:off x="6027738" y="4314825"/>
            <a:ext cx="711200" cy="19050"/>
          </a:xfrm>
          <a:custGeom>
            <a:avLst/>
            <a:gdLst>
              <a:gd name="T0" fmla="*/ 2147483647 w 1343"/>
              <a:gd name="T1" fmla="*/ 0 h 35"/>
              <a:gd name="T2" fmla="*/ 2147483647 w 1343"/>
              <a:gd name="T3" fmla="*/ 0 h 35"/>
              <a:gd name="T4" fmla="*/ 2147483647 w 1343"/>
              <a:gd name="T5" fmla="*/ 0 h 35"/>
              <a:gd name="T6" fmla="*/ 2147483647 w 1343"/>
              <a:gd name="T7" fmla="*/ 0 h 35"/>
              <a:gd name="T8" fmla="*/ 2147483647 w 1343"/>
              <a:gd name="T9" fmla="*/ 0 h 35"/>
              <a:gd name="T10" fmla="*/ 2147483647 w 1343"/>
              <a:gd name="T11" fmla="*/ 0 h 35"/>
              <a:gd name="T12" fmla="*/ 2147483647 w 1343"/>
              <a:gd name="T13" fmla="*/ 0 h 35"/>
              <a:gd name="T14" fmla="*/ 2147483647 w 1343"/>
              <a:gd name="T15" fmla="*/ 0 h 35"/>
              <a:gd name="T16" fmla="*/ 2147483647 w 1343"/>
              <a:gd name="T17" fmla="*/ 0 h 35"/>
              <a:gd name="T18" fmla="*/ 2147483647 w 1343"/>
              <a:gd name="T19" fmla="*/ 2147483647 h 35"/>
              <a:gd name="T20" fmla="*/ 2147483647 w 1343"/>
              <a:gd name="T21" fmla="*/ 2147483647 h 35"/>
              <a:gd name="T22" fmla="*/ 2147483647 w 1343"/>
              <a:gd name="T23" fmla="*/ 2147483647 h 35"/>
              <a:gd name="T24" fmla="*/ 2147483647 w 1343"/>
              <a:gd name="T25" fmla="*/ 2147483647 h 35"/>
              <a:gd name="T26" fmla="*/ 2147483647 w 1343"/>
              <a:gd name="T27" fmla="*/ 2147483647 h 35"/>
              <a:gd name="T28" fmla="*/ 2147483647 w 1343"/>
              <a:gd name="T29" fmla="*/ 2147483647 h 35"/>
              <a:gd name="T30" fmla="*/ 2147483647 w 1343"/>
              <a:gd name="T31" fmla="*/ 2147483647 h 35"/>
              <a:gd name="T32" fmla="*/ 0 w 1343"/>
              <a:gd name="T33" fmla="*/ 2147483647 h 35"/>
              <a:gd name="T34" fmla="*/ 2147483647 w 1343"/>
              <a:gd name="T35" fmla="*/ 2147483647 h 35"/>
              <a:gd name="T36" fmla="*/ 2147483647 w 1343"/>
              <a:gd name="T37" fmla="*/ 2147483647 h 35"/>
              <a:gd name="T38" fmla="*/ 2147483647 w 1343"/>
              <a:gd name="T39" fmla="*/ 2147483647 h 35"/>
              <a:gd name="T40" fmla="*/ 2147483647 w 1343"/>
              <a:gd name="T41" fmla="*/ 2147483647 h 35"/>
              <a:gd name="T42" fmla="*/ 2147483647 w 1343"/>
              <a:gd name="T43" fmla="*/ 2147483647 h 35"/>
              <a:gd name="T44" fmla="*/ 2147483647 w 1343"/>
              <a:gd name="T45" fmla="*/ 2147483647 h 35"/>
              <a:gd name="T46" fmla="*/ 2147483647 w 1343"/>
              <a:gd name="T47" fmla="*/ 2147483647 h 35"/>
              <a:gd name="T48" fmla="*/ 2147483647 w 1343"/>
              <a:gd name="T49" fmla="*/ 2147483647 h 35"/>
              <a:gd name="T50" fmla="*/ 2147483647 w 1343"/>
              <a:gd name="T51" fmla="*/ 2147483647 h 35"/>
              <a:gd name="T52" fmla="*/ 2147483647 w 1343"/>
              <a:gd name="T53" fmla="*/ 2147483647 h 35"/>
              <a:gd name="T54" fmla="*/ 2147483647 w 1343"/>
              <a:gd name="T55" fmla="*/ 2147483647 h 35"/>
              <a:gd name="T56" fmla="*/ 2147483647 w 1343"/>
              <a:gd name="T57" fmla="*/ 2147483647 h 35"/>
              <a:gd name="T58" fmla="*/ 2147483647 w 1343"/>
              <a:gd name="T59" fmla="*/ 2147483647 h 35"/>
              <a:gd name="T60" fmla="*/ 2147483647 w 1343"/>
              <a:gd name="T61" fmla="*/ 2147483647 h 35"/>
              <a:gd name="T62" fmla="*/ 2147483647 w 1343"/>
              <a:gd name="T63" fmla="*/ 2147483647 h 35"/>
              <a:gd name="T64" fmla="*/ 2147483647 w 1343"/>
              <a:gd name="T65" fmla="*/ 2147483647 h 35"/>
              <a:gd name="T66" fmla="*/ 2147483647 w 1343"/>
              <a:gd name="T67" fmla="*/ 2147483647 h 35"/>
              <a:gd name="T68" fmla="*/ 2147483647 w 1343"/>
              <a:gd name="T69" fmla="*/ 0 h 35"/>
              <a:gd name="T70" fmla="*/ 2147483647 w 1343"/>
              <a:gd name="T71" fmla="*/ 2147483647 h 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43" h="35">
                <a:moveTo>
                  <a:pt x="1343" y="17"/>
                </a:moveTo>
                <a:lnTo>
                  <a:pt x="1326" y="0"/>
                </a:lnTo>
                <a:lnTo>
                  <a:pt x="1284" y="0"/>
                </a:lnTo>
                <a:lnTo>
                  <a:pt x="1243" y="0"/>
                </a:lnTo>
                <a:lnTo>
                  <a:pt x="1202" y="0"/>
                </a:lnTo>
                <a:lnTo>
                  <a:pt x="1160" y="0"/>
                </a:lnTo>
                <a:lnTo>
                  <a:pt x="1119" y="0"/>
                </a:lnTo>
                <a:lnTo>
                  <a:pt x="1077" y="0"/>
                </a:lnTo>
                <a:lnTo>
                  <a:pt x="1036" y="0"/>
                </a:lnTo>
                <a:lnTo>
                  <a:pt x="994" y="0"/>
                </a:lnTo>
                <a:lnTo>
                  <a:pt x="953" y="0"/>
                </a:lnTo>
                <a:lnTo>
                  <a:pt x="911" y="0"/>
                </a:lnTo>
                <a:lnTo>
                  <a:pt x="870" y="0"/>
                </a:lnTo>
                <a:lnTo>
                  <a:pt x="828" y="0"/>
                </a:lnTo>
                <a:lnTo>
                  <a:pt x="787" y="0"/>
                </a:lnTo>
                <a:lnTo>
                  <a:pt x="745" y="0"/>
                </a:lnTo>
                <a:lnTo>
                  <a:pt x="704" y="0"/>
                </a:lnTo>
                <a:lnTo>
                  <a:pt x="664" y="0"/>
                </a:lnTo>
                <a:lnTo>
                  <a:pt x="622" y="1"/>
                </a:lnTo>
                <a:lnTo>
                  <a:pt x="581" y="1"/>
                </a:lnTo>
                <a:lnTo>
                  <a:pt x="539" y="1"/>
                </a:lnTo>
                <a:lnTo>
                  <a:pt x="498" y="1"/>
                </a:lnTo>
                <a:lnTo>
                  <a:pt x="456" y="1"/>
                </a:lnTo>
                <a:lnTo>
                  <a:pt x="415" y="1"/>
                </a:lnTo>
                <a:lnTo>
                  <a:pt x="373" y="1"/>
                </a:lnTo>
                <a:lnTo>
                  <a:pt x="332" y="1"/>
                </a:lnTo>
                <a:lnTo>
                  <a:pt x="290" y="1"/>
                </a:lnTo>
                <a:lnTo>
                  <a:pt x="249" y="1"/>
                </a:lnTo>
                <a:lnTo>
                  <a:pt x="207" y="1"/>
                </a:lnTo>
                <a:lnTo>
                  <a:pt x="166" y="1"/>
                </a:lnTo>
                <a:lnTo>
                  <a:pt x="124" y="1"/>
                </a:lnTo>
                <a:lnTo>
                  <a:pt x="83" y="1"/>
                </a:lnTo>
                <a:lnTo>
                  <a:pt x="41" y="1"/>
                </a:lnTo>
                <a:lnTo>
                  <a:pt x="0" y="1"/>
                </a:lnTo>
                <a:lnTo>
                  <a:pt x="0" y="35"/>
                </a:lnTo>
                <a:lnTo>
                  <a:pt x="41" y="35"/>
                </a:lnTo>
                <a:lnTo>
                  <a:pt x="83" y="35"/>
                </a:lnTo>
                <a:lnTo>
                  <a:pt x="124" y="35"/>
                </a:lnTo>
                <a:lnTo>
                  <a:pt x="166" y="35"/>
                </a:lnTo>
                <a:lnTo>
                  <a:pt x="207" y="35"/>
                </a:lnTo>
                <a:lnTo>
                  <a:pt x="249" y="35"/>
                </a:lnTo>
                <a:lnTo>
                  <a:pt x="290" y="35"/>
                </a:lnTo>
                <a:lnTo>
                  <a:pt x="332" y="35"/>
                </a:lnTo>
                <a:lnTo>
                  <a:pt x="373" y="35"/>
                </a:lnTo>
                <a:lnTo>
                  <a:pt x="415" y="35"/>
                </a:lnTo>
                <a:lnTo>
                  <a:pt x="456" y="35"/>
                </a:lnTo>
                <a:lnTo>
                  <a:pt x="498" y="35"/>
                </a:lnTo>
                <a:lnTo>
                  <a:pt x="539" y="35"/>
                </a:lnTo>
                <a:lnTo>
                  <a:pt x="581" y="35"/>
                </a:lnTo>
                <a:lnTo>
                  <a:pt x="622" y="35"/>
                </a:lnTo>
                <a:lnTo>
                  <a:pt x="664" y="34"/>
                </a:lnTo>
                <a:lnTo>
                  <a:pt x="704" y="34"/>
                </a:lnTo>
                <a:lnTo>
                  <a:pt x="745" y="34"/>
                </a:lnTo>
                <a:lnTo>
                  <a:pt x="787" y="34"/>
                </a:lnTo>
                <a:lnTo>
                  <a:pt x="828" y="34"/>
                </a:lnTo>
                <a:lnTo>
                  <a:pt x="870" y="34"/>
                </a:lnTo>
                <a:lnTo>
                  <a:pt x="911" y="34"/>
                </a:lnTo>
                <a:lnTo>
                  <a:pt x="953" y="34"/>
                </a:lnTo>
                <a:lnTo>
                  <a:pt x="994" y="34"/>
                </a:lnTo>
                <a:lnTo>
                  <a:pt x="1036" y="34"/>
                </a:lnTo>
                <a:lnTo>
                  <a:pt x="1077" y="34"/>
                </a:lnTo>
                <a:lnTo>
                  <a:pt x="1119" y="34"/>
                </a:lnTo>
                <a:lnTo>
                  <a:pt x="1160" y="34"/>
                </a:lnTo>
                <a:lnTo>
                  <a:pt x="1202" y="34"/>
                </a:lnTo>
                <a:lnTo>
                  <a:pt x="1243" y="34"/>
                </a:lnTo>
                <a:lnTo>
                  <a:pt x="1284" y="34"/>
                </a:lnTo>
                <a:lnTo>
                  <a:pt x="1326" y="34"/>
                </a:lnTo>
                <a:lnTo>
                  <a:pt x="1309" y="17"/>
                </a:lnTo>
                <a:lnTo>
                  <a:pt x="1343" y="17"/>
                </a:lnTo>
                <a:lnTo>
                  <a:pt x="1343" y="0"/>
                </a:lnTo>
                <a:lnTo>
                  <a:pt x="1326" y="0"/>
                </a:lnTo>
                <a:lnTo>
                  <a:pt x="1343" y="17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8" name="Freeform 155"/>
          <p:cNvSpPr>
            <a:spLocks/>
          </p:cNvSpPr>
          <p:nvPr/>
        </p:nvSpPr>
        <p:spPr bwMode="auto">
          <a:xfrm>
            <a:off x="6721475" y="4324350"/>
            <a:ext cx="17463" cy="658813"/>
          </a:xfrm>
          <a:custGeom>
            <a:avLst/>
            <a:gdLst>
              <a:gd name="T0" fmla="*/ 2147483647 w 34"/>
              <a:gd name="T1" fmla="*/ 2147483647 h 1245"/>
              <a:gd name="T2" fmla="*/ 2147483647 w 34"/>
              <a:gd name="T3" fmla="*/ 2147483647 h 1245"/>
              <a:gd name="T4" fmla="*/ 2147483647 w 34"/>
              <a:gd name="T5" fmla="*/ 2147483647 h 1245"/>
              <a:gd name="T6" fmla="*/ 2147483647 w 34"/>
              <a:gd name="T7" fmla="*/ 2147483647 h 1245"/>
              <a:gd name="T8" fmla="*/ 2147483647 w 34"/>
              <a:gd name="T9" fmla="*/ 2147483647 h 1245"/>
              <a:gd name="T10" fmla="*/ 2147483647 w 34"/>
              <a:gd name="T11" fmla="*/ 2147483647 h 1245"/>
              <a:gd name="T12" fmla="*/ 2147483647 w 34"/>
              <a:gd name="T13" fmla="*/ 2147483647 h 1245"/>
              <a:gd name="T14" fmla="*/ 2147483647 w 34"/>
              <a:gd name="T15" fmla="*/ 2147483647 h 1245"/>
              <a:gd name="T16" fmla="*/ 2147483647 w 34"/>
              <a:gd name="T17" fmla="*/ 2147483647 h 1245"/>
              <a:gd name="T18" fmla="*/ 2147483647 w 34"/>
              <a:gd name="T19" fmla="*/ 2147483647 h 1245"/>
              <a:gd name="T20" fmla="*/ 2147483647 w 34"/>
              <a:gd name="T21" fmla="*/ 2147483647 h 1245"/>
              <a:gd name="T22" fmla="*/ 2147483647 w 34"/>
              <a:gd name="T23" fmla="*/ 2147483647 h 1245"/>
              <a:gd name="T24" fmla="*/ 2147483647 w 34"/>
              <a:gd name="T25" fmla="*/ 2147483647 h 1245"/>
              <a:gd name="T26" fmla="*/ 2147483647 w 34"/>
              <a:gd name="T27" fmla="*/ 2147483647 h 1245"/>
              <a:gd name="T28" fmla="*/ 2147483647 w 34"/>
              <a:gd name="T29" fmla="*/ 2147483647 h 1245"/>
              <a:gd name="T30" fmla="*/ 2147483647 w 34"/>
              <a:gd name="T31" fmla="*/ 2147483647 h 1245"/>
              <a:gd name="T32" fmla="*/ 2147483647 w 34"/>
              <a:gd name="T33" fmla="*/ 0 h 1245"/>
              <a:gd name="T34" fmla="*/ 0 w 34"/>
              <a:gd name="T35" fmla="*/ 2147483647 h 1245"/>
              <a:gd name="T36" fmla="*/ 0 w 34"/>
              <a:gd name="T37" fmla="*/ 2147483647 h 1245"/>
              <a:gd name="T38" fmla="*/ 0 w 34"/>
              <a:gd name="T39" fmla="*/ 2147483647 h 1245"/>
              <a:gd name="T40" fmla="*/ 0 w 34"/>
              <a:gd name="T41" fmla="*/ 2147483647 h 1245"/>
              <a:gd name="T42" fmla="*/ 0 w 34"/>
              <a:gd name="T43" fmla="*/ 2147483647 h 1245"/>
              <a:gd name="T44" fmla="*/ 0 w 34"/>
              <a:gd name="T45" fmla="*/ 2147483647 h 1245"/>
              <a:gd name="T46" fmla="*/ 0 w 34"/>
              <a:gd name="T47" fmla="*/ 2147483647 h 1245"/>
              <a:gd name="T48" fmla="*/ 0 w 34"/>
              <a:gd name="T49" fmla="*/ 2147483647 h 1245"/>
              <a:gd name="T50" fmla="*/ 0 w 34"/>
              <a:gd name="T51" fmla="*/ 2147483647 h 1245"/>
              <a:gd name="T52" fmla="*/ 0 w 34"/>
              <a:gd name="T53" fmla="*/ 2147483647 h 1245"/>
              <a:gd name="T54" fmla="*/ 0 w 34"/>
              <a:gd name="T55" fmla="*/ 2147483647 h 1245"/>
              <a:gd name="T56" fmla="*/ 0 w 34"/>
              <a:gd name="T57" fmla="*/ 2147483647 h 1245"/>
              <a:gd name="T58" fmla="*/ 0 w 34"/>
              <a:gd name="T59" fmla="*/ 2147483647 h 1245"/>
              <a:gd name="T60" fmla="*/ 0 w 34"/>
              <a:gd name="T61" fmla="*/ 2147483647 h 1245"/>
              <a:gd name="T62" fmla="*/ 0 w 34"/>
              <a:gd name="T63" fmla="*/ 2147483647 h 1245"/>
              <a:gd name="T64" fmla="*/ 0 w 34"/>
              <a:gd name="T65" fmla="*/ 2147483647 h 1245"/>
              <a:gd name="T66" fmla="*/ 0 w 34"/>
              <a:gd name="T67" fmla="*/ 2147483647 h 12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1245">
                <a:moveTo>
                  <a:pt x="34" y="1245"/>
                </a:moveTo>
                <a:lnTo>
                  <a:pt x="34" y="1245"/>
                </a:lnTo>
                <a:lnTo>
                  <a:pt x="34" y="1206"/>
                </a:lnTo>
                <a:lnTo>
                  <a:pt x="34" y="1166"/>
                </a:lnTo>
                <a:lnTo>
                  <a:pt x="34" y="1127"/>
                </a:lnTo>
                <a:lnTo>
                  <a:pt x="34" y="1090"/>
                </a:lnTo>
                <a:lnTo>
                  <a:pt x="34" y="1051"/>
                </a:lnTo>
                <a:lnTo>
                  <a:pt x="34" y="1012"/>
                </a:lnTo>
                <a:lnTo>
                  <a:pt x="34" y="972"/>
                </a:lnTo>
                <a:lnTo>
                  <a:pt x="34" y="933"/>
                </a:lnTo>
                <a:lnTo>
                  <a:pt x="34" y="894"/>
                </a:lnTo>
                <a:lnTo>
                  <a:pt x="34" y="855"/>
                </a:lnTo>
                <a:lnTo>
                  <a:pt x="34" y="818"/>
                </a:lnTo>
                <a:lnTo>
                  <a:pt x="34" y="778"/>
                </a:lnTo>
                <a:lnTo>
                  <a:pt x="34" y="739"/>
                </a:lnTo>
                <a:lnTo>
                  <a:pt x="34" y="700"/>
                </a:lnTo>
                <a:lnTo>
                  <a:pt x="34" y="661"/>
                </a:lnTo>
                <a:lnTo>
                  <a:pt x="34" y="622"/>
                </a:lnTo>
                <a:lnTo>
                  <a:pt x="34" y="584"/>
                </a:lnTo>
                <a:lnTo>
                  <a:pt x="34" y="545"/>
                </a:lnTo>
                <a:lnTo>
                  <a:pt x="34" y="506"/>
                </a:lnTo>
                <a:lnTo>
                  <a:pt x="34" y="467"/>
                </a:lnTo>
                <a:lnTo>
                  <a:pt x="34" y="428"/>
                </a:lnTo>
                <a:lnTo>
                  <a:pt x="34" y="389"/>
                </a:lnTo>
                <a:lnTo>
                  <a:pt x="34" y="350"/>
                </a:lnTo>
                <a:lnTo>
                  <a:pt x="34" y="311"/>
                </a:lnTo>
                <a:lnTo>
                  <a:pt x="34" y="273"/>
                </a:lnTo>
                <a:lnTo>
                  <a:pt x="34" y="234"/>
                </a:lnTo>
                <a:lnTo>
                  <a:pt x="34" y="195"/>
                </a:lnTo>
                <a:lnTo>
                  <a:pt x="34" y="156"/>
                </a:lnTo>
                <a:lnTo>
                  <a:pt x="34" y="117"/>
                </a:lnTo>
                <a:lnTo>
                  <a:pt x="34" y="78"/>
                </a:lnTo>
                <a:lnTo>
                  <a:pt x="34" y="39"/>
                </a:lnTo>
                <a:lnTo>
                  <a:pt x="34" y="0"/>
                </a:lnTo>
                <a:lnTo>
                  <a:pt x="0" y="0"/>
                </a:lnTo>
                <a:lnTo>
                  <a:pt x="0" y="39"/>
                </a:lnTo>
                <a:lnTo>
                  <a:pt x="0" y="78"/>
                </a:lnTo>
                <a:lnTo>
                  <a:pt x="0" y="117"/>
                </a:lnTo>
                <a:lnTo>
                  <a:pt x="0" y="156"/>
                </a:lnTo>
                <a:lnTo>
                  <a:pt x="0" y="195"/>
                </a:lnTo>
                <a:lnTo>
                  <a:pt x="0" y="234"/>
                </a:lnTo>
                <a:lnTo>
                  <a:pt x="0" y="273"/>
                </a:lnTo>
                <a:lnTo>
                  <a:pt x="0" y="311"/>
                </a:lnTo>
                <a:lnTo>
                  <a:pt x="0" y="350"/>
                </a:lnTo>
                <a:lnTo>
                  <a:pt x="0" y="389"/>
                </a:lnTo>
                <a:lnTo>
                  <a:pt x="0" y="428"/>
                </a:lnTo>
                <a:lnTo>
                  <a:pt x="0" y="467"/>
                </a:lnTo>
                <a:lnTo>
                  <a:pt x="0" y="506"/>
                </a:lnTo>
                <a:lnTo>
                  <a:pt x="0" y="545"/>
                </a:lnTo>
                <a:lnTo>
                  <a:pt x="0" y="584"/>
                </a:lnTo>
                <a:lnTo>
                  <a:pt x="0" y="622"/>
                </a:lnTo>
                <a:lnTo>
                  <a:pt x="0" y="661"/>
                </a:lnTo>
                <a:lnTo>
                  <a:pt x="0" y="700"/>
                </a:lnTo>
                <a:lnTo>
                  <a:pt x="0" y="739"/>
                </a:lnTo>
                <a:lnTo>
                  <a:pt x="0" y="778"/>
                </a:lnTo>
                <a:lnTo>
                  <a:pt x="0" y="818"/>
                </a:lnTo>
                <a:lnTo>
                  <a:pt x="0" y="855"/>
                </a:lnTo>
                <a:lnTo>
                  <a:pt x="0" y="894"/>
                </a:lnTo>
                <a:lnTo>
                  <a:pt x="0" y="933"/>
                </a:lnTo>
                <a:lnTo>
                  <a:pt x="0" y="972"/>
                </a:lnTo>
                <a:lnTo>
                  <a:pt x="0" y="1012"/>
                </a:lnTo>
                <a:lnTo>
                  <a:pt x="0" y="1051"/>
                </a:lnTo>
                <a:lnTo>
                  <a:pt x="0" y="1090"/>
                </a:lnTo>
                <a:lnTo>
                  <a:pt x="0" y="1127"/>
                </a:lnTo>
                <a:lnTo>
                  <a:pt x="0" y="1166"/>
                </a:lnTo>
                <a:lnTo>
                  <a:pt x="0" y="1206"/>
                </a:lnTo>
                <a:lnTo>
                  <a:pt x="0" y="1245"/>
                </a:lnTo>
                <a:lnTo>
                  <a:pt x="34" y="1245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9" name="Freeform 156"/>
          <p:cNvSpPr>
            <a:spLocks/>
          </p:cNvSpPr>
          <p:nvPr/>
        </p:nvSpPr>
        <p:spPr bwMode="auto">
          <a:xfrm>
            <a:off x="6721475" y="4983163"/>
            <a:ext cx="17463" cy="666750"/>
          </a:xfrm>
          <a:custGeom>
            <a:avLst/>
            <a:gdLst>
              <a:gd name="T0" fmla="*/ 2147483647 w 34"/>
              <a:gd name="T1" fmla="*/ 2147483647 h 1259"/>
              <a:gd name="T2" fmla="*/ 2147483647 w 34"/>
              <a:gd name="T3" fmla="*/ 2147483647 h 1259"/>
              <a:gd name="T4" fmla="*/ 2147483647 w 34"/>
              <a:gd name="T5" fmla="*/ 2147483647 h 1259"/>
              <a:gd name="T6" fmla="*/ 2147483647 w 34"/>
              <a:gd name="T7" fmla="*/ 2147483647 h 1259"/>
              <a:gd name="T8" fmla="*/ 2147483647 w 34"/>
              <a:gd name="T9" fmla="*/ 2147483647 h 1259"/>
              <a:gd name="T10" fmla="*/ 2147483647 w 34"/>
              <a:gd name="T11" fmla="*/ 2147483647 h 1259"/>
              <a:gd name="T12" fmla="*/ 2147483647 w 34"/>
              <a:gd name="T13" fmla="*/ 2147483647 h 1259"/>
              <a:gd name="T14" fmla="*/ 2147483647 w 34"/>
              <a:gd name="T15" fmla="*/ 2147483647 h 1259"/>
              <a:gd name="T16" fmla="*/ 2147483647 w 34"/>
              <a:gd name="T17" fmla="*/ 2147483647 h 1259"/>
              <a:gd name="T18" fmla="*/ 2147483647 w 34"/>
              <a:gd name="T19" fmla="*/ 2147483647 h 1259"/>
              <a:gd name="T20" fmla="*/ 2147483647 w 34"/>
              <a:gd name="T21" fmla="*/ 2147483647 h 1259"/>
              <a:gd name="T22" fmla="*/ 2147483647 w 34"/>
              <a:gd name="T23" fmla="*/ 2147483647 h 1259"/>
              <a:gd name="T24" fmla="*/ 2147483647 w 34"/>
              <a:gd name="T25" fmla="*/ 2147483647 h 1259"/>
              <a:gd name="T26" fmla="*/ 2147483647 w 34"/>
              <a:gd name="T27" fmla="*/ 2147483647 h 1259"/>
              <a:gd name="T28" fmla="*/ 2147483647 w 34"/>
              <a:gd name="T29" fmla="*/ 2147483647 h 1259"/>
              <a:gd name="T30" fmla="*/ 2147483647 w 34"/>
              <a:gd name="T31" fmla="*/ 2147483647 h 1259"/>
              <a:gd name="T32" fmla="*/ 2147483647 w 34"/>
              <a:gd name="T33" fmla="*/ 0 h 1259"/>
              <a:gd name="T34" fmla="*/ 0 w 34"/>
              <a:gd name="T35" fmla="*/ 2147483647 h 1259"/>
              <a:gd name="T36" fmla="*/ 0 w 34"/>
              <a:gd name="T37" fmla="*/ 2147483647 h 1259"/>
              <a:gd name="T38" fmla="*/ 0 w 34"/>
              <a:gd name="T39" fmla="*/ 2147483647 h 1259"/>
              <a:gd name="T40" fmla="*/ 0 w 34"/>
              <a:gd name="T41" fmla="*/ 2147483647 h 1259"/>
              <a:gd name="T42" fmla="*/ 0 w 34"/>
              <a:gd name="T43" fmla="*/ 2147483647 h 1259"/>
              <a:gd name="T44" fmla="*/ 0 w 34"/>
              <a:gd name="T45" fmla="*/ 2147483647 h 1259"/>
              <a:gd name="T46" fmla="*/ 0 w 34"/>
              <a:gd name="T47" fmla="*/ 2147483647 h 1259"/>
              <a:gd name="T48" fmla="*/ 0 w 34"/>
              <a:gd name="T49" fmla="*/ 2147483647 h 1259"/>
              <a:gd name="T50" fmla="*/ 0 w 34"/>
              <a:gd name="T51" fmla="*/ 2147483647 h 1259"/>
              <a:gd name="T52" fmla="*/ 0 w 34"/>
              <a:gd name="T53" fmla="*/ 2147483647 h 1259"/>
              <a:gd name="T54" fmla="*/ 0 w 34"/>
              <a:gd name="T55" fmla="*/ 2147483647 h 1259"/>
              <a:gd name="T56" fmla="*/ 0 w 34"/>
              <a:gd name="T57" fmla="*/ 2147483647 h 1259"/>
              <a:gd name="T58" fmla="*/ 0 w 34"/>
              <a:gd name="T59" fmla="*/ 2147483647 h 1259"/>
              <a:gd name="T60" fmla="*/ 0 w 34"/>
              <a:gd name="T61" fmla="*/ 2147483647 h 1259"/>
              <a:gd name="T62" fmla="*/ 0 w 34"/>
              <a:gd name="T63" fmla="*/ 2147483647 h 1259"/>
              <a:gd name="T64" fmla="*/ 0 w 34"/>
              <a:gd name="T65" fmla="*/ 2147483647 h 1259"/>
              <a:gd name="T66" fmla="*/ 2147483647 w 34"/>
              <a:gd name="T67" fmla="*/ 2147483647 h 1259"/>
              <a:gd name="T68" fmla="*/ 2147483647 w 34"/>
              <a:gd name="T69" fmla="*/ 2147483647 h 1259"/>
              <a:gd name="T70" fmla="*/ 2147483647 w 34"/>
              <a:gd name="T71" fmla="*/ 2147483647 h 12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4" h="1259">
                <a:moveTo>
                  <a:pt x="17" y="1259"/>
                </a:moveTo>
                <a:lnTo>
                  <a:pt x="34" y="1242"/>
                </a:lnTo>
                <a:lnTo>
                  <a:pt x="34" y="1203"/>
                </a:lnTo>
                <a:lnTo>
                  <a:pt x="34" y="1164"/>
                </a:lnTo>
                <a:lnTo>
                  <a:pt x="34" y="1126"/>
                </a:lnTo>
                <a:lnTo>
                  <a:pt x="34" y="1087"/>
                </a:lnTo>
                <a:lnTo>
                  <a:pt x="34" y="1048"/>
                </a:lnTo>
                <a:lnTo>
                  <a:pt x="34" y="1009"/>
                </a:lnTo>
                <a:lnTo>
                  <a:pt x="34" y="971"/>
                </a:lnTo>
                <a:lnTo>
                  <a:pt x="34" y="932"/>
                </a:lnTo>
                <a:lnTo>
                  <a:pt x="34" y="893"/>
                </a:lnTo>
                <a:lnTo>
                  <a:pt x="34" y="854"/>
                </a:lnTo>
                <a:lnTo>
                  <a:pt x="34" y="815"/>
                </a:lnTo>
                <a:lnTo>
                  <a:pt x="34" y="777"/>
                </a:lnTo>
                <a:lnTo>
                  <a:pt x="34" y="738"/>
                </a:lnTo>
                <a:lnTo>
                  <a:pt x="34" y="699"/>
                </a:lnTo>
                <a:lnTo>
                  <a:pt x="34" y="660"/>
                </a:lnTo>
                <a:lnTo>
                  <a:pt x="34" y="621"/>
                </a:lnTo>
                <a:lnTo>
                  <a:pt x="34" y="583"/>
                </a:lnTo>
                <a:lnTo>
                  <a:pt x="34" y="544"/>
                </a:lnTo>
                <a:lnTo>
                  <a:pt x="34" y="505"/>
                </a:lnTo>
                <a:lnTo>
                  <a:pt x="34" y="466"/>
                </a:lnTo>
                <a:lnTo>
                  <a:pt x="34" y="427"/>
                </a:lnTo>
                <a:lnTo>
                  <a:pt x="34" y="388"/>
                </a:lnTo>
                <a:lnTo>
                  <a:pt x="34" y="350"/>
                </a:lnTo>
                <a:lnTo>
                  <a:pt x="34" y="311"/>
                </a:lnTo>
                <a:lnTo>
                  <a:pt x="34" y="272"/>
                </a:lnTo>
                <a:lnTo>
                  <a:pt x="34" y="233"/>
                </a:lnTo>
                <a:lnTo>
                  <a:pt x="34" y="194"/>
                </a:lnTo>
                <a:lnTo>
                  <a:pt x="34" y="155"/>
                </a:lnTo>
                <a:lnTo>
                  <a:pt x="34" y="117"/>
                </a:lnTo>
                <a:lnTo>
                  <a:pt x="34" y="78"/>
                </a:lnTo>
                <a:lnTo>
                  <a:pt x="34" y="39"/>
                </a:lnTo>
                <a:lnTo>
                  <a:pt x="34" y="0"/>
                </a:lnTo>
                <a:lnTo>
                  <a:pt x="0" y="0"/>
                </a:lnTo>
                <a:lnTo>
                  <a:pt x="0" y="39"/>
                </a:lnTo>
                <a:lnTo>
                  <a:pt x="0" y="78"/>
                </a:lnTo>
                <a:lnTo>
                  <a:pt x="0" y="117"/>
                </a:lnTo>
                <a:lnTo>
                  <a:pt x="0" y="155"/>
                </a:lnTo>
                <a:lnTo>
                  <a:pt x="0" y="194"/>
                </a:lnTo>
                <a:lnTo>
                  <a:pt x="0" y="233"/>
                </a:lnTo>
                <a:lnTo>
                  <a:pt x="0" y="272"/>
                </a:lnTo>
                <a:lnTo>
                  <a:pt x="0" y="311"/>
                </a:lnTo>
                <a:lnTo>
                  <a:pt x="0" y="350"/>
                </a:lnTo>
                <a:lnTo>
                  <a:pt x="0" y="388"/>
                </a:lnTo>
                <a:lnTo>
                  <a:pt x="0" y="427"/>
                </a:lnTo>
                <a:lnTo>
                  <a:pt x="0" y="466"/>
                </a:lnTo>
                <a:lnTo>
                  <a:pt x="0" y="505"/>
                </a:lnTo>
                <a:lnTo>
                  <a:pt x="0" y="544"/>
                </a:lnTo>
                <a:lnTo>
                  <a:pt x="0" y="583"/>
                </a:lnTo>
                <a:lnTo>
                  <a:pt x="0" y="621"/>
                </a:lnTo>
                <a:lnTo>
                  <a:pt x="0" y="660"/>
                </a:lnTo>
                <a:lnTo>
                  <a:pt x="0" y="699"/>
                </a:lnTo>
                <a:lnTo>
                  <a:pt x="0" y="738"/>
                </a:lnTo>
                <a:lnTo>
                  <a:pt x="0" y="777"/>
                </a:lnTo>
                <a:lnTo>
                  <a:pt x="0" y="815"/>
                </a:lnTo>
                <a:lnTo>
                  <a:pt x="0" y="854"/>
                </a:lnTo>
                <a:lnTo>
                  <a:pt x="0" y="893"/>
                </a:lnTo>
                <a:lnTo>
                  <a:pt x="0" y="932"/>
                </a:lnTo>
                <a:lnTo>
                  <a:pt x="0" y="971"/>
                </a:lnTo>
                <a:lnTo>
                  <a:pt x="0" y="1009"/>
                </a:lnTo>
                <a:lnTo>
                  <a:pt x="0" y="1048"/>
                </a:lnTo>
                <a:lnTo>
                  <a:pt x="0" y="1087"/>
                </a:lnTo>
                <a:lnTo>
                  <a:pt x="0" y="1126"/>
                </a:lnTo>
                <a:lnTo>
                  <a:pt x="0" y="1164"/>
                </a:lnTo>
                <a:lnTo>
                  <a:pt x="0" y="1203"/>
                </a:lnTo>
                <a:lnTo>
                  <a:pt x="0" y="1242"/>
                </a:lnTo>
                <a:lnTo>
                  <a:pt x="17" y="1225"/>
                </a:lnTo>
                <a:lnTo>
                  <a:pt x="17" y="1259"/>
                </a:lnTo>
                <a:lnTo>
                  <a:pt x="34" y="1259"/>
                </a:lnTo>
                <a:lnTo>
                  <a:pt x="34" y="1242"/>
                </a:lnTo>
                <a:lnTo>
                  <a:pt x="17" y="125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00" name="Freeform 157"/>
          <p:cNvSpPr>
            <a:spLocks/>
          </p:cNvSpPr>
          <p:nvPr/>
        </p:nvSpPr>
        <p:spPr bwMode="auto">
          <a:xfrm>
            <a:off x="6027738" y="5630863"/>
            <a:ext cx="701675" cy="19050"/>
          </a:xfrm>
          <a:custGeom>
            <a:avLst/>
            <a:gdLst>
              <a:gd name="T0" fmla="*/ 0 w 1326"/>
              <a:gd name="T1" fmla="*/ 2147483647 h 34"/>
              <a:gd name="T2" fmla="*/ 2147483647 w 1326"/>
              <a:gd name="T3" fmla="*/ 2147483647 h 34"/>
              <a:gd name="T4" fmla="*/ 2147483647 w 1326"/>
              <a:gd name="T5" fmla="*/ 2147483647 h 34"/>
              <a:gd name="T6" fmla="*/ 2147483647 w 1326"/>
              <a:gd name="T7" fmla="*/ 2147483647 h 34"/>
              <a:gd name="T8" fmla="*/ 2147483647 w 1326"/>
              <a:gd name="T9" fmla="*/ 2147483647 h 34"/>
              <a:gd name="T10" fmla="*/ 2147483647 w 1326"/>
              <a:gd name="T11" fmla="*/ 2147483647 h 34"/>
              <a:gd name="T12" fmla="*/ 2147483647 w 1326"/>
              <a:gd name="T13" fmla="*/ 2147483647 h 34"/>
              <a:gd name="T14" fmla="*/ 2147483647 w 1326"/>
              <a:gd name="T15" fmla="*/ 2147483647 h 34"/>
              <a:gd name="T16" fmla="*/ 2147483647 w 1326"/>
              <a:gd name="T17" fmla="*/ 2147483647 h 34"/>
              <a:gd name="T18" fmla="*/ 2147483647 w 1326"/>
              <a:gd name="T19" fmla="*/ 2147483647 h 34"/>
              <a:gd name="T20" fmla="*/ 2147483647 w 1326"/>
              <a:gd name="T21" fmla="*/ 2147483647 h 34"/>
              <a:gd name="T22" fmla="*/ 2147483647 w 1326"/>
              <a:gd name="T23" fmla="*/ 2147483647 h 34"/>
              <a:gd name="T24" fmla="*/ 2147483647 w 1326"/>
              <a:gd name="T25" fmla="*/ 2147483647 h 34"/>
              <a:gd name="T26" fmla="*/ 2147483647 w 1326"/>
              <a:gd name="T27" fmla="*/ 2147483647 h 34"/>
              <a:gd name="T28" fmla="*/ 2147483647 w 1326"/>
              <a:gd name="T29" fmla="*/ 2147483647 h 34"/>
              <a:gd name="T30" fmla="*/ 2147483647 w 1326"/>
              <a:gd name="T31" fmla="*/ 2147483647 h 34"/>
              <a:gd name="T32" fmla="*/ 2147483647 w 1326"/>
              <a:gd name="T33" fmla="*/ 2147483647 h 34"/>
              <a:gd name="T34" fmla="*/ 2147483647 w 1326"/>
              <a:gd name="T35" fmla="*/ 0 h 34"/>
              <a:gd name="T36" fmla="*/ 2147483647 w 1326"/>
              <a:gd name="T37" fmla="*/ 0 h 34"/>
              <a:gd name="T38" fmla="*/ 2147483647 w 1326"/>
              <a:gd name="T39" fmla="*/ 0 h 34"/>
              <a:gd name="T40" fmla="*/ 2147483647 w 1326"/>
              <a:gd name="T41" fmla="*/ 0 h 34"/>
              <a:gd name="T42" fmla="*/ 2147483647 w 1326"/>
              <a:gd name="T43" fmla="*/ 0 h 34"/>
              <a:gd name="T44" fmla="*/ 2147483647 w 1326"/>
              <a:gd name="T45" fmla="*/ 0 h 34"/>
              <a:gd name="T46" fmla="*/ 2147483647 w 1326"/>
              <a:gd name="T47" fmla="*/ 0 h 34"/>
              <a:gd name="T48" fmla="*/ 2147483647 w 1326"/>
              <a:gd name="T49" fmla="*/ 0 h 34"/>
              <a:gd name="T50" fmla="*/ 2147483647 w 1326"/>
              <a:gd name="T51" fmla="*/ 0 h 34"/>
              <a:gd name="T52" fmla="*/ 2147483647 w 1326"/>
              <a:gd name="T53" fmla="*/ 0 h 34"/>
              <a:gd name="T54" fmla="*/ 2147483647 w 1326"/>
              <a:gd name="T55" fmla="*/ 0 h 34"/>
              <a:gd name="T56" fmla="*/ 2147483647 w 1326"/>
              <a:gd name="T57" fmla="*/ 0 h 34"/>
              <a:gd name="T58" fmla="*/ 2147483647 w 1326"/>
              <a:gd name="T59" fmla="*/ 0 h 34"/>
              <a:gd name="T60" fmla="*/ 2147483647 w 1326"/>
              <a:gd name="T61" fmla="*/ 0 h 34"/>
              <a:gd name="T62" fmla="*/ 2147483647 w 1326"/>
              <a:gd name="T63" fmla="*/ 0 h 34"/>
              <a:gd name="T64" fmla="*/ 2147483647 w 1326"/>
              <a:gd name="T65" fmla="*/ 0 h 34"/>
              <a:gd name="T66" fmla="*/ 0 w 1326"/>
              <a:gd name="T67" fmla="*/ 0 h 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26" h="34">
                <a:moveTo>
                  <a:pt x="0" y="34"/>
                </a:moveTo>
                <a:lnTo>
                  <a:pt x="0" y="34"/>
                </a:lnTo>
                <a:lnTo>
                  <a:pt x="41" y="34"/>
                </a:lnTo>
                <a:lnTo>
                  <a:pt x="83" y="34"/>
                </a:lnTo>
                <a:lnTo>
                  <a:pt x="124" y="34"/>
                </a:lnTo>
                <a:lnTo>
                  <a:pt x="166" y="34"/>
                </a:lnTo>
                <a:lnTo>
                  <a:pt x="207" y="34"/>
                </a:lnTo>
                <a:lnTo>
                  <a:pt x="249" y="34"/>
                </a:lnTo>
                <a:lnTo>
                  <a:pt x="290" y="34"/>
                </a:lnTo>
                <a:lnTo>
                  <a:pt x="332" y="34"/>
                </a:lnTo>
                <a:lnTo>
                  <a:pt x="373" y="34"/>
                </a:lnTo>
                <a:lnTo>
                  <a:pt x="415" y="34"/>
                </a:lnTo>
                <a:lnTo>
                  <a:pt x="456" y="34"/>
                </a:lnTo>
                <a:lnTo>
                  <a:pt x="498" y="34"/>
                </a:lnTo>
                <a:lnTo>
                  <a:pt x="539" y="34"/>
                </a:lnTo>
                <a:lnTo>
                  <a:pt x="581" y="34"/>
                </a:lnTo>
                <a:lnTo>
                  <a:pt x="622" y="34"/>
                </a:lnTo>
                <a:lnTo>
                  <a:pt x="664" y="34"/>
                </a:lnTo>
                <a:lnTo>
                  <a:pt x="705" y="34"/>
                </a:lnTo>
                <a:lnTo>
                  <a:pt x="746" y="34"/>
                </a:lnTo>
                <a:lnTo>
                  <a:pt x="788" y="34"/>
                </a:lnTo>
                <a:lnTo>
                  <a:pt x="829" y="34"/>
                </a:lnTo>
                <a:lnTo>
                  <a:pt x="871" y="34"/>
                </a:lnTo>
                <a:lnTo>
                  <a:pt x="912" y="34"/>
                </a:lnTo>
                <a:lnTo>
                  <a:pt x="954" y="34"/>
                </a:lnTo>
                <a:lnTo>
                  <a:pt x="994" y="34"/>
                </a:lnTo>
                <a:lnTo>
                  <a:pt x="1036" y="34"/>
                </a:lnTo>
                <a:lnTo>
                  <a:pt x="1077" y="34"/>
                </a:lnTo>
                <a:lnTo>
                  <a:pt x="1119" y="34"/>
                </a:lnTo>
                <a:lnTo>
                  <a:pt x="1160" y="34"/>
                </a:lnTo>
                <a:lnTo>
                  <a:pt x="1202" y="34"/>
                </a:lnTo>
                <a:lnTo>
                  <a:pt x="1243" y="34"/>
                </a:lnTo>
                <a:lnTo>
                  <a:pt x="1284" y="34"/>
                </a:lnTo>
                <a:lnTo>
                  <a:pt x="1326" y="34"/>
                </a:lnTo>
                <a:lnTo>
                  <a:pt x="1326" y="0"/>
                </a:lnTo>
                <a:lnTo>
                  <a:pt x="1284" y="0"/>
                </a:lnTo>
                <a:lnTo>
                  <a:pt x="1243" y="0"/>
                </a:lnTo>
                <a:lnTo>
                  <a:pt x="1202" y="0"/>
                </a:lnTo>
                <a:lnTo>
                  <a:pt x="1160" y="0"/>
                </a:lnTo>
                <a:lnTo>
                  <a:pt x="1119" y="0"/>
                </a:lnTo>
                <a:lnTo>
                  <a:pt x="1077" y="0"/>
                </a:lnTo>
                <a:lnTo>
                  <a:pt x="1036" y="0"/>
                </a:lnTo>
                <a:lnTo>
                  <a:pt x="994" y="0"/>
                </a:lnTo>
                <a:lnTo>
                  <a:pt x="954" y="0"/>
                </a:lnTo>
                <a:lnTo>
                  <a:pt x="912" y="0"/>
                </a:lnTo>
                <a:lnTo>
                  <a:pt x="871" y="0"/>
                </a:lnTo>
                <a:lnTo>
                  <a:pt x="829" y="0"/>
                </a:lnTo>
                <a:lnTo>
                  <a:pt x="788" y="0"/>
                </a:lnTo>
                <a:lnTo>
                  <a:pt x="746" y="0"/>
                </a:lnTo>
                <a:lnTo>
                  <a:pt x="705" y="0"/>
                </a:lnTo>
                <a:lnTo>
                  <a:pt x="664" y="0"/>
                </a:lnTo>
                <a:lnTo>
                  <a:pt x="622" y="0"/>
                </a:lnTo>
                <a:lnTo>
                  <a:pt x="581" y="0"/>
                </a:lnTo>
                <a:lnTo>
                  <a:pt x="539" y="0"/>
                </a:lnTo>
                <a:lnTo>
                  <a:pt x="498" y="0"/>
                </a:lnTo>
                <a:lnTo>
                  <a:pt x="456" y="0"/>
                </a:lnTo>
                <a:lnTo>
                  <a:pt x="415" y="0"/>
                </a:lnTo>
                <a:lnTo>
                  <a:pt x="373" y="0"/>
                </a:lnTo>
                <a:lnTo>
                  <a:pt x="332" y="0"/>
                </a:lnTo>
                <a:lnTo>
                  <a:pt x="290" y="0"/>
                </a:lnTo>
                <a:lnTo>
                  <a:pt x="249" y="0"/>
                </a:lnTo>
                <a:lnTo>
                  <a:pt x="207" y="0"/>
                </a:lnTo>
                <a:lnTo>
                  <a:pt x="166" y="0"/>
                </a:lnTo>
                <a:lnTo>
                  <a:pt x="124" y="0"/>
                </a:lnTo>
                <a:lnTo>
                  <a:pt x="83" y="0"/>
                </a:lnTo>
                <a:lnTo>
                  <a:pt x="4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01" name="Freeform 158"/>
          <p:cNvSpPr>
            <a:spLocks/>
          </p:cNvSpPr>
          <p:nvPr/>
        </p:nvSpPr>
        <p:spPr bwMode="auto">
          <a:xfrm>
            <a:off x="5318125" y="5630863"/>
            <a:ext cx="709613" cy="19050"/>
          </a:xfrm>
          <a:custGeom>
            <a:avLst/>
            <a:gdLst>
              <a:gd name="T0" fmla="*/ 2147483647 w 1343"/>
              <a:gd name="T1" fmla="*/ 2147483647 h 34"/>
              <a:gd name="T2" fmla="*/ 2147483647 w 1343"/>
              <a:gd name="T3" fmla="*/ 2147483647 h 34"/>
              <a:gd name="T4" fmla="*/ 2147483647 w 1343"/>
              <a:gd name="T5" fmla="*/ 2147483647 h 34"/>
              <a:gd name="T6" fmla="*/ 2147483647 w 1343"/>
              <a:gd name="T7" fmla="*/ 2147483647 h 34"/>
              <a:gd name="T8" fmla="*/ 2147483647 w 1343"/>
              <a:gd name="T9" fmla="*/ 2147483647 h 34"/>
              <a:gd name="T10" fmla="*/ 2147483647 w 1343"/>
              <a:gd name="T11" fmla="*/ 2147483647 h 34"/>
              <a:gd name="T12" fmla="*/ 2147483647 w 1343"/>
              <a:gd name="T13" fmla="*/ 2147483647 h 34"/>
              <a:gd name="T14" fmla="*/ 2147483647 w 1343"/>
              <a:gd name="T15" fmla="*/ 2147483647 h 34"/>
              <a:gd name="T16" fmla="*/ 2147483647 w 1343"/>
              <a:gd name="T17" fmla="*/ 2147483647 h 34"/>
              <a:gd name="T18" fmla="*/ 2147483647 w 1343"/>
              <a:gd name="T19" fmla="*/ 2147483647 h 34"/>
              <a:gd name="T20" fmla="*/ 2147483647 w 1343"/>
              <a:gd name="T21" fmla="*/ 2147483647 h 34"/>
              <a:gd name="T22" fmla="*/ 2147483647 w 1343"/>
              <a:gd name="T23" fmla="*/ 2147483647 h 34"/>
              <a:gd name="T24" fmla="*/ 2147483647 w 1343"/>
              <a:gd name="T25" fmla="*/ 2147483647 h 34"/>
              <a:gd name="T26" fmla="*/ 2147483647 w 1343"/>
              <a:gd name="T27" fmla="*/ 2147483647 h 34"/>
              <a:gd name="T28" fmla="*/ 2147483647 w 1343"/>
              <a:gd name="T29" fmla="*/ 2147483647 h 34"/>
              <a:gd name="T30" fmla="*/ 2147483647 w 1343"/>
              <a:gd name="T31" fmla="*/ 2147483647 h 34"/>
              <a:gd name="T32" fmla="*/ 2147483647 w 1343"/>
              <a:gd name="T33" fmla="*/ 2147483647 h 34"/>
              <a:gd name="T34" fmla="*/ 2147483647 w 1343"/>
              <a:gd name="T35" fmla="*/ 0 h 34"/>
              <a:gd name="T36" fmla="*/ 2147483647 w 1343"/>
              <a:gd name="T37" fmla="*/ 0 h 34"/>
              <a:gd name="T38" fmla="*/ 2147483647 w 1343"/>
              <a:gd name="T39" fmla="*/ 0 h 34"/>
              <a:gd name="T40" fmla="*/ 2147483647 w 1343"/>
              <a:gd name="T41" fmla="*/ 0 h 34"/>
              <a:gd name="T42" fmla="*/ 2147483647 w 1343"/>
              <a:gd name="T43" fmla="*/ 0 h 34"/>
              <a:gd name="T44" fmla="*/ 2147483647 w 1343"/>
              <a:gd name="T45" fmla="*/ 0 h 34"/>
              <a:gd name="T46" fmla="*/ 2147483647 w 1343"/>
              <a:gd name="T47" fmla="*/ 0 h 34"/>
              <a:gd name="T48" fmla="*/ 2147483647 w 1343"/>
              <a:gd name="T49" fmla="*/ 0 h 34"/>
              <a:gd name="T50" fmla="*/ 2147483647 w 1343"/>
              <a:gd name="T51" fmla="*/ 0 h 34"/>
              <a:gd name="T52" fmla="*/ 2147483647 w 1343"/>
              <a:gd name="T53" fmla="*/ 0 h 34"/>
              <a:gd name="T54" fmla="*/ 2147483647 w 1343"/>
              <a:gd name="T55" fmla="*/ 0 h 34"/>
              <a:gd name="T56" fmla="*/ 2147483647 w 1343"/>
              <a:gd name="T57" fmla="*/ 0 h 34"/>
              <a:gd name="T58" fmla="*/ 2147483647 w 1343"/>
              <a:gd name="T59" fmla="*/ 0 h 34"/>
              <a:gd name="T60" fmla="*/ 2147483647 w 1343"/>
              <a:gd name="T61" fmla="*/ 0 h 34"/>
              <a:gd name="T62" fmla="*/ 2147483647 w 1343"/>
              <a:gd name="T63" fmla="*/ 0 h 34"/>
              <a:gd name="T64" fmla="*/ 2147483647 w 1343"/>
              <a:gd name="T65" fmla="*/ 0 h 34"/>
              <a:gd name="T66" fmla="*/ 2147483647 w 1343"/>
              <a:gd name="T67" fmla="*/ 2147483647 h 34"/>
              <a:gd name="T68" fmla="*/ 0 w 1343"/>
              <a:gd name="T69" fmla="*/ 2147483647 h 34"/>
              <a:gd name="T70" fmla="*/ 0 w 1343"/>
              <a:gd name="T71" fmla="*/ 2147483647 h 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43" h="34">
                <a:moveTo>
                  <a:pt x="0" y="17"/>
                </a:moveTo>
                <a:lnTo>
                  <a:pt x="17" y="34"/>
                </a:lnTo>
                <a:lnTo>
                  <a:pt x="58" y="34"/>
                </a:lnTo>
                <a:lnTo>
                  <a:pt x="100" y="34"/>
                </a:lnTo>
                <a:lnTo>
                  <a:pt x="141" y="34"/>
                </a:lnTo>
                <a:lnTo>
                  <a:pt x="183" y="34"/>
                </a:lnTo>
                <a:lnTo>
                  <a:pt x="224" y="34"/>
                </a:lnTo>
                <a:lnTo>
                  <a:pt x="266" y="34"/>
                </a:lnTo>
                <a:lnTo>
                  <a:pt x="307" y="34"/>
                </a:lnTo>
                <a:lnTo>
                  <a:pt x="349" y="34"/>
                </a:lnTo>
                <a:lnTo>
                  <a:pt x="390" y="34"/>
                </a:lnTo>
                <a:lnTo>
                  <a:pt x="431" y="34"/>
                </a:lnTo>
                <a:lnTo>
                  <a:pt x="473" y="34"/>
                </a:lnTo>
                <a:lnTo>
                  <a:pt x="514" y="34"/>
                </a:lnTo>
                <a:lnTo>
                  <a:pt x="556" y="34"/>
                </a:lnTo>
                <a:lnTo>
                  <a:pt x="597" y="34"/>
                </a:lnTo>
                <a:lnTo>
                  <a:pt x="639" y="34"/>
                </a:lnTo>
                <a:lnTo>
                  <a:pt x="680" y="34"/>
                </a:lnTo>
                <a:lnTo>
                  <a:pt x="721" y="34"/>
                </a:lnTo>
                <a:lnTo>
                  <a:pt x="762" y="34"/>
                </a:lnTo>
                <a:lnTo>
                  <a:pt x="804" y="34"/>
                </a:lnTo>
                <a:lnTo>
                  <a:pt x="845" y="34"/>
                </a:lnTo>
                <a:lnTo>
                  <a:pt x="887" y="34"/>
                </a:lnTo>
                <a:lnTo>
                  <a:pt x="928" y="34"/>
                </a:lnTo>
                <a:lnTo>
                  <a:pt x="970" y="34"/>
                </a:lnTo>
                <a:lnTo>
                  <a:pt x="1011" y="34"/>
                </a:lnTo>
                <a:lnTo>
                  <a:pt x="1052" y="34"/>
                </a:lnTo>
                <a:lnTo>
                  <a:pt x="1094" y="34"/>
                </a:lnTo>
                <a:lnTo>
                  <a:pt x="1135" y="34"/>
                </a:lnTo>
                <a:lnTo>
                  <a:pt x="1177" y="34"/>
                </a:lnTo>
                <a:lnTo>
                  <a:pt x="1218" y="34"/>
                </a:lnTo>
                <a:lnTo>
                  <a:pt x="1260" y="34"/>
                </a:lnTo>
                <a:lnTo>
                  <a:pt x="1301" y="34"/>
                </a:lnTo>
                <a:lnTo>
                  <a:pt x="1343" y="34"/>
                </a:lnTo>
                <a:lnTo>
                  <a:pt x="1343" y="0"/>
                </a:lnTo>
                <a:lnTo>
                  <a:pt x="1301" y="0"/>
                </a:lnTo>
                <a:lnTo>
                  <a:pt x="1260" y="0"/>
                </a:lnTo>
                <a:lnTo>
                  <a:pt x="1218" y="0"/>
                </a:lnTo>
                <a:lnTo>
                  <a:pt x="1177" y="0"/>
                </a:lnTo>
                <a:lnTo>
                  <a:pt x="1135" y="0"/>
                </a:lnTo>
                <a:lnTo>
                  <a:pt x="1094" y="0"/>
                </a:lnTo>
                <a:lnTo>
                  <a:pt x="1052" y="0"/>
                </a:lnTo>
                <a:lnTo>
                  <a:pt x="1011" y="0"/>
                </a:lnTo>
                <a:lnTo>
                  <a:pt x="970" y="0"/>
                </a:lnTo>
                <a:lnTo>
                  <a:pt x="928" y="0"/>
                </a:lnTo>
                <a:lnTo>
                  <a:pt x="887" y="0"/>
                </a:lnTo>
                <a:lnTo>
                  <a:pt x="845" y="0"/>
                </a:lnTo>
                <a:lnTo>
                  <a:pt x="804" y="0"/>
                </a:lnTo>
                <a:lnTo>
                  <a:pt x="762" y="0"/>
                </a:lnTo>
                <a:lnTo>
                  <a:pt x="721" y="0"/>
                </a:lnTo>
                <a:lnTo>
                  <a:pt x="680" y="0"/>
                </a:lnTo>
                <a:lnTo>
                  <a:pt x="639" y="0"/>
                </a:lnTo>
                <a:lnTo>
                  <a:pt x="597" y="0"/>
                </a:lnTo>
                <a:lnTo>
                  <a:pt x="556" y="0"/>
                </a:lnTo>
                <a:lnTo>
                  <a:pt x="514" y="0"/>
                </a:lnTo>
                <a:lnTo>
                  <a:pt x="473" y="0"/>
                </a:lnTo>
                <a:lnTo>
                  <a:pt x="431" y="0"/>
                </a:lnTo>
                <a:lnTo>
                  <a:pt x="390" y="0"/>
                </a:lnTo>
                <a:lnTo>
                  <a:pt x="349" y="0"/>
                </a:lnTo>
                <a:lnTo>
                  <a:pt x="307" y="0"/>
                </a:lnTo>
                <a:lnTo>
                  <a:pt x="266" y="0"/>
                </a:lnTo>
                <a:lnTo>
                  <a:pt x="224" y="0"/>
                </a:lnTo>
                <a:lnTo>
                  <a:pt x="183" y="0"/>
                </a:lnTo>
                <a:lnTo>
                  <a:pt x="141" y="0"/>
                </a:lnTo>
                <a:lnTo>
                  <a:pt x="100" y="0"/>
                </a:lnTo>
                <a:lnTo>
                  <a:pt x="58" y="0"/>
                </a:lnTo>
                <a:lnTo>
                  <a:pt x="17" y="0"/>
                </a:lnTo>
                <a:lnTo>
                  <a:pt x="34" y="17"/>
                </a:lnTo>
                <a:lnTo>
                  <a:pt x="0" y="17"/>
                </a:lnTo>
                <a:lnTo>
                  <a:pt x="0" y="34"/>
                </a:lnTo>
                <a:lnTo>
                  <a:pt x="17" y="34"/>
                </a:lnTo>
                <a:lnTo>
                  <a:pt x="0" y="17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02" name="Freeform 159"/>
          <p:cNvSpPr>
            <a:spLocks/>
          </p:cNvSpPr>
          <p:nvPr/>
        </p:nvSpPr>
        <p:spPr bwMode="auto">
          <a:xfrm>
            <a:off x="5318125" y="4983163"/>
            <a:ext cx="17463" cy="657225"/>
          </a:xfrm>
          <a:custGeom>
            <a:avLst/>
            <a:gdLst>
              <a:gd name="T0" fmla="*/ 2147483647 w 35"/>
              <a:gd name="T1" fmla="*/ 0 h 1242"/>
              <a:gd name="T2" fmla="*/ 2147483647 w 35"/>
              <a:gd name="T3" fmla="*/ 2147483647 h 1242"/>
              <a:gd name="T4" fmla="*/ 2147483647 w 35"/>
              <a:gd name="T5" fmla="*/ 2147483647 h 1242"/>
              <a:gd name="T6" fmla="*/ 2147483647 w 35"/>
              <a:gd name="T7" fmla="*/ 2147483647 h 1242"/>
              <a:gd name="T8" fmla="*/ 2147483647 w 35"/>
              <a:gd name="T9" fmla="*/ 2147483647 h 1242"/>
              <a:gd name="T10" fmla="*/ 2147483647 w 35"/>
              <a:gd name="T11" fmla="*/ 2147483647 h 1242"/>
              <a:gd name="T12" fmla="*/ 2147483647 w 35"/>
              <a:gd name="T13" fmla="*/ 2147483647 h 1242"/>
              <a:gd name="T14" fmla="*/ 2147483647 w 35"/>
              <a:gd name="T15" fmla="*/ 2147483647 h 1242"/>
              <a:gd name="T16" fmla="*/ 2147483647 w 35"/>
              <a:gd name="T17" fmla="*/ 2147483647 h 1242"/>
              <a:gd name="T18" fmla="*/ 2147483647 w 35"/>
              <a:gd name="T19" fmla="*/ 2147483647 h 1242"/>
              <a:gd name="T20" fmla="*/ 2147483647 w 35"/>
              <a:gd name="T21" fmla="*/ 2147483647 h 1242"/>
              <a:gd name="T22" fmla="*/ 2147483647 w 35"/>
              <a:gd name="T23" fmla="*/ 2147483647 h 1242"/>
              <a:gd name="T24" fmla="*/ 2147483647 w 35"/>
              <a:gd name="T25" fmla="*/ 2147483647 h 1242"/>
              <a:gd name="T26" fmla="*/ 0 w 35"/>
              <a:gd name="T27" fmla="*/ 2147483647 h 1242"/>
              <a:gd name="T28" fmla="*/ 0 w 35"/>
              <a:gd name="T29" fmla="*/ 2147483647 h 1242"/>
              <a:gd name="T30" fmla="*/ 0 w 35"/>
              <a:gd name="T31" fmla="*/ 2147483647 h 1242"/>
              <a:gd name="T32" fmla="*/ 0 w 35"/>
              <a:gd name="T33" fmla="*/ 2147483647 h 1242"/>
              <a:gd name="T34" fmla="*/ 2147483647 w 35"/>
              <a:gd name="T35" fmla="*/ 2147483647 h 1242"/>
              <a:gd name="T36" fmla="*/ 2147483647 w 35"/>
              <a:gd name="T37" fmla="*/ 2147483647 h 1242"/>
              <a:gd name="T38" fmla="*/ 2147483647 w 35"/>
              <a:gd name="T39" fmla="*/ 2147483647 h 1242"/>
              <a:gd name="T40" fmla="*/ 2147483647 w 35"/>
              <a:gd name="T41" fmla="*/ 2147483647 h 1242"/>
              <a:gd name="T42" fmla="*/ 2147483647 w 35"/>
              <a:gd name="T43" fmla="*/ 2147483647 h 1242"/>
              <a:gd name="T44" fmla="*/ 2147483647 w 35"/>
              <a:gd name="T45" fmla="*/ 2147483647 h 1242"/>
              <a:gd name="T46" fmla="*/ 2147483647 w 35"/>
              <a:gd name="T47" fmla="*/ 2147483647 h 1242"/>
              <a:gd name="T48" fmla="*/ 2147483647 w 35"/>
              <a:gd name="T49" fmla="*/ 2147483647 h 1242"/>
              <a:gd name="T50" fmla="*/ 2147483647 w 35"/>
              <a:gd name="T51" fmla="*/ 2147483647 h 1242"/>
              <a:gd name="T52" fmla="*/ 2147483647 w 35"/>
              <a:gd name="T53" fmla="*/ 2147483647 h 1242"/>
              <a:gd name="T54" fmla="*/ 2147483647 w 35"/>
              <a:gd name="T55" fmla="*/ 2147483647 h 1242"/>
              <a:gd name="T56" fmla="*/ 2147483647 w 35"/>
              <a:gd name="T57" fmla="*/ 2147483647 h 1242"/>
              <a:gd name="T58" fmla="*/ 2147483647 w 35"/>
              <a:gd name="T59" fmla="*/ 2147483647 h 1242"/>
              <a:gd name="T60" fmla="*/ 2147483647 w 35"/>
              <a:gd name="T61" fmla="*/ 2147483647 h 1242"/>
              <a:gd name="T62" fmla="*/ 2147483647 w 35"/>
              <a:gd name="T63" fmla="*/ 2147483647 h 1242"/>
              <a:gd name="T64" fmla="*/ 2147483647 w 35"/>
              <a:gd name="T65" fmla="*/ 2147483647 h 1242"/>
              <a:gd name="T66" fmla="*/ 2147483647 w 35"/>
              <a:gd name="T67" fmla="*/ 0 h 12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242">
                <a:moveTo>
                  <a:pt x="1" y="0"/>
                </a:moveTo>
                <a:lnTo>
                  <a:pt x="1" y="0"/>
                </a:lnTo>
                <a:lnTo>
                  <a:pt x="1" y="39"/>
                </a:lnTo>
                <a:lnTo>
                  <a:pt x="1" y="78"/>
                </a:lnTo>
                <a:lnTo>
                  <a:pt x="1" y="117"/>
                </a:lnTo>
                <a:lnTo>
                  <a:pt x="1" y="155"/>
                </a:lnTo>
                <a:lnTo>
                  <a:pt x="1" y="194"/>
                </a:lnTo>
                <a:lnTo>
                  <a:pt x="1" y="233"/>
                </a:lnTo>
                <a:lnTo>
                  <a:pt x="1" y="272"/>
                </a:lnTo>
                <a:lnTo>
                  <a:pt x="1" y="311"/>
                </a:lnTo>
                <a:lnTo>
                  <a:pt x="1" y="350"/>
                </a:lnTo>
                <a:lnTo>
                  <a:pt x="1" y="388"/>
                </a:lnTo>
                <a:lnTo>
                  <a:pt x="1" y="427"/>
                </a:lnTo>
                <a:lnTo>
                  <a:pt x="1" y="466"/>
                </a:lnTo>
                <a:lnTo>
                  <a:pt x="1" y="505"/>
                </a:lnTo>
                <a:lnTo>
                  <a:pt x="1" y="544"/>
                </a:lnTo>
                <a:lnTo>
                  <a:pt x="1" y="583"/>
                </a:lnTo>
                <a:lnTo>
                  <a:pt x="1" y="621"/>
                </a:lnTo>
                <a:lnTo>
                  <a:pt x="1" y="660"/>
                </a:lnTo>
                <a:lnTo>
                  <a:pt x="1" y="699"/>
                </a:lnTo>
                <a:lnTo>
                  <a:pt x="1" y="738"/>
                </a:lnTo>
                <a:lnTo>
                  <a:pt x="1" y="777"/>
                </a:lnTo>
                <a:lnTo>
                  <a:pt x="1" y="815"/>
                </a:lnTo>
                <a:lnTo>
                  <a:pt x="1" y="854"/>
                </a:lnTo>
                <a:lnTo>
                  <a:pt x="1" y="893"/>
                </a:lnTo>
                <a:lnTo>
                  <a:pt x="1" y="932"/>
                </a:lnTo>
                <a:lnTo>
                  <a:pt x="1" y="971"/>
                </a:lnTo>
                <a:lnTo>
                  <a:pt x="0" y="1009"/>
                </a:lnTo>
                <a:lnTo>
                  <a:pt x="0" y="1048"/>
                </a:lnTo>
                <a:lnTo>
                  <a:pt x="0" y="1087"/>
                </a:lnTo>
                <a:lnTo>
                  <a:pt x="0" y="1126"/>
                </a:lnTo>
                <a:lnTo>
                  <a:pt x="0" y="1164"/>
                </a:lnTo>
                <a:lnTo>
                  <a:pt x="0" y="1203"/>
                </a:lnTo>
                <a:lnTo>
                  <a:pt x="0" y="1242"/>
                </a:lnTo>
                <a:lnTo>
                  <a:pt x="34" y="1242"/>
                </a:lnTo>
                <a:lnTo>
                  <a:pt x="34" y="1203"/>
                </a:lnTo>
                <a:lnTo>
                  <a:pt x="34" y="1164"/>
                </a:lnTo>
                <a:lnTo>
                  <a:pt x="34" y="1126"/>
                </a:lnTo>
                <a:lnTo>
                  <a:pt x="34" y="1087"/>
                </a:lnTo>
                <a:lnTo>
                  <a:pt x="34" y="1048"/>
                </a:lnTo>
                <a:lnTo>
                  <a:pt x="34" y="1009"/>
                </a:lnTo>
                <a:lnTo>
                  <a:pt x="35" y="971"/>
                </a:lnTo>
                <a:lnTo>
                  <a:pt x="35" y="932"/>
                </a:lnTo>
                <a:lnTo>
                  <a:pt x="35" y="893"/>
                </a:lnTo>
                <a:lnTo>
                  <a:pt x="35" y="854"/>
                </a:lnTo>
                <a:lnTo>
                  <a:pt x="35" y="815"/>
                </a:lnTo>
                <a:lnTo>
                  <a:pt x="35" y="777"/>
                </a:lnTo>
                <a:lnTo>
                  <a:pt x="35" y="738"/>
                </a:lnTo>
                <a:lnTo>
                  <a:pt x="35" y="699"/>
                </a:lnTo>
                <a:lnTo>
                  <a:pt x="35" y="660"/>
                </a:lnTo>
                <a:lnTo>
                  <a:pt x="35" y="621"/>
                </a:lnTo>
                <a:lnTo>
                  <a:pt x="35" y="583"/>
                </a:lnTo>
                <a:lnTo>
                  <a:pt x="35" y="544"/>
                </a:lnTo>
                <a:lnTo>
                  <a:pt x="35" y="505"/>
                </a:lnTo>
                <a:lnTo>
                  <a:pt x="35" y="466"/>
                </a:lnTo>
                <a:lnTo>
                  <a:pt x="35" y="427"/>
                </a:lnTo>
                <a:lnTo>
                  <a:pt x="35" y="388"/>
                </a:lnTo>
                <a:lnTo>
                  <a:pt x="35" y="350"/>
                </a:lnTo>
                <a:lnTo>
                  <a:pt x="35" y="311"/>
                </a:lnTo>
                <a:lnTo>
                  <a:pt x="35" y="272"/>
                </a:lnTo>
                <a:lnTo>
                  <a:pt x="35" y="233"/>
                </a:lnTo>
                <a:lnTo>
                  <a:pt x="35" y="194"/>
                </a:lnTo>
                <a:lnTo>
                  <a:pt x="35" y="155"/>
                </a:lnTo>
                <a:lnTo>
                  <a:pt x="35" y="117"/>
                </a:lnTo>
                <a:lnTo>
                  <a:pt x="35" y="78"/>
                </a:lnTo>
                <a:lnTo>
                  <a:pt x="35" y="39"/>
                </a:lnTo>
                <a:lnTo>
                  <a:pt x="35" y="0"/>
                </a:lnTo>
                <a:lnTo>
                  <a:pt x="1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03" name="Freeform 160"/>
          <p:cNvSpPr>
            <a:spLocks/>
          </p:cNvSpPr>
          <p:nvPr/>
        </p:nvSpPr>
        <p:spPr bwMode="auto">
          <a:xfrm>
            <a:off x="5318125" y="4314825"/>
            <a:ext cx="17463" cy="668338"/>
          </a:xfrm>
          <a:custGeom>
            <a:avLst/>
            <a:gdLst>
              <a:gd name="T0" fmla="*/ 0 w 35"/>
              <a:gd name="T1" fmla="*/ 2147483647 h 1262"/>
              <a:gd name="T2" fmla="*/ 0 w 35"/>
              <a:gd name="T3" fmla="*/ 2147483647 h 1262"/>
              <a:gd name="T4" fmla="*/ 0 w 35"/>
              <a:gd name="T5" fmla="*/ 2147483647 h 1262"/>
              <a:gd name="T6" fmla="*/ 0 w 35"/>
              <a:gd name="T7" fmla="*/ 2147483647 h 1262"/>
              <a:gd name="T8" fmla="*/ 2147483647 w 35"/>
              <a:gd name="T9" fmla="*/ 2147483647 h 1262"/>
              <a:gd name="T10" fmla="*/ 2147483647 w 35"/>
              <a:gd name="T11" fmla="*/ 2147483647 h 1262"/>
              <a:gd name="T12" fmla="*/ 2147483647 w 35"/>
              <a:gd name="T13" fmla="*/ 2147483647 h 1262"/>
              <a:gd name="T14" fmla="*/ 2147483647 w 35"/>
              <a:gd name="T15" fmla="*/ 2147483647 h 1262"/>
              <a:gd name="T16" fmla="*/ 2147483647 w 35"/>
              <a:gd name="T17" fmla="*/ 2147483647 h 1262"/>
              <a:gd name="T18" fmla="*/ 2147483647 w 35"/>
              <a:gd name="T19" fmla="*/ 2147483647 h 1262"/>
              <a:gd name="T20" fmla="*/ 2147483647 w 35"/>
              <a:gd name="T21" fmla="*/ 2147483647 h 1262"/>
              <a:gd name="T22" fmla="*/ 2147483647 w 35"/>
              <a:gd name="T23" fmla="*/ 2147483647 h 1262"/>
              <a:gd name="T24" fmla="*/ 2147483647 w 35"/>
              <a:gd name="T25" fmla="*/ 2147483647 h 1262"/>
              <a:gd name="T26" fmla="*/ 2147483647 w 35"/>
              <a:gd name="T27" fmla="*/ 2147483647 h 1262"/>
              <a:gd name="T28" fmla="*/ 2147483647 w 35"/>
              <a:gd name="T29" fmla="*/ 2147483647 h 1262"/>
              <a:gd name="T30" fmla="*/ 2147483647 w 35"/>
              <a:gd name="T31" fmla="*/ 2147483647 h 1262"/>
              <a:gd name="T32" fmla="*/ 2147483647 w 35"/>
              <a:gd name="T33" fmla="*/ 2147483647 h 1262"/>
              <a:gd name="T34" fmla="*/ 2147483647 w 35"/>
              <a:gd name="T35" fmla="*/ 2147483647 h 1262"/>
              <a:gd name="T36" fmla="*/ 2147483647 w 35"/>
              <a:gd name="T37" fmla="*/ 2147483647 h 1262"/>
              <a:gd name="T38" fmla="*/ 2147483647 w 35"/>
              <a:gd name="T39" fmla="*/ 2147483647 h 1262"/>
              <a:gd name="T40" fmla="*/ 2147483647 w 35"/>
              <a:gd name="T41" fmla="*/ 2147483647 h 1262"/>
              <a:gd name="T42" fmla="*/ 2147483647 w 35"/>
              <a:gd name="T43" fmla="*/ 2147483647 h 1262"/>
              <a:gd name="T44" fmla="*/ 2147483647 w 35"/>
              <a:gd name="T45" fmla="*/ 2147483647 h 1262"/>
              <a:gd name="T46" fmla="*/ 2147483647 w 35"/>
              <a:gd name="T47" fmla="*/ 2147483647 h 1262"/>
              <a:gd name="T48" fmla="*/ 2147483647 w 35"/>
              <a:gd name="T49" fmla="*/ 2147483647 h 1262"/>
              <a:gd name="T50" fmla="*/ 2147483647 w 35"/>
              <a:gd name="T51" fmla="*/ 2147483647 h 1262"/>
              <a:gd name="T52" fmla="*/ 2147483647 w 35"/>
              <a:gd name="T53" fmla="*/ 2147483647 h 1262"/>
              <a:gd name="T54" fmla="*/ 2147483647 w 35"/>
              <a:gd name="T55" fmla="*/ 2147483647 h 1262"/>
              <a:gd name="T56" fmla="*/ 2147483647 w 35"/>
              <a:gd name="T57" fmla="*/ 2147483647 h 1262"/>
              <a:gd name="T58" fmla="*/ 2147483647 w 35"/>
              <a:gd name="T59" fmla="*/ 2147483647 h 1262"/>
              <a:gd name="T60" fmla="*/ 2147483647 w 35"/>
              <a:gd name="T61" fmla="*/ 2147483647 h 1262"/>
              <a:gd name="T62" fmla="*/ 2147483647 w 35"/>
              <a:gd name="T63" fmla="*/ 2147483647 h 1262"/>
              <a:gd name="T64" fmla="*/ 2147483647 w 35"/>
              <a:gd name="T65" fmla="*/ 2147483647 h 1262"/>
              <a:gd name="T66" fmla="*/ 2147483647 w 35"/>
              <a:gd name="T67" fmla="*/ 2147483647 h 1262"/>
              <a:gd name="T68" fmla="*/ 0 w 35"/>
              <a:gd name="T69" fmla="*/ 0 h 1262"/>
              <a:gd name="T70" fmla="*/ 2147483647 w 35"/>
              <a:gd name="T71" fmla="*/ 0 h 12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5" h="1262">
                <a:moveTo>
                  <a:pt x="17" y="0"/>
                </a:moveTo>
                <a:lnTo>
                  <a:pt x="0" y="17"/>
                </a:lnTo>
                <a:lnTo>
                  <a:pt x="0" y="56"/>
                </a:lnTo>
                <a:lnTo>
                  <a:pt x="0" y="95"/>
                </a:lnTo>
                <a:lnTo>
                  <a:pt x="0" y="133"/>
                </a:lnTo>
                <a:lnTo>
                  <a:pt x="0" y="172"/>
                </a:lnTo>
                <a:lnTo>
                  <a:pt x="0" y="211"/>
                </a:lnTo>
                <a:lnTo>
                  <a:pt x="0" y="250"/>
                </a:lnTo>
                <a:lnTo>
                  <a:pt x="1" y="289"/>
                </a:lnTo>
                <a:lnTo>
                  <a:pt x="1" y="328"/>
                </a:lnTo>
                <a:lnTo>
                  <a:pt x="1" y="366"/>
                </a:lnTo>
                <a:lnTo>
                  <a:pt x="1" y="405"/>
                </a:lnTo>
                <a:lnTo>
                  <a:pt x="1" y="444"/>
                </a:lnTo>
                <a:lnTo>
                  <a:pt x="1" y="483"/>
                </a:lnTo>
                <a:lnTo>
                  <a:pt x="1" y="522"/>
                </a:lnTo>
                <a:lnTo>
                  <a:pt x="1" y="561"/>
                </a:lnTo>
                <a:lnTo>
                  <a:pt x="1" y="600"/>
                </a:lnTo>
                <a:lnTo>
                  <a:pt x="1" y="639"/>
                </a:lnTo>
                <a:lnTo>
                  <a:pt x="1" y="678"/>
                </a:lnTo>
                <a:lnTo>
                  <a:pt x="1" y="716"/>
                </a:lnTo>
                <a:lnTo>
                  <a:pt x="1" y="755"/>
                </a:lnTo>
                <a:lnTo>
                  <a:pt x="1" y="794"/>
                </a:lnTo>
                <a:lnTo>
                  <a:pt x="1" y="833"/>
                </a:lnTo>
                <a:lnTo>
                  <a:pt x="1" y="872"/>
                </a:lnTo>
                <a:lnTo>
                  <a:pt x="1" y="911"/>
                </a:lnTo>
                <a:lnTo>
                  <a:pt x="1" y="950"/>
                </a:lnTo>
                <a:lnTo>
                  <a:pt x="1" y="989"/>
                </a:lnTo>
                <a:lnTo>
                  <a:pt x="1" y="1029"/>
                </a:lnTo>
                <a:lnTo>
                  <a:pt x="1" y="1068"/>
                </a:lnTo>
                <a:lnTo>
                  <a:pt x="1" y="1105"/>
                </a:lnTo>
                <a:lnTo>
                  <a:pt x="1" y="1144"/>
                </a:lnTo>
                <a:lnTo>
                  <a:pt x="1" y="1183"/>
                </a:lnTo>
                <a:lnTo>
                  <a:pt x="1" y="1223"/>
                </a:lnTo>
                <a:lnTo>
                  <a:pt x="1" y="1262"/>
                </a:lnTo>
                <a:lnTo>
                  <a:pt x="35" y="1262"/>
                </a:lnTo>
                <a:lnTo>
                  <a:pt x="35" y="1223"/>
                </a:lnTo>
                <a:lnTo>
                  <a:pt x="35" y="1183"/>
                </a:lnTo>
                <a:lnTo>
                  <a:pt x="35" y="1144"/>
                </a:lnTo>
                <a:lnTo>
                  <a:pt x="35" y="1105"/>
                </a:lnTo>
                <a:lnTo>
                  <a:pt x="35" y="1068"/>
                </a:lnTo>
                <a:lnTo>
                  <a:pt x="35" y="1029"/>
                </a:lnTo>
                <a:lnTo>
                  <a:pt x="35" y="989"/>
                </a:lnTo>
                <a:lnTo>
                  <a:pt x="35" y="950"/>
                </a:lnTo>
                <a:lnTo>
                  <a:pt x="35" y="911"/>
                </a:lnTo>
                <a:lnTo>
                  <a:pt x="35" y="872"/>
                </a:lnTo>
                <a:lnTo>
                  <a:pt x="35" y="833"/>
                </a:lnTo>
                <a:lnTo>
                  <a:pt x="35" y="794"/>
                </a:lnTo>
                <a:lnTo>
                  <a:pt x="35" y="755"/>
                </a:lnTo>
                <a:lnTo>
                  <a:pt x="35" y="716"/>
                </a:lnTo>
                <a:lnTo>
                  <a:pt x="35" y="678"/>
                </a:lnTo>
                <a:lnTo>
                  <a:pt x="35" y="639"/>
                </a:lnTo>
                <a:lnTo>
                  <a:pt x="35" y="600"/>
                </a:lnTo>
                <a:lnTo>
                  <a:pt x="35" y="561"/>
                </a:lnTo>
                <a:lnTo>
                  <a:pt x="35" y="522"/>
                </a:lnTo>
                <a:lnTo>
                  <a:pt x="35" y="483"/>
                </a:lnTo>
                <a:lnTo>
                  <a:pt x="35" y="444"/>
                </a:lnTo>
                <a:lnTo>
                  <a:pt x="35" y="405"/>
                </a:lnTo>
                <a:lnTo>
                  <a:pt x="35" y="366"/>
                </a:lnTo>
                <a:lnTo>
                  <a:pt x="35" y="328"/>
                </a:lnTo>
                <a:lnTo>
                  <a:pt x="35" y="289"/>
                </a:lnTo>
                <a:lnTo>
                  <a:pt x="34" y="250"/>
                </a:lnTo>
                <a:lnTo>
                  <a:pt x="34" y="211"/>
                </a:lnTo>
                <a:lnTo>
                  <a:pt x="34" y="172"/>
                </a:lnTo>
                <a:lnTo>
                  <a:pt x="34" y="133"/>
                </a:lnTo>
                <a:lnTo>
                  <a:pt x="34" y="95"/>
                </a:lnTo>
                <a:lnTo>
                  <a:pt x="34" y="56"/>
                </a:lnTo>
                <a:lnTo>
                  <a:pt x="34" y="17"/>
                </a:lnTo>
                <a:lnTo>
                  <a:pt x="17" y="34"/>
                </a:lnTo>
                <a:lnTo>
                  <a:pt x="17" y="0"/>
                </a:lnTo>
                <a:lnTo>
                  <a:pt x="0" y="0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04" name="Freeform 161"/>
          <p:cNvSpPr>
            <a:spLocks/>
          </p:cNvSpPr>
          <p:nvPr/>
        </p:nvSpPr>
        <p:spPr bwMode="auto">
          <a:xfrm>
            <a:off x="5008563" y="4249738"/>
            <a:ext cx="1474787" cy="1230312"/>
          </a:xfrm>
          <a:custGeom>
            <a:avLst/>
            <a:gdLst>
              <a:gd name="T0" fmla="*/ 2147483647 w 2787"/>
              <a:gd name="T1" fmla="*/ 2147483647 h 2325"/>
              <a:gd name="T2" fmla="*/ 2147483647 w 2787"/>
              <a:gd name="T3" fmla="*/ 2147483647 h 2325"/>
              <a:gd name="T4" fmla="*/ 2147483647 w 2787"/>
              <a:gd name="T5" fmla="*/ 2147483647 h 2325"/>
              <a:gd name="T6" fmla="*/ 2147483647 w 2787"/>
              <a:gd name="T7" fmla="*/ 2147483647 h 2325"/>
              <a:gd name="T8" fmla="*/ 2147483647 w 2787"/>
              <a:gd name="T9" fmla="*/ 2147483647 h 2325"/>
              <a:gd name="T10" fmla="*/ 2147483647 w 2787"/>
              <a:gd name="T11" fmla="*/ 2147483647 h 2325"/>
              <a:gd name="T12" fmla="*/ 2147483647 w 2787"/>
              <a:gd name="T13" fmla="*/ 2147483647 h 2325"/>
              <a:gd name="T14" fmla="*/ 2147483647 w 2787"/>
              <a:gd name="T15" fmla="*/ 2147483647 h 2325"/>
              <a:gd name="T16" fmla="*/ 2147483647 w 2787"/>
              <a:gd name="T17" fmla="*/ 2147483647 h 2325"/>
              <a:gd name="T18" fmla="*/ 2147483647 w 2787"/>
              <a:gd name="T19" fmla="*/ 2147483647 h 2325"/>
              <a:gd name="T20" fmla="*/ 2147483647 w 2787"/>
              <a:gd name="T21" fmla="*/ 2147483647 h 2325"/>
              <a:gd name="T22" fmla="*/ 2147483647 w 2787"/>
              <a:gd name="T23" fmla="*/ 2147483647 h 2325"/>
              <a:gd name="T24" fmla="*/ 2147483647 w 2787"/>
              <a:gd name="T25" fmla="*/ 2147483647 h 2325"/>
              <a:gd name="T26" fmla="*/ 2147483647 w 2787"/>
              <a:gd name="T27" fmla="*/ 2147483647 h 2325"/>
              <a:gd name="T28" fmla="*/ 2147483647 w 2787"/>
              <a:gd name="T29" fmla="*/ 2147483647 h 2325"/>
              <a:gd name="T30" fmla="*/ 2147483647 w 2787"/>
              <a:gd name="T31" fmla="*/ 2147483647 h 2325"/>
              <a:gd name="T32" fmla="*/ 2147483647 w 2787"/>
              <a:gd name="T33" fmla="*/ 2147483647 h 2325"/>
              <a:gd name="T34" fmla="*/ 2147483647 w 2787"/>
              <a:gd name="T35" fmla="*/ 2147483647 h 2325"/>
              <a:gd name="T36" fmla="*/ 2147483647 w 2787"/>
              <a:gd name="T37" fmla="*/ 2147483647 h 2325"/>
              <a:gd name="T38" fmla="*/ 2147483647 w 2787"/>
              <a:gd name="T39" fmla="*/ 2147483647 h 2325"/>
              <a:gd name="T40" fmla="*/ 2147483647 w 2787"/>
              <a:gd name="T41" fmla="*/ 2147483647 h 2325"/>
              <a:gd name="T42" fmla="*/ 2147483647 w 2787"/>
              <a:gd name="T43" fmla="*/ 2147483647 h 2325"/>
              <a:gd name="T44" fmla="*/ 2147483647 w 2787"/>
              <a:gd name="T45" fmla="*/ 2147483647 h 2325"/>
              <a:gd name="T46" fmla="*/ 2147483647 w 2787"/>
              <a:gd name="T47" fmla="*/ 2147483647 h 2325"/>
              <a:gd name="T48" fmla="*/ 2147483647 w 2787"/>
              <a:gd name="T49" fmla="*/ 2147483647 h 2325"/>
              <a:gd name="T50" fmla="*/ 2147483647 w 2787"/>
              <a:gd name="T51" fmla="*/ 2147483647 h 2325"/>
              <a:gd name="T52" fmla="*/ 2147483647 w 2787"/>
              <a:gd name="T53" fmla="*/ 2147483647 h 2325"/>
              <a:gd name="T54" fmla="*/ 2147483647 w 2787"/>
              <a:gd name="T55" fmla="*/ 2147483647 h 2325"/>
              <a:gd name="T56" fmla="*/ 2147483647 w 2787"/>
              <a:gd name="T57" fmla="*/ 2147483647 h 2325"/>
              <a:gd name="T58" fmla="*/ 2147483647 w 2787"/>
              <a:gd name="T59" fmla="*/ 2147483647 h 2325"/>
              <a:gd name="T60" fmla="*/ 2147483647 w 2787"/>
              <a:gd name="T61" fmla="*/ 2147483647 h 2325"/>
              <a:gd name="T62" fmla="*/ 2147483647 w 2787"/>
              <a:gd name="T63" fmla="*/ 2147483647 h 2325"/>
              <a:gd name="T64" fmla="*/ 2147483647 w 2787"/>
              <a:gd name="T65" fmla="*/ 2147483647 h 2325"/>
              <a:gd name="T66" fmla="*/ 2147483647 w 2787"/>
              <a:gd name="T67" fmla="*/ 2147483647 h 2325"/>
              <a:gd name="T68" fmla="*/ 2147483647 w 2787"/>
              <a:gd name="T69" fmla="*/ 2147483647 h 2325"/>
              <a:gd name="T70" fmla="*/ 2147483647 w 2787"/>
              <a:gd name="T71" fmla="*/ 2147483647 h 2325"/>
              <a:gd name="T72" fmla="*/ 2147483647 w 2787"/>
              <a:gd name="T73" fmla="*/ 2147483647 h 2325"/>
              <a:gd name="T74" fmla="*/ 2147483647 w 2787"/>
              <a:gd name="T75" fmla="*/ 2147483647 h 2325"/>
              <a:gd name="T76" fmla="*/ 2147483647 w 2787"/>
              <a:gd name="T77" fmla="*/ 2147483647 h 2325"/>
              <a:gd name="T78" fmla="*/ 2147483647 w 2787"/>
              <a:gd name="T79" fmla="*/ 2147483647 h 2325"/>
              <a:gd name="T80" fmla="*/ 2147483647 w 2787"/>
              <a:gd name="T81" fmla="*/ 2147483647 h 2325"/>
              <a:gd name="T82" fmla="*/ 2147483647 w 2787"/>
              <a:gd name="T83" fmla="*/ 2147483647 h 2325"/>
              <a:gd name="T84" fmla="*/ 2147483647 w 2787"/>
              <a:gd name="T85" fmla="*/ 2147483647 h 2325"/>
              <a:gd name="T86" fmla="*/ 2147483647 w 2787"/>
              <a:gd name="T87" fmla="*/ 2147483647 h 2325"/>
              <a:gd name="T88" fmla="*/ 2147483647 w 2787"/>
              <a:gd name="T89" fmla="*/ 2147483647 h 2325"/>
              <a:gd name="T90" fmla="*/ 2147483647 w 2787"/>
              <a:gd name="T91" fmla="*/ 2147483647 h 2325"/>
              <a:gd name="T92" fmla="*/ 2147483647 w 2787"/>
              <a:gd name="T93" fmla="*/ 2147483647 h 2325"/>
              <a:gd name="T94" fmla="*/ 2147483647 w 2787"/>
              <a:gd name="T95" fmla="*/ 2147483647 h 2325"/>
              <a:gd name="T96" fmla="*/ 2147483647 w 2787"/>
              <a:gd name="T97" fmla="*/ 2147483647 h 2325"/>
              <a:gd name="T98" fmla="*/ 2147483647 w 2787"/>
              <a:gd name="T99" fmla="*/ 0 h 2325"/>
              <a:gd name="T100" fmla="*/ 2147483647 w 2787"/>
              <a:gd name="T101" fmla="*/ 2147483647 h 2325"/>
              <a:gd name="T102" fmla="*/ 2147483647 w 2787"/>
              <a:gd name="T103" fmla="*/ 2147483647 h 2325"/>
              <a:gd name="T104" fmla="*/ 2147483647 w 2787"/>
              <a:gd name="T105" fmla="*/ 2147483647 h 2325"/>
              <a:gd name="T106" fmla="*/ 2147483647 w 2787"/>
              <a:gd name="T107" fmla="*/ 2147483647 h 2325"/>
              <a:gd name="T108" fmla="*/ 2147483647 w 2787"/>
              <a:gd name="T109" fmla="*/ 2147483647 h 2325"/>
              <a:gd name="T110" fmla="*/ 2147483647 w 2787"/>
              <a:gd name="T111" fmla="*/ 2147483647 h 2325"/>
              <a:gd name="T112" fmla="*/ 2147483647 w 2787"/>
              <a:gd name="T113" fmla="*/ 2147483647 h 2325"/>
              <a:gd name="T114" fmla="*/ 0 w 2787"/>
              <a:gd name="T115" fmla="*/ 2147483647 h 23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87" h="2325">
                <a:moveTo>
                  <a:pt x="0" y="541"/>
                </a:moveTo>
                <a:lnTo>
                  <a:pt x="11" y="554"/>
                </a:lnTo>
                <a:lnTo>
                  <a:pt x="23" y="570"/>
                </a:lnTo>
                <a:lnTo>
                  <a:pt x="37" y="589"/>
                </a:lnTo>
                <a:lnTo>
                  <a:pt x="50" y="613"/>
                </a:lnTo>
                <a:lnTo>
                  <a:pt x="65" y="642"/>
                </a:lnTo>
                <a:lnTo>
                  <a:pt x="81" y="672"/>
                </a:lnTo>
                <a:lnTo>
                  <a:pt x="95" y="706"/>
                </a:lnTo>
                <a:lnTo>
                  <a:pt x="111" y="744"/>
                </a:lnTo>
                <a:lnTo>
                  <a:pt x="127" y="783"/>
                </a:lnTo>
                <a:lnTo>
                  <a:pt x="143" y="825"/>
                </a:lnTo>
                <a:lnTo>
                  <a:pt x="158" y="868"/>
                </a:lnTo>
                <a:lnTo>
                  <a:pt x="173" y="915"/>
                </a:lnTo>
                <a:lnTo>
                  <a:pt x="187" y="961"/>
                </a:lnTo>
                <a:lnTo>
                  <a:pt x="200" y="1010"/>
                </a:lnTo>
                <a:lnTo>
                  <a:pt x="214" y="1059"/>
                </a:lnTo>
                <a:lnTo>
                  <a:pt x="225" y="1109"/>
                </a:lnTo>
                <a:lnTo>
                  <a:pt x="236" y="1159"/>
                </a:lnTo>
                <a:lnTo>
                  <a:pt x="244" y="1210"/>
                </a:lnTo>
                <a:lnTo>
                  <a:pt x="253" y="1260"/>
                </a:lnTo>
                <a:lnTo>
                  <a:pt x="259" y="1310"/>
                </a:lnTo>
                <a:lnTo>
                  <a:pt x="263" y="1360"/>
                </a:lnTo>
                <a:lnTo>
                  <a:pt x="265" y="1409"/>
                </a:lnTo>
                <a:lnTo>
                  <a:pt x="265" y="1457"/>
                </a:lnTo>
                <a:lnTo>
                  <a:pt x="263" y="1502"/>
                </a:lnTo>
                <a:lnTo>
                  <a:pt x="258" y="1547"/>
                </a:lnTo>
                <a:lnTo>
                  <a:pt x="250" y="1588"/>
                </a:lnTo>
                <a:lnTo>
                  <a:pt x="241" y="1629"/>
                </a:lnTo>
                <a:lnTo>
                  <a:pt x="228" y="1666"/>
                </a:lnTo>
                <a:lnTo>
                  <a:pt x="213" y="1702"/>
                </a:lnTo>
                <a:lnTo>
                  <a:pt x="193" y="1734"/>
                </a:lnTo>
                <a:lnTo>
                  <a:pt x="171" y="1762"/>
                </a:lnTo>
                <a:lnTo>
                  <a:pt x="145" y="1787"/>
                </a:lnTo>
                <a:lnTo>
                  <a:pt x="154" y="1812"/>
                </a:lnTo>
                <a:lnTo>
                  <a:pt x="166" y="1834"/>
                </a:lnTo>
                <a:lnTo>
                  <a:pt x="181" y="1853"/>
                </a:lnTo>
                <a:lnTo>
                  <a:pt x="199" y="1873"/>
                </a:lnTo>
                <a:lnTo>
                  <a:pt x="220" y="1890"/>
                </a:lnTo>
                <a:lnTo>
                  <a:pt x="242" y="1907"/>
                </a:lnTo>
                <a:lnTo>
                  <a:pt x="264" y="1923"/>
                </a:lnTo>
                <a:lnTo>
                  <a:pt x="287" y="1939"/>
                </a:lnTo>
                <a:lnTo>
                  <a:pt x="309" y="1954"/>
                </a:lnTo>
                <a:lnTo>
                  <a:pt x="330" y="1970"/>
                </a:lnTo>
                <a:lnTo>
                  <a:pt x="350" y="1986"/>
                </a:lnTo>
                <a:lnTo>
                  <a:pt x="367" y="2004"/>
                </a:lnTo>
                <a:lnTo>
                  <a:pt x="382" y="2023"/>
                </a:lnTo>
                <a:lnTo>
                  <a:pt x="393" y="2043"/>
                </a:lnTo>
                <a:lnTo>
                  <a:pt x="400" y="2065"/>
                </a:lnTo>
                <a:lnTo>
                  <a:pt x="403" y="2090"/>
                </a:lnTo>
                <a:lnTo>
                  <a:pt x="430" y="2102"/>
                </a:lnTo>
                <a:lnTo>
                  <a:pt x="458" y="2114"/>
                </a:lnTo>
                <a:lnTo>
                  <a:pt x="487" y="2125"/>
                </a:lnTo>
                <a:lnTo>
                  <a:pt x="518" y="2136"/>
                </a:lnTo>
                <a:lnTo>
                  <a:pt x="549" y="2147"/>
                </a:lnTo>
                <a:lnTo>
                  <a:pt x="582" y="2158"/>
                </a:lnTo>
                <a:lnTo>
                  <a:pt x="614" y="2170"/>
                </a:lnTo>
                <a:lnTo>
                  <a:pt x="646" y="2183"/>
                </a:lnTo>
                <a:lnTo>
                  <a:pt x="677" y="2196"/>
                </a:lnTo>
                <a:lnTo>
                  <a:pt x="707" y="2209"/>
                </a:lnTo>
                <a:lnTo>
                  <a:pt x="735" y="2225"/>
                </a:lnTo>
                <a:lnTo>
                  <a:pt x="762" y="2241"/>
                </a:lnTo>
                <a:lnTo>
                  <a:pt x="786" y="2259"/>
                </a:lnTo>
                <a:lnTo>
                  <a:pt x="807" y="2279"/>
                </a:lnTo>
                <a:lnTo>
                  <a:pt x="825" y="2301"/>
                </a:lnTo>
                <a:lnTo>
                  <a:pt x="840" y="2325"/>
                </a:lnTo>
                <a:lnTo>
                  <a:pt x="2114" y="2325"/>
                </a:lnTo>
                <a:lnTo>
                  <a:pt x="2144" y="2294"/>
                </a:lnTo>
                <a:lnTo>
                  <a:pt x="2182" y="2273"/>
                </a:lnTo>
                <a:lnTo>
                  <a:pt x="2227" y="2261"/>
                </a:lnTo>
                <a:lnTo>
                  <a:pt x="2277" y="2257"/>
                </a:lnTo>
                <a:lnTo>
                  <a:pt x="2330" y="2259"/>
                </a:lnTo>
                <a:lnTo>
                  <a:pt x="2387" y="2266"/>
                </a:lnTo>
                <a:lnTo>
                  <a:pt x="2444" y="2274"/>
                </a:lnTo>
                <a:lnTo>
                  <a:pt x="2501" y="2284"/>
                </a:lnTo>
                <a:lnTo>
                  <a:pt x="2556" y="2292"/>
                </a:lnTo>
                <a:lnTo>
                  <a:pt x="2610" y="2300"/>
                </a:lnTo>
                <a:lnTo>
                  <a:pt x="2657" y="2301"/>
                </a:lnTo>
                <a:lnTo>
                  <a:pt x="2700" y="2297"/>
                </a:lnTo>
                <a:lnTo>
                  <a:pt x="2737" y="2286"/>
                </a:lnTo>
                <a:lnTo>
                  <a:pt x="2764" y="2267"/>
                </a:lnTo>
                <a:lnTo>
                  <a:pt x="2781" y="2235"/>
                </a:lnTo>
                <a:lnTo>
                  <a:pt x="2787" y="2191"/>
                </a:lnTo>
                <a:lnTo>
                  <a:pt x="2640" y="1657"/>
                </a:lnTo>
                <a:lnTo>
                  <a:pt x="2650" y="1103"/>
                </a:lnTo>
                <a:lnTo>
                  <a:pt x="2645" y="958"/>
                </a:lnTo>
                <a:lnTo>
                  <a:pt x="2624" y="825"/>
                </a:lnTo>
                <a:lnTo>
                  <a:pt x="2592" y="703"/>
                </a:lnTo>
                <a:lnTo>
                  <a:pt x="2545" y="591"/>
                </a:lnTo>
                <a:lnTo>
                  <a:pt x="2487" y="491"/>
                </a:lnTo>
                <a:lnTo>
                  <a:pt x="2417" y="402"/>
                </a:lnTo>
                <a:lnTo>
                  <a:pt x="2338" y="323"/>
                </a:lnTo>
                <a:lnTo>
                  <a:pt x="2250" y="252"/>
                </a:lnTo>
                <a:lnTo>
                  <a:pt x="2154" y="192"/>
                </a:lnTo>
                <a:lnTo>
                  <a:pt x="2051" y="141"/>
                </a:lnTo>
                <a:lnTo>
                  <a:pt x="1942" y="97"/>
                </a:lnTo>
                <a:lnTo>
                  <a:pt x="1828" y="63"/>
                </a:lnTo>
                <a:lnTo>
                  <a:pt x="1709" y="36"/>
                </a:lnTo>
                <a:lnTo>
                  <a:pt x="1589" y="17"/>
                </a:lnTo>
                <a:lnTo>
                  <a:pt x="1465" y="5"/>
                </a:lnTo>
                <a:lnTo>
                  <a:pt x="1342" y="0"/>
                </a:lnTo>
                <a:lnTo>
                  <a:pt x="1218" y="1"/>
                </a:lnTo>
                <a:lnTo>
                  <a:pt x="1093" y="7"/>
                </a:lnTo>
                <a:lnTo>
                  <a:pt x="973" y="20"/>
                </a:lnTo>
                <a:lnTo>
                  <a:pt x="853" y="39"/>
                </a:lnTo>
                <a:lnTo>
                  <a:pt x="738" y="62"/>
                </a:lnTo>
                <a:lnTo>
                  <a:pt x="627" y="89"/>
                </a:lnTo>
                <a:lnTo>
                  <a:pt x="524" y="122"/>
                </a:lnTo>
                <a:lnTo>
                  <a:pt x="425" y="157"/>
                </a:lnTo>
                <a:lnTo>
                  <a:pt x="335" y="196"/>
                </a:lnTo>
                <a:lnTo>
                  <a:pt x="254" y="239"/>
                </a:lnTo>
                <a:lnTo>
                  <a:pt x="182" y="285"/>
                </a:lnTo>
                <a:lnTo>
                  <a:pt x="120" y="333"/>
                </a:lnTo>
                <a:lnTo>
                  <a:pt x="70" y="383"/>
                </a:lnTo>
                <a:lnTo>
                  <a:pt x="33" y="434"/>
                </a:lnTo>
                <a:lnTo>
                  <a:pt x="10" y="488"/>
                </a:lnTo>
                <a:lnTo>
                  <a:pt x="0" y="5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05" name="Freeform 162"/>
          <p:cNvSpPr>
            <a:spLocks/>
          </p:cNvSpPr>
          <p:nvPr/>
        </p:nvSpPr>
        <p:spPr bwMode="auto">
          <a:xfrm>
            <a:off x="4984750" y="4510088"/>
            <a:ext cx="201613" cy="712787"/>
          </a:xfrm>
          <a:custGeom>
            <a:avLst/>
            <a:gdLst>
              <a:gd name="T0" fmla="*/ 2147483647 w 127"/>
              <a:gd name="T1" fmla="*/ 2147483647 h 449"/>
              <a:gd name="T2" fmla="*/ 2147483647 w 127"/>
              <a:gd name="T3" fmla="*/ 2147483647 h 449"/>
              <a:gd name="T4" fmla="*/ 2147483647 w 127"/>
              <a:gd name="T5" fmla="*/ 2147483647 h 449"/>
              <a:gd name="T6" fmla="*/ 2147483647 w 127"/>
              <a:gd name="T7" fmla="*/ 2147483647 h 449"/>
              <a:gd name="T8" fmla="*/ 2147483647 w 127"/>
              <a:gd name="T9" fmla="*/ 2147483647 h 449"/>
              <a:gd name="T10" fmla="*/ 2147483647 w 127"/>
              <a:gd name="T11" fmla="*/ 2147483647 h 449"/>
              <a:gd name="T12" fmla="*/ 2147483647 w 127"/>
              <a:gd name="T13" fmla="*/ 2147483647 h 449"/>
              <a:gd name="T14" fmla="*/ 2147483647 w 127"/>
              <a:gd name="T15" fmla="*/ 2147483647 h 449"/>
              <a:gd name="T16" fmla="*/ 2147483647 w 127"/>
              <a:gd name="T17" fmla="*/ 2147483647 h 449"/>
              <a:gd name="T18" fmla="*/ 2147483647 w 127"/>
              <a:gd name="T19" fmla="*/ 2147483647 h 449"/>
              <a:gd name="T20" fmla="*/ 2147483647 w 127"/>
              <a:gd name="T21" fmla="*/ 2147483647 h 449"/>
              <a:gd name="T22" fmla="*/ 2147483647 w 127"/>
              <a:gd name="T23" fmla="*/ 2147483647 h 449"/>
              <a:gd name="T24" fmla="*/ 2147483647 w 127"/>
              <a:gd name="T25" fmla="*/ 2147483647 h 449"/>
              <a:gd name="T26" fmla="*/ 2147483647 w 127"/>
              <a:gd name="T27" fmla="*/ 2147483647 h 449"/>
              <a:gd name="T28" fmla="*/ 2147483647 w 127"/>
              <a:gd name="T29" fmla="*/ 2147483647 h 449"/>
              <a:gd name="T30" fmla="*/ 2147483647 w 127"/>
              <a:gd name="T31" fmla="*/ 2147483647 h 449"/>
              <a:gd name="T32" fmla="*/ 2147483647 w 127"/>
              <a:gd name="T33" fmla="*/ 0 h 449"/>
              <a:gd name="T34" fmla="*/ 2147483647 w 127"/>
              <a:gd name="T35" fmla="*/ 2147483647 h 449"/>
              <a:gd name="T36" fmla="*/ 2147483647 w 127"/>
              <a:gd name="T37" fmla="*/ 2147483647 h 449"/>
              <a:gd name="T38" fmla="*/ 2147483647 w 127"/>
              <a:gd name="T39" fmla="*/ 2147483647 h 449"/>
              <a:gd name="T40" fmla="*/ 2147483647 w 127"/>
              <a:gd name="T41" fmla="*/ 2147483647 h 449"/>
              <a:gd name="T42" fmla="*/ 2147483647 w 127"/>
              <a:gd name="T43" fmla="*/ 2147483647 h 449"/>
              <a:gd name="T44" fmla="*/ 2147483647 w 127"/>
              <a:gd name="T45" fmla="*/ 2147483647 h 449"/>
              <a:gd name="T46" fmla="*/ 2147483647 w 127"/>
              <a:gd name="T47" fmla="*/ 2147483647 h 449"/>
              <a:gd name="T48" fmla="*/ 2147483647 w 127"/>
              <a:gd name="T49" fmla="*/ 2147483647 h 449"/>
              <a:gd name="T50" fmla="*/ 2147483647 w 127"/>
              <a:gd name="T51" fmla="*/ 2147483647 h 449"/>
              <a:gd name="T52" fmla="*/ 2147483647 w 127"/>
              <a:gd name="T53" fmla="*/ 2147483647 h 449"/>
              <a:gd name="T54" fmla="*/ 2147483647 w 127"/>
              <a:gd name="T55" fmla="*/ 2147483647 h 449"/>
              <a:gd name="T56" fmla="*/ 2147483647 w 127"/>
              <a:gd name="T57" fmla="*/ 2147483647 h 449"/>
              <a:gd name="T58" fmla="*/ 2147483647 w 127"/>
              <a:gd name="T59" fmla="*/ 2147483647 h 449"/>
              <a:gd name="T60" fmla="*/ 2147483647 w 127"/>
              <a:gd name="T61" fmla="*/ 2147483647 h 449"/>
              <a:gd name="T62" fmla="*/ 2147483647 w 127"/>
              <a:gd name="T63" fmla="*/ 2147483647 h 449"/>
              <a:gd name="T64" fmla="*/ 2147483647 w 127"/>
              <a:gd name="T65" fmla="*/ 2147483647 h 449"/>
              <a:gd name="T66" fmla="*/ 2147483647 w 127"/>
              <a:gd name="T67" fmla="*/ 2147483647 h 449"/>
              <a:gd name="T68" fmla="*/ 2147483647 w 127"/>
              <a:gd name="T69" fmla="*/ 2147483647 h 449"/>
              <a:gd name="T70" fmla="*/ 2147483647 w 127"/>
              <a:gd name="T71" fmla="*/ 2147483647 h 4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7" h="449">
                <a:moveTo>
                  <a:pt x="85" y="427"/>
                </a:moveTo>
                <a:lnTo>
                  <a:pt x="78" y="449"/>
                </a:lnTo>
                <a:lnTo>
                  <a:pt x="88" y="439"/>
                </a:lnTo>
                <a:lnTo>
                  <a:pt x="97" y="427"/>
                </a:lnTo>
                <a:lnTo>
                  <a:pt x="105" y="414"/>
                </a:lnTo>
                <a:lnTo>
                  <a:pt x="112" y="400"/>
                </a:lnTo>
                <a:lnTo>
                  <a:pt x="116" y="385"/>
                </a:lnTo>
                <a:lnTo>
                  <a:pt x="120" y="370"/>
                </a:lnTo>
                <a:lnTo>
                  <a:pt x="123" y="355"/>
                </a:lnTo>
                <a:lnTo>
                  <a:pt x="124" y="339"/>
                </a:lnTo>
                <a:lnTo>
                  <a:pt x="125" y="322"/>
                </a:lnTo>
                <a:lnTo>
                  <a:pt x="125" y="306"/>
                </a:lnTo>
                <a:lnTo>
                  <a:pt x="124" y="289"/>
                </a:lnTo>
                <a:lnTo>
                  <a:pt x="123" y="271"/>
                </a:lnTo>
                <a:lnTo>
                  <a:pt x="121" y="253"/>
                </a:lnTo>
                <a:lnTo>
                  <a:pt x="118" y="236"/>
                </a:lnTo>
                <a:lnTo>
                  <a:pt x="127" y="210"/>
                </a:lnTo>
                <a:lnTo>
                  <a:pt x="111" y="201"/>
                </a:lnTo>
                <a:lnTo>
                  <a:pt x="108" y="184"/>
                </a:lnTo>
                <a:lnTo>
                  <a:pt x="103" y="167"/>
                </a:lnTo>
                <a:lnTo>
                  <a:pt x="98" y="151"/>
                </a:lnTo>
                <a:lnTo>
                  <a:pt x="115" y="120"/>
                </a:lnTo>
                <a:lnTo>
                  <a:pt x="88" y="118"/>
                </a:lnTo>
                <a:lnTo>
                  <a:pt x="83" y="103"/>
                </a:lnTo>
                <a:lnTo>
                  <a:pt x="78" y="89"/>
                </a:lnTo>
                <a:lnTo>
                  <a:pt x="72" y="76"/>
                </a:lnTo>
                <a:lnTo>
                  <a:pt x="67" y="63"/>
                </a:lnTo>
                <a:lnTo>
                  <a:pt x="62" y="51"/>
                </a:lnTo>
                <a:lnTo>
                  <a:pt x="56" y="40"/>
                </a:lnTo>
                <a:lnTo>
                  <a:pt x="51" y="30"/>
                </a:lnTo>
                <a:lnTo>
                  <a:pt x="46" y="21"/>
                </a:lnTo>
                <a:lnTo>
                  <a:pt x="41" y="13"/>
                </a:lnTo>
                <a:lnTo>
                  <a:pt x="36" y="7"/>
                </a:lnTo>
                <a:lnTo>
                  <a:pt x="30" y="0"/>
                </a:lnTo>
                <a:lnTo>
                  <a:pt x="0" y="33"/>
                </a:lnTo>
                <a:lnTo>
                  <a:pt x="1" y="35"/>
                </a:lnTo>
                <a:lnTo>
                  <a:pt x="5" y="40"/>
                </a:lnTo>
                <a:lnTo>
                  <a:pt x="8" y="44"/>
                </a:lnTo>
                <a:lnTo>
                  <a:pt x="12" y="51"/>
                </a:lnTo>
                <a:lnTo>
                  <a:pt x="17" y="61"/>
                </a:lnTo>
                <a:lnTo>
                  <a:pt x="22" y="70"/>
                </a:lnTo>
                <a:lnTo>
                  <a:pt x="26" y="80"/>
                </a:lnTo>
                <a:lnTo>
                  <a:pt x="31" y="93"/>
                </a:lnTo>
                <a:lnTo>
                  <a:pt x="36" y="105"/>
                </a:lnTo>
                <a:lnTo>
                  <a:pt x="41" y="119"/>
                </a:lnTo>
                <a:lnTo>
                  <a:pt x="46" y="133"/>
                </a:lnTo>
                <a:lnTo>
                  <a:pt x="67" y="138"/>
                </a:lnTo>
                <a:lnTo>
                  <a:pt x="55" y="163"/>
                </a:lnTo>
                <a:lnTo>
                  <a:pt x="60" y="179"/>
                </a:lnTo>
                <a:lnTo>
                  <a:pt x="64" y="195"/>
                </a:lnTo>
                <a:lnTo>
                  <a:pt x="68" y="211"/>
                </a:lnTo>
                <a:lnTo>
                  <a:pt x="85" y="228"/>
                </a:lnTo>
                <a:lnTo>
                  <a:pt x="74" y="243"/>
                </a:lnTo>
                <a:lnTo>
                  <a:pt x="77" y="260"/>
                </a:lnTo>
                <a:lnTo>
                  <a:pt x="79" y="275"/>
                </a:lnTo>
                <a:lnTo>
                  <a:pt x="80" y="291"/>
                </a:lnTo>
                <a:lnTo>
                  <a:pt x="81" y="306"/>
                </a:lnTo>
                <a:lnTo>
                  <a:pt x="81" y="321"/>
                </a:lnTo>
                <a:lnTo>
                  <a:pt x="80" y="335"/>
                </a:lnTo>
                <a:lnTo>
                  <a:pt x="78" y="349"/>
                </a:lnTo>
                <a:lnTo>
                  <a:pt x="76" y="361"/>
                </a:lnTo>
                <a:lnTo>
                  <a:pt x="73" y="373"/>
                </a:lnTo>
                <a:lnTo>
                  <a:pt x="70" y="384"/>
                </a:lnTo>
                <a:lnTo>
                  <a:pt x="66" y="393"/>
                </a:lnTo>
                <a:lnTo>
                  <a:pt x="60" y="402"/>
                </a:lnTo>
                <a:lnTo>
                  <a:pt x="55" y="408"/>
                </a:lnTo>
                <a:lnTo>
                  <a:pt x="48" y="415"/>
                </a:lnTo>
                <a:lnTo>
                  <a:pt x="41" y="437"/>
                </a:lnTo>
                <a:lnTo>
                  <a:pt x="48" y="415"/>
                </a:lnTo>
                <a:lnTo>
                  <a:pt x="38" y="424"/>
                </a:lnTo>
                <a:lnTo>
                  <a:pt x="41" y="437"/>
                </a:lnTo>
                <a:lnTo>
                  <a:pt x="85" y="427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6" name="Freeform 163"/>
          <p:cNvSpPr>
            <a:spLocks/>
          </p:cNvSpPr>
          <p:nvPr/>
        </p:nvSpPr>
        <p:spPr bwMode="auto">
          <a:xfrm>
            <a:off x="5049838" y="5187950"/>
            <a:ext cx="206375" cy="200025"/>
          </a:xfrm>
          <a:custGeom>
            <a:avLst/>
            <a:gdLst>
              <a:gd name="T0" fmla="*/ 2147483647 w 130"/>
              <a:gd name="T1" fmla="*/ 2147483647 h 126"/>
              <a:gd name="T2" fmla="*/ 2147483647 w 130"/>
              <a:gd name="T3" fmla="*/ 2147483647 h 126"/>
              <a:gd name="T4" fmla="*/ 2147483647 w 130"/>
              <a:gd name="T5" fmla="*/ 2147483647 h 126"/>
              <a:gd name="T6" fmla="*/ 2147483647 w 130"/>
              <a:gd name="T7" fmla="*/ 2147483647 h 126"/>
              <a:gd name="T8" fmla="*/ 2147483647 w 130"/>
              <a:gd name="T9" fmla="*/ 2147483647 h 126"/>
              <a:gd name="T10" fmla="*/ 2147483647 w 130"/>
              <a:gd name="T11" fmla="*/ 2147483647 h 126"/>
              <a:gd name="T12" fmla="*/ 2147483647 w 130"/>
              <a:gd name="T13" fmla="*/ 2147483647 h 126"/>
              <a:gd name="T14" fmla="*/ 2147483647 w 130"/>
              <a:gd name="T15" fmla="*/ 2147483647 h 126"/>
              <a:gd name="T16" fmla="*/ 2147483647 w 130"/>
              <a:gd name="T17" fmla="*/ 2147483647 h 126"/>
              <a:gd name="T18" fmla="*/ 2147483647 w 130"/>
              <a:gd name="T19" fmla="*/ 2147483647 h 126"/>
              <a:gd name="T20" fmla="*/ 2147483647 w 130"/>
              <a:gd name="T21" fmla="*/ 2147483647 h 126"/>
              <a:gd name="T22" fmla="*/ 2147483647 w 130"/>
              <a:gd name="T23" fmla="*/ 2147483647 h 126"/>
              <a:gd name="T24" fmla="*/ 2147483647 w 130"/>
              <a:gd name="T25" fmla="*/ 2147483647 h 126"/>
              <a:gd name="T26" fmla="*/ 2147483647 w 130"/>
              <a:gd name="T27" fmla="*/ 2147483647 h 126"/>
              <a:gd name="T28" fmla="*/ 2147483647 w 130"/>
              <a:gd name="T29" fmla="*/ 2147483647 h 126"/>
              <a:gd name="T30" fmla="*/ 2147483647 w 130"/>
              <a:gd name="T31" fmla="*/ 2147483647 h 126"/>
              <a:gd name="T32" fmla="*/ 2147483647 w 130"/>
              <a:gd name="T33" fmla="*/ 2147483647 h 126"/>
              <a:gd name="T34" fmla="*/ 2147483647 w 130"/>
              <a:gd name="T35" fmla="*/ 0 h 126"/>
              <a:gd name="T36" fmla="*/ 0 w 130"/>
              <a:gd name="T37" fmla="*/ 2147483647 h 126"/>
              <a:gd name="T38" fmla="*/ 2147483647 w 130"/>
              <a:gd name="T39" fmla="*/ 2147483647 h 126"/>
              <a:gd name="T40" fmla="*/ 2147483647 w 130"/>
              <a:gd name="T41" fmla="*/ 2147483647 h 126"/>
              <a:gd name="T42" fmla="*/ 2147483647 w 130"/>
              <a:gd name="T43" fmla="*/ 2147483647 h 126"/>
              <a:gd name="T44" fmla="*/ 2147483647 w 130"/>
              <a:gd name="T45" fmla="*/ 2147483647 h 126"/>
              <a:gd name="T46" fmla="*/ 2147483647 w 130"/>
              <a:gd name="T47" fmla="*/ 2147483647 h 126"/>
              <a:gd name="T48" fmla="*/ 2147483647 w 130"/>
              <a:gd name="T49" fmla="*/ 2147483647 h 126"/>
              <a:gd name="T50" fmla="*/ 2147483647 w 130"/>
              <a:gd name="T51" fmla="*/ 2147483647 h 126"/>
              <a:gd name="T52" fmla="*/ 2147483647 w 130"/>
              <a:gd name="T53" fmla="*/ 2147483647 h 126"/>
              <a:gd name="T54" fmla="*/ 2147483647 w 130"/>
              <a:gd name="T55" fmla="*/ 2147483647 h 126"/>
              <a:gd name="T56" fmla="*/ 2147483647 w 130"/>
              <a:gd name="T57" fmla="*/ 2147483647 h 126"/>
              <a:gd name="T58" fmla="*/ 2147483647 w 130"/>
              <a:gd name="T59" fmla="*/ 2147483647 h 126"/>
              <a:gd name="T60" fmla="*/ 2147483647 w 130"/>
              <a:gd name="T61" fmla="*/ 2147483647 h 126"/>
              <a:gd name="T62" fmla="*/ 2147483647 w 130"/>
              <a:gd name="T63" fmla="*/ 2147483647 h 126"/>
              <a:gd name="T64" fmla="*/ 2147483647 w 130"/>
              <a:gd name="T65" fmla="*/ 2147483647 h 126"/>
              <a:gd name="T66" fmla="*/ 2147483647 w 130"/>
              <a:gd name="T67" fmla="*/ 2147483647 h 126"/>
              <a:gd name="T68" fmla="*/ 2147483647 w 130"/>
              <a:gd name="T69" fmla="*/ 2147483647 h 126"/>
              <a:gd name="T70" fmla="*/ 2147483647 w 130"/>
              <a:gd name="T71" fmla="*/ 2147483647 h 126"/>
              <a:gd name="T72" fmla="*/ 2147483647 w 130"/>
              <a:gd name="T73" fmla="*/ 2147483647 h 126"/>
              <a:gd name="T74" fmla="*/ 2147483647 w 130"/>
              <a:gd name="T75" fmla="*/ 2147483647 h 126"/>
              <a:gd name="T76" fmla="*/ 2147483647 w 130"/>
              <a:gd name="T77" fmla="*/ 2147483647 h 126"/>
              <a:gd name="T78" fmla="*/ 2147483647 w 130"/>
              <a:gd name="T79" fmla="*/ 2147483647 h 1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0" h="126">
                <a:moveTo>
                  <a:pt x="118" y="86"/>
                </a:moveTo>
                <a:lnTo>
                  <a:pt x="130" y="106"/>
                </a:lnTo>
                <a:lnTo>
                  <a:pt x="129" y="93"/>
                </a:lnTo>
                <a:lnTo>
                  <a:pt x="125" y="82"/>
                </a:lnTo>
                <a:lnTo>
                  <a:pt x="119" y="71"/>
                </a:lnTo>
                <a:lnTo>
                  <a:pt x="113" y="63"/>
                </a:lnTo>
                <a:lnTo>
                  <a:pt x="105" y="55"/>
                </a:lnTo>
                <a:lnTo>
                  <a:pt x="97" y="48"/>
                </a:lnTo>
                <a:lnTo>
                  <a:pt x="92" y="26"/>
                </a:lnTo>
                <a:lnTo>
                  <a:pt x="82" y="37"/>
                </a:lnTo>
                <a:lnTo>
                  <a:pt x="74" y="32"/>
                </a:lnTo>
                <a:lnTo>
                  <a:pt x="67" y="27"/>
                </a:lnTo>
                <a:lnTo>
                  <a:pt x="60" y="22"/>
                </a:lnTo>
                <a:lnTo>
                  <a:pt x="55" y="18"/>
                </a:lnTo>
                <a:lnTo>
                  <a:pt x="51" y="13"/>
                </a:lnTo>
                <a:lnTo>
                  <a:pt x="47" y="9"/>
                </a:lnTo>
                <a:lnTo>
                  <a:pt x="45" y="4"/>
                </a:lnTo>
                <a:lnTo>
                  <a:pt x="44" y="0"/>
                </a:lnTo>
                <a:lnTo>
                  <a:pt x="0" y="11"/>
                </a:lnTo>
                <a:lnTo>
                  <a:pt x="4" y="23"/>
                </a:lnTo>
                <a:lnTo>
                  <a:pt x="10" y="33"/>
                </a:lnTo>
                <a:lnTo>
                  <a:pt x="17" y="42"/>
                </a:lnTo>
                <a:lnTo>
                  <a:pt x="24" y="50"/>
                </a:lnTo>
                <a:lnTo>
                  <a:pt x="33" y="57"/>
                </a:lnTo>
                <a:lnTo>
                  <a:pt x="41" y="63"/>
                </a:lnTo>
                <a:lnTo>
                  <a:pt x="48" y="69"/>
                </a:lnTo>
                <a:lnTo>
                  <a:pt x="62" y="56"/>
                </a:lnTo>
                <a:lnTo>
                  <a:pt x="63" y="79"/>
                </a:lnTo>
                <a:lnTo>
                  <a:pt x="69" y="84"/>
                </a:lnTo>
                <a:lnTo>
                  <a:pt x="75" y="88"/>
                </a:lnTo>
                <a:lnTo>
                  <a:pt x="79" y="92"/>
                </a:lnTo>
                <a:lnTo>
                  <a:pt x="82" y="95"/>
                </a:lnTo>
                <a:lnTo>
                  <a:pt x="84" y="99"/>
                </a:lnTo>
                <a:lnTo>
                  <a:pt x="85" y="102"/>
                </a:lnTo>
                <a:lnTo>
                  <a:pt x="85" y="106"/>
                </a:lnTo>
                <a:lnTo>
                  <a:pt x="97" y="126"/>
                </a:lnTo>
                <a:lnTo>
                  <a:pt x="85" y="106"/>
                </a:lnTo>
                <a:lnTo>
                  <a:pt x="85" y="119"/>
                </a:lnTo>
                <a:lnTo>
                  <a:pt x="97" y="126"/>
                </a:lnTo>
                <a:lnTo>
                  <a:pt x="118" y="86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7" name="Freeform 164"/>
          <p:cNvSpPr>
            <a:spLocks/>
          </p:cNvSpPr>
          <p:nvPr/>
        </p:nvSpPr>
        <p:spPr bwMode="auto">
          <a:xfrm>
            <a:off x="5205413" y="5324475"/>
            <a:ext cx="277812" cy="192088"/>
          </a:xfrm>
          <a:custGeom>
            <a:avLst/>
            <a:gdLst>
              <a:gd name="T0" fmla="*/ 2147483647 w 527"/>
              <a:gd name="T1" fmla="*/ 2147483647 h 363"/>
              <a:gd name="T2" fmla="*/ 2147483647 w 527"/>
              <a:gd name="T3" fmla="*/ 2147483647 h 363"/>
              <a:gd name="T4" fmla="*/ 2147483647 w 527"/>
              <a:gd name="T5" fmla="*/ 2147483647 h 363"/>
              <a:gd name="T6" fmla="*/ 2147483647 w 527"/>
              <a:gd name="T7" fmla="*/ 2147483647 h 363"/>
              <a:gd name="T8" fmla="*/ 2147483647 w 527"/>
              <a:gd name="T9" fmla="*/ 2147483647 h 363"/>
              <a:gd name="T10" fmla="*/ 2147483647 w 527"/>
              <a:gd name="T11" fmla="*/ 2147483647 h 363"/>
              <a:gd name="T12" fmla="*/ 2147483647 w 527"/>
              <a:gd name="T13" fmla="*/ 2147483647 h 363"/>
              <a:gd name="T14" fmla="*/ 2147483647 w 527"/>
              <a:gd name="T15" fmla="*/ 2147483647 h 363"/>
              <a:gd name="T16" fmla="*/ 2147483647 w 527"/>
              <a:gd name="T17" fmla="*/ 2147483647 h 363"/>
              <a:gd name="T18" fmla="*/ 2147483647 w 527"/>
              <a:gd name="T19" fmla="*/ 2147483647 h 363"/>
              <a:gd name="T20" fmla="*/ 2147483647 w 527"/>
              <a:gd name="T21" fmla="*/ 2147483647 h 363"/>
              <a:gd name="T22" fmla="*/ 2147483647 w 527"/>
              <a:gd name="T23" fmla="*/ 2147483647 h 363"/>
              <a:gd name="T24" fmla="*/ 2147483647 w 527"/>
              <a:gd name="T25" fmla="*/ 2147483647 h 363"/>
              <a:gd name="T26" fmla="*/ 2147483647 w 527"/>
              <a:gd name="T27" fmla="*/ 2147483647 h 363"/>
              <a:gd name="T28" fmla="*/ 2147483647 w 527"/>
              <a:gd name="T29" fmla="*/ 2147483647 h 363"/>
              <a:gd name="T30" fmla="*/ 2147483647 w 527"/>
              <a:gd name="T31" fmla="*/ 2147483647 h 363"/>
              <a:gd name="T32" fmla="*/ 2147483647 w 527"/>
              <a:gd name="T33" fmla="*/ 2147483647 h 363"/>
              <a:gd name="T34" fmla="*/ 2147483647 w 527"/>
              <a:gd name="T35" fmla="*/ 0 h 363"/>
              <a:gd name="T36" fmla="*/ 0 w 527"/>
              <a:gd name="T37" fmla="*/ 2147483647 h 363"/>
              <a:gd name="T38" fmla="*/ 2147483647 w 527"/>
              <a:gd name="T39" fmla="*/ 2147483647 h 363"/>
              <a:gd name="T40" fmla="*/ 2147483647 w 527"/>
              <a:gd name="T41" fmla="*/ 2147483647 h 363"/>
              <a:gd name="T42" fmla="*/ 2147483647 w 527"/>
              <a:gd name="T43" fmla="*/ 2147483647 h 363"/>
              <a:gd name="T44" fmla="*/ 2147483647 w 527"/>
              <a:gd name="T45" fmla="*/ 2147483647 h 363"/>
              <a:gd name="T46" fmla="*/ 2147483647 w 527"/>
              <a:gd name="T47" fmla="*/ 2147483647 h 363"/>
              <a:gd name="T48" fmla="*/ 2147483647 w 527"/>
              <a:gd name="T49" fmla="*/ 2147483647 h 363"/>
              <a:gd name="T50" fmla="*/ 2147483647 w 527"/>
              <a:gd name="T51" fmla="*/ 2147483647 h 363"/>
              <a:gd name="T52" fmla="*/ 2147483647 w 527"/>
              <a:gd name="T53" fmla="*/ 2147483647 h 363"/>
              <a:gd name="T54" fmla="*/ 2147483647 w 527"/>
              <a:gd name="T55" fmla="*/ 2147483647 h 363"/>
              <a:gd name="T56" fmla="*/ 2147483647 w 527"/>
              <a:gd name="T57" fmla="*/ 2147483647 h 363"/>
              <a:gd name="T58" fmla="*/ 2147483647 w 527"/>
              <a:gd name="T59" fmla="*/ 2147483647 h 363"/>
              <a:gd name="T60" fmla="*/ 2147483647 w 527"/>
              <a:gd name="T61" fmla="*/ 2147483647 h 363"/>
              <a:gd name="T62" fmla="*/ 2147483647 w 527"/>
              <a:gd name="T63" fmla="*/ 2147483647 h 363"/>
              <a:gd name="T64" fmla="*/ 2147483647 w 527"/>
              <a:gd name="T65" fmla="*/ 2147483647 h 363"/>
              <a:gd name="T66" fmla="*/ 2147483647 w 527"/>
              <a:gd name="T67" fmla="*/ 2147483647 h 363"/>
              <a:gd name="T68" fmla="*/ 2147483647 w 527"/>
              <a:gd name="T69" fmla="*/ 2147483647 h 363"/>
              <a:gd name="T70" fmla="*/ 2147483647 w 527"/>
              <a:gd name="T71" fmla="*/ 2147483647 h 363"/>
              <a:gd name="T72" fmla="*/ 2147483647 w 527"/>
              <a:gd name="T73" fmla="*/ 2147483647 h 363"/>
              <a:gd name="T74" fmla="*/ 2147483647 w 527"/>
              <a:gd name="T75" fmla="*/ 2147483647 h 363"/>
              <a:gd name="T76" fmla="*/ 2147483647 w 527"/>
              <a:gd name="T77" fmla="*/ 2147483647 h 363"/>
              <a:gd name="T78" fmla="*/ 2147483647 w 527"/>
              <a:gd name="T79" fmla="*/ 2147483647 h 36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7" h="363">
                <a:moveTo>
                  <a:pt x="468" y="229"/>
                </a:moveTo>
                <a:lnTo>
                  <a:pt x="527" y="266"/>
                </a:lnTo>
                <a:lnTo>
                  <a:pt x="508" y="233"/>
                </a:lnTo>
                <a:lnTo>
                  <a:pt x="483" y="204"/>
                </a:lnTo>
                <a:lnTo>
                  <a:pt x="458" y="179"/>
                </a:lnTo>
                <a:lnTo>
                  <a:pt x="427" y="156"/>
                </a:lnTo>
                <a:lnTo>
                  <a:pt x="397" y="138"/>
                </a:lnTo>
                <a:lnTo>
                  <a:pt x="365" y="121"/>
                </a:lnTo>
                <a:lnTo>
                  <a:pt x="332" y="105"/>
                </a:lnTo>
                <a:lnTo>
                  <a:pt x="299" y="91"/>
                </a:lnTo>
                <a:lnTo>
                  <a:pt x="266" y="78"/>
                </a:lnTo>
                <a:lnTo>
                  <a:pt x="233" y="66"/>
                </a:lnTo>
                <a:lnTo>
                  <a:pt x="199" y="55"/>
                </a:lnTo>
                <a:lnTo>
                  <a:pt x="167" y="44"/>
                </a:lnTo>
                <a:lnTo>
                  <a:pt x="138" y="33"/>
                </a:lnTo>
                <a:lnTo>
                  <a:pt x="111" y="23"/>
                </a:lnTo>
                <a:lnTo>
                  <a:pt x="85" y="11"/>
                </a:lnTo>
                <a:lnTo>
                  <a:pt x="61" y="0"/>
                </a:lnTo>
                <a:lnTo>
                  <a:pt x="0" y="122"/>
                </a:lnTo>
                <a:lnTo>
                  <a:pt x="31" y="135"/>
                </a:lnTo>
                <a:lnTo>
                  <a:pt x="60" y="147"/>
                </a:lnTo>
                <a:lnTo>
                  <a:pt x="92" y="160"/>
                </a:lnTo>
                <a:lnTo>
                  <a:pt x="124" y="171"/>
                </a:lnTo>
                <a:lnTo>
                  <a:pt x="155" y="182"/>
                </a:lnTo>
                <a:lnTo>
                  <a:pt x="187" y="193"/>
                </a:lnTo>
                <a:lnTo>
                  <a:pt x="217" y="205"/>
                </a:lnTo>
                <a:lnTo>
                  <a:pt x="248" y="216"/>
                </a:lnTo>
                <a:lnTo>
                  <a:pt x="278" y="229"/>
                </a:lnTo>
                <a:lnTo>
                  <a:pt x="304" y="240"/>
                </a:lnTo>
                <a:lnTo>
                  <a:pt x="329" y="255"/>
                </a:lnTo>
                <a:lnTo>
                  <a:pt x="352" y="268"/>
                </a:lnTo>
                <a:lnTo>
                  <a:pt x="370" y="282"/>
                </a:lnTo>
                <a:lnTo>
                  <a:pt x="386" y="296"/>
                </a:lnTo>
                <a:lnTo>
                  <a:pt x="398" y="311"/>
                </a:lnTo>
                <a:lnTo>
                  <a:pt x="408" y="327"/>
                </a:lnTo>
                <a:lnTo>
                  <a:pt x="468" y="363"/>
                </a:lnTo>
                <a:lnTo>
                  <a:pt x="408" y="327"/>
                </a:lnTo>
                <a:lnTo>
                  <a:pt x="426" y="363"/>
                </a:lnTo>
                <a:lnTo>
                  <a:pt x="468" y="363"/>
                </a:lnTo>
                <a:lnTo>
                  <a:pt x="468" y="229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8" name="Freeform 165"/>
          <p:cNvSpPr>
            <a:spLocks/>
          </p:cNvSpPr>
          <p:nvPr/>
        </p:nvSpPr>
        <p:spPr bwMode="auto">
          <a:xfrm>
            <a:off x="5453063" y="5429250"/>
            <a:ext cx="703262" cy="87313"/>
          </a:xfrm>
          <a:custGeom>
            <a:avLst/>
            <a:gdLst>
              <a:gd name="T0" fmla="*/ 2147483647 w 443"/>
              <a:gd name="T1" fmla="*/ 2147483647 h 55"/>
              <a:gd name="T2" fmla="*/ 2147483647 w 443"/>
              <a:gd name="T3" fmla="*/ 2147483647 h 55"/>
              <a:gd name="T4" fmla="*/ 2147483647 w 443"/>
              <a:gd name="T5" fmla="*/ 2147483647 h 55"/>
              <a:gd name="T6" fmla="*/ 2147483647 w 443"/>
              <a:gd name="T7" fmla="*/ 0 h 55"/>
              <a:gd name="T8" fmla="*/ 0 w 443"/>
              <a:gd name="T9" fmla="*/ 2147483647 h 55"/>
              <a:gd name="T10" fmla="*/ 0 w 443"/>
              <a:gd name="T11" fmla="*/ 2147483647 h 55"/>
              <a:gd name="T12" fmla="*/ 2147483647 w 443"/>
              <a:gd name="T13" fmla="*/ 2147483647 h 55"/>
              <a:gd name="T14" fmla="*/ 2147483647 w 443"/>
              <a:gd name="T15" fmla="*/ 2147483647 h 55"/>
              <a:gd name="T16" fmla="*/ 2147483647 w 443"/>
              <a:gd name="T17" fmla="*/ 2147483647 h 55"/>
              <a:gd name="T18" fmla="*/ 2147483647 w 443"/>
              <a:gd name="T19" fmla="*/ 2147483647 h 55"/>
              <a:gd name="T20" fmla="*/ 2147483647 w 443"/>
              <a:gd name="T21" fmla="*/ 2147483647 h 55"/>
              <a:gd name="T22" fmla="*/ 2147483647 w 443"/>
              <a:gd name="T23" fmla="*/ 2147483647 h 55"/>
              <a:gd name="T24" fmla="*/ 2147483647 w 443"/>
              <a:gd name="T25" fmla="*/ 2147483647 h 55"/>
              <a:gd name="T26" fmla="*/ 2147483647 w 443"/>
              <a:gd name="T27" fmla="*/ 2147483647 h 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3" h="55">
                <a:moveTo>
                  <a:pt x="405" y="20"/>
                </a:moveTo>
                <a:lnTo>
                  <a:pt x="424" y="10"/>
                </a:lnTo>
                <a:lnTo>
                  <a:pt x="171" y="15"/>
                </a:lnTo>
                <a:lnTo>
                  <a:pt x="90" y="0"/>
                </a:lnTo>
                <a:lnTo>
                  <a:pt x="0" y="10"/>
                </a:lnTo>
                <a:lnTo>
                  <a:pt x="0" y="55"/>
                </a:lnTo>
                <a:lnTo>
                  <a:pt x="117" y="42"/>
                </a:lnTo>
                <a:lnTo>
                  <a:pt x="189" y="51"/>
                </a:lnTo>
                <a:lnTo>
                  <a:pt x="424" y="55"/>
                </a:lnTo>
                <a:lnTo>
                  <a:pt x="443" y="45"/>
                </a:lnTo>
                <a:lnTo>
                  <a:pt x="424" y="55"/>
                </a:lnTo>
                <a:lnTo>
                  <a:pt x="436" y="55"/>
                </a:lnTo>
                <a:lnTo>
                  <a:pt x="443" y="45"/>
                </a:lnTo>
                <a:lnTo>
                  <a:pt x="405" y="2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9" name="Freeform 166"/>
          <p:cNvSpPr>
            <a:spLocks/>
          </p:cNvSpPr>
          <p:nvPr/>
        </p:nvSpPr>
        <p:spPr bwMode="auto">
          <a:xfrm>
            <a:off x="6097588" y="5400675"/>
            <a:ext cx="420687" cy="103188"/>
          </a:xfrm>
          <a:custGeom>
            <a:avLst/>
            <a:gdLst>
              <a:gd name="T0" fmla="*/ 2147483647 w 797"/>
              <a:gd name="T1" fmla="*/ 2147483647 h 195"/>
              <a:gd name="T2" fmla="*/ 2147483647 w 797"/>
              <a:gd name="T3" fmla="*/ 2147483647 h 195"/>
              <a:gd name="T4" fmla="*/ 2147483647 w 797"/>
              <a:gd name="T5" fmla="*/ 2147483647 h 195"/>
              <a:gd name="T6" fmla="*/ 2147483647 w 797"/>
              <a:gd name="T7" fmla="*/ 2147483647 h 195"/>
              <a:gd name="T8" fmla="*/ 2147483647 w 797"/>
              <a:gd name="T9" fmla="*/ 2147483647 h 195"/>
              <a:gd name="T10" fmla="*/ 2147483647 w 797"/>
              <a:gd name="T11" fmla="*/ 2147483647 h 195"/>
              <a:gd name="T12" fmla="*/ 2147483647 w 797"/>
              <a:gd name="T13" fmla="*/ 2147483647 h 195"/>
              <a:gd name="T14" fmla="*/ 2147483647 w 797"/>
              <a:gd name="T15" fmla="*/ 2147483647 h 195"/>
              <a:gd name="T16" fmla="*/ 2147483647 w 797"/>
              <a:gd name="T17" fmla="*/ 2147483647 h 195"/>
              <a:gd name="T18" fmla="*/ 2147483647 w 797"/>
              <a:gd name="T19" fmla="*/ 2147483647 h 195"/>
              <a:gd name="T20" fmla="*/ 2147483647 w 797"/>
              <a:gd name="T21" fmla="*/ 2147483647 h 195"/>
              <a:gd name="T22" fmla="*/ 2147483647 w 797"/>
              <a:gd name="T23" fmla="*/ 2147483647 h 195"/>
              <a:gd name="T24" fmla="*/ 2147483647 w 797"/>
              <a:gd name="T25" fmla="*/ 2147483647 h 195"/>
              <a:gd name="T26" fmla="*/ 2147483647 w 797"/>
              <a:gd name="T27" fmla="*/ 2147483647 h 195"/>
              <a:gd name="T28" fmla="*/ 2147483647 w 797"/>
              <a:gd name="T29" fmla="*/ 2147483647 h 195"/>
              <a:gd name="T30" fmla="*/ 2147483647 w 797"/>
              <a:gd name="T31" fmla="*/ 2147483647 h 195"/>
              <a:gd name="T32" fmla="*/ 2147483647 w 797"/>
              <a:gd name="T33" fmla="*/ 2147483647 h 195"/>
              <a:gd name="T34" fmla="*/ 0 w 797"/>
              <a:gd name="T35" fmla="*/ 2147483647 h 195"/>
              <a:gd name="T36" fmla="*/ 2147483647 w 797"/>
              <a:gd name="T37" fmla="*/ 2147483647 h 195"/>
              <a:gd name="T38" fmla="*/ 2147483647 w 797"/>
              <a:gd name="T39" fmla="*/ 2147483647 h 195"/>
              <a:gd name="T40" fmla="*/ 2147483647 w 797"/>
              <a:gd name="T41" fmla="*/ 2147483647 h 195"/>
              <a:gd name="T42" fmla="*/ 2147483647 w 797"/>
              <a:gd name="T43" fmla="*/ 2147483647 h 195"/>
              <a:gd name="T44" fmla="*/ 2147483647 w 797"/>
              <a:gd name="T45" fmla="*/ 2147483647 h 195"/>
              <a:gd name="T46" fmla="*/ 2147483647 w 797"/>
              <a:gd name="T47" fmla="*/ 2147483647 h 195"/>
              <a:gd name="T48" fmla="*/ 2147483647 w 797"/>
              <a:gd name="T49" fmla="*/ 2147483647 h 195"/>
              <a:gd name="T50" fmla="*/ 2147483647 w 797"/>
              <a:gd name="T51" fmla="*/ 2147483647 h 195"/>
              <a:gd name="T52" fmla="*/ 2147483647 w 797"/>
              <a:gd name="T53" fmla="*/ 2147483647 h 195"/>
              <a:gd name="T54" fmla="*/ 2147483647 w 797"/>
              <a:gd name="T55" fmla="*/ 2147483647 h 195"/>
              <a:gd name="T56" fmla="*/ 2147483647 w 797"/>
              <a:gd name="T57" fmla="*/ 2147483647 h 195"/>
              <a:gd name="T58" fmla="*/ 2147483647 w 797"/>
              <a:gd name="T59" fmla="*/ 2147483647 h 195"/>
              <a:gd name="T60" fmla="*/ 2147483647 w 797"/>
              <a:gd name="T61" fmla="*/ 2147483647 h 195"/>
              <a:gd name="T62" fmla="*/ 2147483647 w 797"/>
              <a:gd name="T63" fmla="*/ 2147483647 h 195"/>
              <a:gd name="T64" fmla="*/ 2147483647 w 797"/>
              <a:gd name="T65" fmla="*/ 2147483647 h 195"/>
              <a:gd name="T66" fmla="*/ 2147483647 w 797"/>
              <a:gd name="T67" fmla="*/ 2147483647 h 195"/>
              <a:gd name="T68" fmla="*/ 2147483647 w 797"/>
              <a:gd name="T69" fmla="*/ 2147483647 h 195"/>
              <a:gd name="T70" fmla="*/ 2147483647 w 797"/>
              <a:gd name="T71" fmla="*/ 0 h 195"/>
              <a:gd name="T72" fmla="*/ 2147483647 w 797"/>
              <a:gd name="T73" fmla="*/ 2147483647 h 195"/>
              <a:gd name="T74" fmla="*/ 2147483647 w 797"/>
              <a:gd name="T75" fmla="*/ 2147483647 h 195"/>
              <a:gd name="T76" fmla="*/ 2147483647 w 797"/>
              <a:gd name="T77" fmla="*/ 0 h 195"/>
              <a:gd name="T78" fmla="*/ 2147483647 w 797"/>
              <a:gd name="T79" fmla="*/ 2147483647 h 1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7" h="195">
                <a:moveTo>
                  <a:pt x="664" y="36"/>
                </a:moveTo>
                <a:lnTo>
                  <a:pt x="660" y="18"/>
                </a:lnTo>
                <a:lnTo>
                  <a:pt x="658" y="43"/>
                </a:lnTo>
                <a:lnTo>
                  <a:pt x="654" y="50"/>
                </a:lnTo>
                <a:lnTo>
                  <a:pt x="649" y="52"/>
                </a:lnTo>
                <a:lnTo>
                  <a:pt x="630" y="58"/>
                </a:lnTo>
                <a:lnTo>
                  <a:pt x="598" y="61"/>
                </a:lnTo>
                <a:lnTo>
                  <a:pt x="558" y="60"/>
                </a:lnTo>
                <a:lnTo>
                  <a:pt x="508" y="52"/>
                </a:lnTo>
                <a:lnTo>
                  <a:pt x="454" y="44"/>
                </a:lnTo>
                <a:lnTo>
                  <a:pt x="397" y="34"/>
                </a:lnTo>
                <a:lnTo>
                  <a:pt x="337" y="25"/>
                </a:lnTo>
                <a:lnTo>
                  <a:pt x="277" y="19"/>
                </a:lnTo>
                <a:lnTo>
                  <a:pt x="218" y="17"/>
                </a:lnTo>
                <a:lnTo>
                  <a:pt x="158" y="21"/>
                </a:lnTo>
                <a:lnTo>
                  <a:pt x="99" y="38"/>
                </a:lnTo>
                <a:lnTo>
                  <a:pt x="44" y="67"/>
                </a:lnTo>
                <a:lnTo>
                  <a:pt x="0" y="115"/>
                </a:lnTo>
                <a:lnTo>
                  <a:pt x="113" y="190"/>
                </a:lnTo>
                <a:lnTo>
                  <a:pt x="127" y="174"/>
                </a:lnTo>
                <a:lnTo>
                  <a:pt x="148" y="162"/>
                </a:lnTo>
                <a:lnTo>
                  <a:pt x="180" y="155"/>
                </a:lnTo>
                <a:lnTo>
                  <a:pt x="220" y="151"/>
                </a:lnTo>
                <a:lnTo>
                  <a:pt x="268" y="154"/>
                </a:lnTo>
                <a:lnTo>
                  <a:pt x="320" y="160"/>
                </a:lnTo>
                <a:lnTo>
                  <a:pt x="375" y="168"/>
                </a:lnTo>
                <a:lnTo>
                  <a:pt x="432" y="178"/>
                </a:lnTo>
                <a:lnTo>
                  <a:pt x="488" y="186"/>
                </a:lnTo>
                <a:lnTo>
                  <a:pt x="546" y="194"/>
                </a:lnTo>
                <a:lnTo>
                  <a:pt x="601" y="195"/>
                </a:lnTo>
                <a:lnTo>
                  <a:pt x="654" y="190"/>
                </a:lnTo>
                <a:lnTo>
                  <a:pt x="708" y="174"/>
                </a:lnTo>
                <a:lnTo>
                  <a:pt x="757" y="138"/>
                </a:lnTo>
                <a:lnTo>
                  <a:pt x="787" y="82"/>
                </a:lnTo>
                <a:lnTo>
                  <a:pt x="797" y="18"/>
                </a:lnTo>
                <a:lnTo>
                  <a:pt x="793" y="0"/>
                </a:lnTo>
                <a:lnTo>
                  <a:pt x="797" y="18"/>
                </a:lnTo>
                <a:lnTo>
                  <a:pt x="797" y="10"/>
                </a:lnTo>
                <a:lnTo>
                  <a:pt x="793" y="0"/>
                </a:lnTo>
                <a:lnTo>
                  <a:pt x="664" y="36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0" name="Freeform 167"/>
          <p:cNvSpPr>
            <a:spLocks/>
          </p:cNvSpPr>
          <p:nvPr/>
        </p:nvSpPr>
        <p:spPr bwMode="auto">
          <a:xfrm>
            <a:off x="6369050" y="5116513"/>
            <a:ext cx="147638" cy="303212"/>
          </a:xfrm>
          <a:custGeom>
            <a:avLst/>
            <a:gdLst>
              <a:gd name="T0" fmla="*/ 2147483647 w 279"/>
              <a:gd name="T1" fmla="*/ 2147483647 h 571"/>
              <a:gd name="T2" fmla="*/ 2147483647 w 279"/>
              <a:gd name="T3" fmla="*/ 2147483647 h 571"/>
              <a:gd name="T4" fmla="*/ 2147483647 w 279"/>
              <a:gd name="T5" fmla="*/ 2147483647 h 571"/>
              <a:gd name="T6" fmla="*/ 2147483647 w 279"/>
              <a:gd name="T7" fmla="*/ 2147483647 h 571"/>
              <a:gd name="T8" fmla="*/ 2147483647 w 279"/>
              <a:gd name="T9" fmla="*/ 0 h 571"/>
              <a:gd name="T10" fmla="*/ 2147483647 w 279"/>
              <a:gd name="T11" fmla="*/ 2147483647 h 571"/>
              <a:gd name="T12" fmla="*/ 2147483647 w 279"/>
              <a:gd name="T13" fmla="*/ 2147483647 h 571"/>
              <a:gd name="T14" fmla="*/ 0 w 279"/>
              <a:gd name="T15" fmla="*/ 2147483647 h 571"/>
              <a:gd name="T16" fmla="*/ 2147483647 w 279"/>
              <a:gd name="T17" fmla="*/ 2147483647 h 571"/>
              <a:gd name="T18" fmla="*/ 2147483647 w 279"/>
              <a:gd name="T19" fmla="*/ 2147483647 h 5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9" h="571">
                <a:moveTo>
                  <a:pt x="1" y="17"/>
                </a:moveTo>
                <a:lnTo>
                  <a:pt x="4" y="37"/>
                </a:lnTo>
                <a:lnTo>
                  <a:pt x="150" y="571"/>
                </a:lnTo>
                <a:lnTo>
                  <a:pt x="279" y="535"/>
                </a:lnTo>
                <a:lnTo>
                  <a:pt x="133" y="0"/>
                </a:lnTo>
                <a:lnTo>
                  <a:pt x="135" y="20"/>
                </a:lnTo>
                <a:lnTo>
                  <a:pt x="1" y="17"/>
                </a:lnTo>
                <a:lnTo>
                  <a:pt x="0" y="27"/>
                </a:lnTo>
                <a:lnTo>
                  <a:pt x="4" y="37"/>
                </a:lnTo>
                <a:lnTo>
                  <a:pt x="1" y="17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1" name="Freeform 168"/>
          <p:cNvSpPr>
            <a:spLocks/>
          </p:cNvSpPr>
          <p:nvPr/>
        </p:nvSpPr>
        <p:spPr bwMode="auto">
          <a:xfrm>
            <a:off x="6369050" y="4833938"/>
            <a:ext cx="76200" cy="293687"/>
          </a:xfrm>
          <a:custGeom>
            <a:avLst/>
            <a:gdLst>
              <a:gd name="T0" fmla="*/ 2147483647 w 144"/>
              <a:gd name="T1" fmla="*/ 0 h 556"/>
              <a:gd name="T2" fmla="*/ 2147483647 w 144"/>
              <a:gd name="T3" fmla="*/ 0 h 556"/>
              <a:gd name="T4" fmla="*/ 0 w 144"/>
              <a:gd name="T5" fmla="*/ 2147483647 h 556"/>
              <a:gd name="T6" fmla="*/ 2147483647 w 144"/>
              <a:gd name="T7" fmla="*/ 2147483647 h 556"/>
              <a:gd name="T8" fmla="*/ 2147483647 w 144"/>
              <a:gd name="T9" fmla="*/ 2147483647 h 556"/>
              <a:gd name="T10" fmla="*/ 2147483647 w 144"/>
              <a:gd name="T11" fmla="*/ 2147483647 h 556"/>
              <a:gd name="T12" fmla="*/ 2147483647 w 144"/>
              <a:gd name="T13" fmla="*/ 0 h 5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" h="556">
                <a:moveTo>
                  <a:pt x="10" y="0"/>
                </a:moveTo>
                <a:lnTo>
                  <a:pt x="10" y="0"/>
                </a:lnTo>
                <a:lnTo>
                  <a:pt x="0" y="553"/>
                </a:lnTo>
                <a:lnTo>
                  <a:pt x="134" y="556"/>
                </a:lnTo>
                <a:lnTo>
                  <a:pt x="144" y="2"/>
                </a:lnTo>
                <a:lnTo>
                  <a:pt x="10" y="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2" name="Freeform 169"/>
          <p:cNvSpPr>
            <a:spLocks/>
          </p:cNvSpPr>
          <p:nvPr/>
        </p:nvSpPr>
        <p:spPr bwMode="auto">
          <a:xfrm>
            <a:off x="4972050" y="4213225"/>
            <a:ext cx="1473200" cy="620713"/>
          </a:xfrm>
          <a:custGeom>
            <a:avLst/>
            <a:gdLst>
              <a:gd name="T0" fmla="*/ 2147483647 w 928"/>
              <a:gd name="T1" fmla="*/ 2147483647 h 391"/>
              <a:gd name="T2" fmla="*/ 2147483647 w 928"/>
              <a:gd name="T3" fmla="*/ 2147483647 h 391"/>
              <a:gd name="T4" fmla="*/ 2147483647 w 928"/>
              <a:gd name="T5" fmla="*/ 2147483647 h 391"/>
              <a:gd name="T6" fmla="*/ 2147483647 w 928"/>
              <a:gd name="T7" fmla="*/ 2147483647 h 391"/>
              <a:gd name="T8" fmla="*/ 2147483647 w 928"/>
              <a:gd name="T9" fmla="*/ 2147483647 h 391"/>
              <a:gd name="T10" fmla="*/ 2147483647 w 928"/>
              <a:gd name="T11" fmla="*/ 2147483647 h 391"/>
              <a:gd name="T12" fmla="*/ 2147483647 w 928"/>
              <a:gd name="T13" fmla="*/ 2147483647 h 391"/>
              <a:gd name="T14" fmla="*/ 2147483647 w 928"/>
              <a:gd name="T15" fmla="*/ 2147483647 h 391"/>
              <a:gd name="T16" fmla="*/ 2147483647 w 928"/>
              <a:gd name="T17" fmla="*/ 2147483647 h 391"/>
              <a:gd name="T18" fmla="*/ 2147483647 w 928"/>
              <a:gd name="T19" fmla="*/ 2147483647 h 391"/>
              <a:gd name="T20" fmla="*/ 2147483647 w 928"/>
              <a:gd name="T21" fmla="*/ 2147483647 h 391"/>
              <a:gd name="T22" fmla="*/ 2147483647 w 928"/>
              <a:gd name="T23" fmla="*/ 2147483647 h 391"/>
              <a:gd name="T24" fmla="*/ 2147483647 w 928"/>
              <a:gd name="T25" fmla="*/ 2147483647 h 391"/>
              <a:gd name="T26" fmla="*/ 2147483647 w 928"/>
              <a:gd name="T27" fmla="*/ 2147483647 h 391"/>
              <a:gd name="T28" fmla="*/ 2147483647 w 928"/>
              <a:gd name="T29" fmla="*/ 2147483647 h 391"/>
              <a:gd name="T30" fmla="*/ 2147483647 w 928"/>
              <a:gd name="T31" fmla="*/ 2147483647 h 391"/>
              <a:gd name="T32" fmla="*/ 2147483647 w 928"/>
              <a:gd name="T33" fmla="*/ 2147483647 h 391"/>
              <a:gd name="T34" fmla="*/ 2147483647 w 928"/>
              <a:gd name="T35" fmla="*/ 2147483647 h 391"/>
              <a:gd name="T36" fmla="*/ 2147483647 w 928"/>
              <a:gd name="T37" fmla="*/ 2147483647 h 391"/>
              <a:gd name="T38" fmla="*/ 2147483647 w 928"/>
              <a:gd name="T39" fmla="*/ 2147483647 h 391"/>
              <a:gd name="T40" fmla="*/ 2147483647 w 928"/>
              <a:gd name="T41" fmla="*/ 2147483647 h 391"/>
              <a:gd name="T42" fmla="*/ 2147483647 w 928"/>
              <a:gd name="T43" fmla="*/ 2147483647 h 391"/>
              <a:gd name="T44" fmla="*/ 2147483647 w 928"/>
              <a:gd name="T45" fmla="*/ 2147483647 h 391"/>
              <a:gd name="T46" fmla="*/ 2147483647 w 928"/>
              <a:gd name="T47" fmla="*/ 2147483647 h 391"/>
              <a:gd name="T48" fmla="*/ 2147483647 w 928"/>
              <a:gd name="T49" fmla="*/ 2147483647 h 391"/>
              <a:gd name="T50" fmla="*/ 2147483647 w 928"/>
              <a:gd name="T51" fmla="*/ 2147483647 h 391"/>
              <a:gd name="T52" fmla="*/ 2147483647 w 928"/>
              <a:gd name="T53" fmla="*/ 2147483647 h 391"/>
              <a:gd name="T54" fmla="*/ 2147483647 w 928"/>
              <a:gd name="T55" fmla="*/ 2147483647 h 391"/>
              <a:gd name="T56" fmla="*/ 2147483647 w 928"/>
              <a:gd name="T57" fmla="*/ 2147483647 h 391"/>
              <a:gd name="T58" fmla="*/ 2147483647 w 928"/>
              <a:gd name="T59" fmla="*/ 2147483647 h 391"/>
              <a:gd name="T60" fmla="*/ 2147483647 w 928"/>
              <a:gd name="T61" fmla="*/ 2147483647 h 391"/>
              <a:gd name="T62" fmla="*/ 2147483647 w 928"/>
              <a:gd name="T63" fmla="*/ 2147483647 h 391"/>
              <a:gd name="T64" fmla="*/ 2147483647 w 928"/>
              <a:gd name="T65" fmla="*/ 2147483647 h 391"/>
              <a:gd name="T66" fmla="*/ 0 w 928"/>
              <a:gd name="T67" fmla="*/ 2147483647 h 391"/>
              <a:gd name="T68" fmla="*/ 0 w 928"/>
              <a:gd name="T69" fmla="*/ 2147483647 h 391"/>
              <a:gd name="T70" fmla="*/ 2147483647 w 928"/>
              <a:gd name="T71" fmla="*/ 2147483647 h 3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28" h="391">
                <a:moveTo>
                  <a:pt x="38" y="187"/>
                </a:moveTo>
                <a:lnTo>
                  <a:pt x="45" y="204"/>
                </a:lnTo>
                <a:lnTo>
                  <a:pt x="48" y="192"/>
                </a:lnTo>
                <a:lnTo>
                  <a:pt x="53" y="179"/>
                </a:lnTo>
                <a:lnTo>
                  <a:pt x="63" y="165"/>
                </a:lnTo>
                <a:lnTo>
                  <a:pt x="77" y="151"/>
                </a:lnTo>
                <a:lnTo>
                  <a:pt x="96" y="136"/>
                </a:lnTo>
                <a:lnTo>
                  <a:pt x="119" y="122"/>
                </a:lnTo>
                <a:lnTo>
                  <a:pt x="144" y="109"/>
                </a:lnTo>
                <a:lnTo>
                  <a:pt x="210" y="94"/>
                </a:lnTo>
                <a:lnTo>
                  <a:pt x="205" y="85"/>
                </a:lnTo>
                <a:lnTo>
                  <a:pt x="238" y="74"/>
                </a:lnTo>
                <a:lnTo>
                  <a:pt x="274" y="66"/>
                </a:lnTo>
                <a:lnTo>
                  <a:pt x="311" y="58"/>
                </a:lnTo>
                <a:lnTo>
                  <a:pt x="350" y="52"/>
                </a:lnTo>
                <a:lnTo>
                  <a:pt x="399" y="76"/>
                </a:lnTo>
                <a:lnTo>
                  <a:pt x="429" y="46"/>
                </a:lnTo>
                <a:lnTo>
                  <a:pt x="469" y="46"/>
                </a:lnTo>
                <a:lnTo>
                  <a:pt x="510" y="58"/>
                </a:lnTo>
                <a:lnTo>
                  <a:pt x="549" y="51"/>
                </a:lnTo>
                <a:lnTo>
                  <a:pt x="588" y="57"/>
                </a:lnTo>
                <a:lnTo>
                  <a:pt x="626" y="66"/>
                </a:lnTo>
                <a:lnTo>
                  <a:pt x="663" y="77"/>
                </a:lnTo>
                <a:lnTo>
                  <a:pt x="697" y="91"/>
                </a:lnTo>
                <a:lnTo>
                  <a:pt x="729" y="118"/>
                </a:lnTo>
                <a:lnTo>
                  <a:pt x="759" y="125"/>
                </a:lnTo>
                <a:lnTo>
                  <a:pt x="787" y="147"/>
                </a:lnTo>
                <a:lnTo>
                  <a:pt x="811" y="172"/>
                </a:lnTo>
                <a:lnTo>
                  <a:pt x="832" y="199"/>
                </a:lnTo>
                <a:lnTo>
                  <a:pt x="850" y="230"/>
                </a:lnTo>
                <a:lnTo>
                  <a:pt x="865" y="264"/>
                </a:lnTo>
                <a:lnTo>
                  <a:pt x="875" y="302"/>
                </a:lnTo>
                <a:lnTo>
                  <a:pt x="882" y="344"/>
                </a:lnTo>
                <a:lnTo>
                  <a:pt x="883" y="390"/>
                </a:lnTo>
                <a:lnTo>
                  <a:pt x="928" y="391"/>
                </a:lnTo>
                <a:lnTo>
                  <a:pt x="926" y="340"/>
                </a:lnTo>
                <a:lnTo>
                  <a:pt x="919" y="293"/>
                </a:lnTo>
                <a:lnTo>
                  <a:pt x="907" y="250"/>
                </a:lnTo>
                <a:lnTo>
                  <a:pt x="891" y="210"/>
                </a:lnTo>
                <a:lnTo>
                  <a:pt x="870" y="174"/>
                </a:lnTo>
                <a:lnTo>
                  <a:pt x="845" y="142"/>
                </a:lnTo>
                <a:lnTo>
                  <a:pt x="817" y="114"/>
                </a:lnTo>
                <a:lnTo>
                  <a:pt x="785" y="89"/>
                </a:lnTo>
                <a:lnTo>
                  <a:pt x="751" y="68"/>
                </a:lnTo>
                <a:lnTo>
                  <a:pt x="720" y="64"/>
                </a:lnTo>
                <a:lnTo>
                  <a:pt x="677" y="34"/>
                </a:lnTo>
                <a:lnTo>
                  <a:pt x="637" y="22"/>
                </a:lnTo>
                <a:lnTo>
                  <a:pt x="596" y="13"/>
                </a:lnTo>
                <a:lnTo>
                  <a:pt x="555" y="6"/>
                </a:lnTo>
                <a:lnTo>
                  <a:pt x="510" y="10"/>
                </a:lnTo>
                <a:lnTo>
                  <a:pt x="470" y="0"/>
                </a:lnTo>
                <a:lnTo>
                  <a:pt x="428" y="1"/>
                </a:lnTo>
                <a:lnTo>
                  <a:pt x="387" y="22"/>
                </a:lnTo>
                <a:lnTo>
                  <a:pt x="344" y="7"/>
                </a:lnTo>
                <a:lnTo>
                  <a:pt x="303" y="14"/>
                </a:lnTo>
                <a:lnTo>
                  <a:pt x="264" y="22"/>
                </a:lnTo>
                <a:lnTo>
                  <a:pt x="226" y="31"/>
                </a:lnTo>
                <a:lnTo>
                  <a:pt x="190" y="42"/>
                </a:lnTo>
                <a:lnTo>
                  <a:pt x="171" y="58"/>
                </a:lnTo>
                <a:lnTo>
                  <a:pt x="156" y="54"/>
                </a:lnTo>
                <a:lnTo>
                  <a:pt x="124" y="68"/>
                </a:lnTo>
                <a:lnTo>
                  <a:pt x="96" y="83"/>
                </a:lnTo>
                <a:lnTo>
                  <a:pt x="70" y="100"/>
                </a:lnTo>
                <a:lnTo>
                  <a:pt x="48" y="117"/>
                </a:lnTo>
                <a:lnTo>
                  <a:pt x="29" y="136"/>
                </a:lnTo>
                <a:lnTo>
                  <a:pt x="14" y="157"/>
                </a:lnTo>
                <a:lnTo>
                  <a:pt x="4" y="179"/>
                </a:lnTo>
                <a:lnTo>
                  <a:pt x="0" y="203"/>
                </a:lnTo>
                <a:lnTo>
                  <a:pt x="8" y="220"/>
                </a:lnTo>
                <a:lnTo>
                  <a:pt x="0" y="203"/>
                </a:lnTo>
                <a:lnTo>
                  <a:pt x="0" y="213"/>
                </a:lnTo>
                <a:lnTo>
                  <a:pt x="8" y="220"/>
                </a:lnTo>
                <a:lnTo>
                  <a:pt x="38" y="187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3" name="Freeform 170"/>
          <p:cNvSpPr>
            <a:spLocks/>
          </p:cNvSpPr>
          <p:nvPr/>
        </p:nvSpPr>
        <p:spPr bwMode="auto">
          <a:xfrm>
            <a:off x="5146675" y="5135563"/>
            <a:ext cx="492125" cy="23812"/>
          </a:xfrm>
          <a:custGeom>
            <a:avLst/>
            <a:gdLst>
              <a:gd name="T0" fmla="*/ 0 w 930"/>
              <a:gd name="T1" fmla="*/ 2147483647 h 46"/>
              <a:gd name="T2" fmla="*/ 0 w 930"/>
              <a:gd name="T3" fmla="*/ 2147483647 h 46"/>
              <a:gd name="T4" fmla="*/ 2147483647 w 930"/>
              <a:gd name="T5" fmla="*/ 2147483647 h 46"/>
              <a:gd name="T6" fmla="*/ 2147483647 w 930"/>
              <a:gd name="T7" fmla="*/ 2147483647 h 46"/>
              <a:gd name="T8" fmla="*/ 0 w 930"/>
              <a:gd name="T9" fmla="*/ 0 h 46"/>
              <a:gd name="T10" fmla="*/ 0 w 930"/>
              <a:gd name="T11" fmla="*/ 2147483647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0" h="46">
                <a:moveTo>
                  <a:pt x="0" y="17"/>
                </a:moveTo>
                <a:lnTo>
                  <a:pt x="0" y="34"/>
                </a:lnTo>
                <a:lnTo>
                  <a:pt x="930" y="46"/>
                </a:lnTo>
                <a:lnTo>
                  <a:pt x="930" y="12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4" name="Freeform 171"/>
          <p:cNvSpPr>
            <a:spLocks/>
          </p:cNvSpPr>
          <p:nvPr/>
        </p:nvSpPr>
        <p:spPr bwMode="auto">
          <a:xfrm>
            <a:off x="6242050" y="4494213"/>
            <a:ext cx="30163" cy="504825"/>
          </a:xfrm>
          <a:custGeom>
            <a:avLst/>
            <a:gdLst>
              <a:gd name="T0" fmla="*/ 2147483647 w 57"/>
              <a:gd name="T1" fmla="*/ 0 h 954"/>
              <a:gd name="T2" fmla="*/ 2147483647 w 57"/>
              <a:gd name="T3" fmla="*/ 0 h 954"/>
              <a:gd name="T4" fmla="*/ 0 w 57"/>
              <a:gd name="T5" fmla="*/ 2147483647 h 954"/>
              <a:gd name="T6" fmla="*/ 2147483647 w 57"/>
              <a:gd name="T7" fmla="*/ 2147483647 h 954"/>
              <a:gd name="T8" fmla="*/ 2147483647 w 57"/>
              <a:gd name="T9" fmla="*/ 0 h 954"/>
              <a:gd name="T10" fmla="*/ 2147483647 w 57"/>
              <a:gd name="T11" fmla="*/ 0 h 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954">
                <a:moveTo>
                  <a:pt x="40" y="0"/>
                </a:moveTo>
                <a:lnTo>
                  <a:pt x="23" y="0"/>
                </a:lnTo>
                <a:lnTo>
                  <a:pt x="0" y="954"/>
                </a:lnTo>
                <a:lnTo>
                  <a:pt x="34" y="954"/>
                </a:lnTo>
                <a:lnTo>
                  <a:pt x="57" y="0"/>
                </a:lnTo>
                <a:lnTo>
                  <a:pt x="4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5" name="Freeform 172"/>
          <p:cNvSpPr>
            <a:spLocks/>
          </p:cNvSpPr>
          <p:nvPr/>
        </p:nvSpPr>
        <p:spPr bwMode="auto">
          <a:xfrm>
            <a:off x="5356225" y="4981575"/>
            <a:ext cx="942975" cy="309563"/>
          </a:xfrm>
          <a:custGeom>
            <a:avLst/>
            <a:gdLst>
              <a:gd name="T0" fmla="*/ 2147483647 w 1783"/>
              <a:gd name="T1" fmla="*/ 2147483647 h 587"/>
              <a:gd name="T2" fmla="*/ 2147483647 w 1783"/>
              <a:gd name="T3" fmla="*/ 2147483647 h 587"/>
              <a:gd name="T4" fmla="*/ 2147483647 w 1783"/>
              <a:gd name="T5" fmla="*/ 2147483647 h 587"/>
              <a:gd name="T6" fmla="*/ 2147483647 w 1783"/>
              <a:gd name="T7" fmla="*/ 2147483647 h 587"/>
              <a:gd name="T8" fmla="*/ 2147483647 w 1783"/>
              <a:gd name="T9" fmla="*/ 2147483647 h 587"/>
              <a:gd name="T10" fmla="*/ 2147483647 w 1783"/>
              <a:gd name="T11" fmla="*/ 2147483647 h 587"/>
              <a:gd name="T12" fmla="*/ 2147483647 w 1783"/>
              <a:gd name="T13" fmla="*/ 2147483647 h 587"/>
              <a:gd name="T14" fmla="*/ 2147483647 w 1783"/>
              <a:gd name="T15" fmla="*/ 2147483647 h 587"/>
              <a:gd name="T16" fmla="*/ 2147483647 w 1783"/>
              <a:gd name="T17" fmla="*/ 2147483647 h 587"/>
              <a:gd name="T18" fmla="*/ 2147483647 w 1783"/>
              <a:gd name="T19" fmla="*/ 2147483647 h 587"/>
              <a:gd name="T20" fmla="*/ 2147483647 w 1783"/>
              <a:gd name="T21" fmla="*/ 2147483647 h 587"/>
              <a:gd name="T22" fmla="*/ 2147483647 w 1783"/>
              <a:gd name="T23" fmla="*/ 2147483647 h 587"/>
              <a:gd name="T24" fmla="*/ 2147483647 w 1783"/>
              <a:gd name="T25" fmla="*/ 2147483647 h 587"/>
              <a:gd name="T26" fmla="*/ 2147483647 w 1783"/>
              <a:gd name="T27" fmla="*/ 2147483647 h 587"/>
              <a:gd name="T28" fmla="*/ 2147483647 w 1783"/>
              <a:gd name="T29" fmla="*/ 2147483647 h 587"/>
              <a:gd name="T30" fmla="*/ 2147483647 w 1783"/>
              <a:gd name="T31" fmla="*/ 2147483647 h 587"/>
              <a:gd name="T32" fmla="*/ 2147483647 w 1783"/>
              <a:gd name="T33" fmla="*/ 2147483647 h 587"/>
              <a:gd name="T34" fmla="*/ 2147483647 w 1783"/>
              <a:gd name="T35" fmla="*/ 2147483647 h 587"/>
              <a:gd name="T36" fmla="*/ 2147483647 w 1783"/>
              <a:gd name="T37" fmla="*/ 2147483647 h 587"/>
              <a:gd name="T38" fmla="*/ 2147483647 w 1783"/>
              <a:gd name="T39" fmla="*/ 2147483647 h 587"/>
              <a:gd name="T40" fmla="*/ 2147483647 w 1783"/>
              <a:gd name="T41" fmla="*/ 2147483647 h 587"/>
              <a:gd name="T42" fmla="*/ 2147483647 w 1783"/>
              <a:gd name="T43" fmla="*/ 2147483647 h 587"/>
              <a:gd name="T44" fmla="*/ 2147483647 w 1783"/>
              <a:gd name="T45" fmla="*/ 2147483647 h 587"/>
              <a:gd name="T46" fmla="*/ 2147483647 w 1783"/>
              <a:gd name="T47" fmla="*/ 2147483647 h 587"/>
              <a:gd name="T48" fmla="*/ 2147483647 w 1783"/>
              <a:gd name="T49" fmla="*/ 2147483647 h 587"/>
              <a:gd name="T50" fmla="*/ 2147483647 w 1783"/>
              <a:gd name="T51" fmla="*/ 2147483647 h 587"/>
              <a:gd name="T52" fmla="*/ 2147483647 w 1783"/>
              <a:gd name="T53" fmla="*/ 2147483647 h 587"/>
              <a:gd name="T54" fmla="*/ 2147483647 w 1783"/>
              <a:gd name="T55" fmla="*/ 2147483647 h 587"/>
              <a:gd name="T56" fmla="*/ 2147483647 w 1783"/>
              <a:gd name="T57" fmla="*/ 2147483647 h 587"/>
              <a:gd name="T58" fmla="*/ 0 w 1783"/>
              <a:gd name="T59" fmla="*/ 2147483647 h 587"/>
              <a:gd name="T60" fmla="*/ 2147483647 w 1783"/>
              <a:gd name="T61" fmla="*/ 2147483647 h 587"/>
              <a:gd name="T62" fmla="*/ 2147483647 w 1783"/>
              <a:gd name="T63" fmla="*/ 2147483647 h 587"/>
              <a:gd name="T64" fmla="*/ 2147483647 w 1783"/>
              <a:gd name="T65" fmla="*/ 2147483647 h 587"/>
              <a:gd name="T66" fmla="*/ 2147483647 w 1783"/>
              <a:gd name="T67" fmla="*/ 2147483647 h 587"/>
              <a:gd name="T68" fmla="*/ 2147483647 w 1783"/>
              <a:gd name="T69" fmla="*/ 2147483647 h 587"/>
              <a:gd name="T70" fmla="*/ 2147483647 w 1783"/>
              <a:gd name="T71" fmla="*/ 2147483647 h 587"/>
              <a:gd name="T72" fmla="*/ 2147483647 w 1783"/>
              <a:gd name="T73" fmla="*/ 2147483647 h 587"/>
              <a:gd name="T74" fmla="*/ 2147483647 w 1783"/>
              <a:gd name="T75" fmla="*/ 2147483647 h 587"/>
              <a:gd name="T76" fmla="*/ 2147483647 w 1783"/>
              <a:gd name="T77" fmla="*/ 2147483647 h 587"/>
              <a:gd name="T78" fmla="*/ 2147483647 w 1783"/>
              <a:gd name="T79" fmla="*/ 2147483647 h 587"/>
              <a:gd name="T80" fmla="*/ 2147483647 w 1783"/>
              <a:gd name="T81" fmla="*/ 2147483647 h 587"/>
              <a:gd name="T82" fmla="*/ 2147483647 w 1783"/>
              <a:gd name="T83" fmla="*/ 2147483647 h 587"/>
              <a:gd name="T84" fmla="*/ 2147483647 w 1783"/>
              <a:gd name="T85" fmla="*/ 2147483647 h 587"/>
              <a:gd name="T86" fmla="*/ 2147483647 w 1783"/>
              <a:gd name="T87" fmla="*/ 2147483647 h 587"/>
              <a:gd name="T88" fmla="*/ 2147483647 w 1783"/>
              <a:gd name="T89" fmla="*/ 2147483647 h 587"/>
              <a:gd name="T90" fmla="*/ 2147483647 w 1783"/>
              <a:gd name="T91" fmla="*/ 2147483647 h 587"/>
              <a:gd name="T92" fmla="*/ 2147483647 w 1783"/>
              <a:gd name="T93" fmla="*/ 2147483647 h 587"/>
              <a:gd name="T94" fmla="*/ 2147483647 w 1783"/>
              <a:gd name="T95" fmla="*/ 2147483647 h 587"/>
              <a:gd name="T96" fmla="*/ 2147483647 w 1783"/>
              <a:gd name="T97" fmla="*/ 2147483647 h 587"/>
              <a:gd name="T98" fmla="*/ 2147483647 w 1783"/>
              <a:gd name="T99" fmla="*/ 2147483647 h 587"/>
              <a:gd name="T100" fmla="*/ 2147483647 w 1783"/>
              <a:gd name="T101" fmla="*/ 2147483647 h 587"/>
              <a:gd name="T102" fmla="*/ 2147483647 w 1783"/>
              <a:gd name="T103" fmla="*/ 2147483647 h 587"/>
              <a:gd name="T104" fmla="*/ 2147483647 w 1783"/>
              <a:gd name="T105" fmla="*/ 2147483647 h 587"/>
              <a:gd name="T106" fmla="*/ 2147483647 w 1783"/>
              <a:gd name="T107" fmla="*/ 2147483647 h 587"/>
              <a:gd name="T108" fmla="*/ 2147483647 w 1783"/>
              <a:gd name="T109" fmla="*/ 2147483647 h 587"/>
              <a:gd name="T110" fmla="*/ 2147483647 w 1783"/>
              <a:gd name="T111" fmla="*/ 2147483647 h 587"/>
              <a:gd name="T112" fmla="*/ 2147483647 w 1783"/>
              <a:gd name="T113" fmla="*/ 2147483647 h 587"/>
              <a:gd name="T114" fmla="*/ 2147483647 w 1783"/>
              <a:gd name="T115" fmla="*/ 2147483647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3" h="587">
                <a:moveTo>
                  <a:pt x="1783" y="0"/>
                </a:moveTo>
                <a:lnTo>
                  <a:pt x="1623" y="370"/>
                </a:lnTo>
                <a:lnTo>
                  <a:pt x="1619" y="382"/>
                </a:lnTo>
                <a:lnTo>
                  <a:pt x="1610" y="394"/>
                </a:lnTo>
                <a:lnTo>
                  <a:pt x="1600" y="406"/>
                </a:lnTo>
                <a:lnTo>
                  <a:pt x="1588" y="418"/>
                </a:lnTo>
                <a:lnTo>
                  <a:pt x="1576" y="429"/>
                </a:lnTo>
                <a:lnTo>
                  <a:pt x="1561" y="442"/>
                </a:lnTo>
                <a:lnTo>
                  <a:pt x="1545" y="453"/>
                </a:lnTo>
                <a:lnTo>
                  <a:pt x="1527" y="462"/>
                </a:lnTo>
                <a:lnTo>
                  <a:pt x="1509" y="473"/>
                </a:lnTo>
                <a:lnTo>
                  <a:pt x="1488" y="483"/>
                </a:lnTo>
                <a:lnTo>
                  <a:pt x="1466" y="493"/>
                </a:lnTo>
                <a:lnTo>
                  <a:pt x="1443" y="503"/>
                </a:lnTo>
                <a:lnTo>
                  <a:pt x="1420" y="511"/>
                </a:lnTo>
                <a:lnTo>
                  <a:pt x="1394" y="520"/>
                </a:lnTo>
                <a:lnTo>
                  <a:pt x="1367" y="528"/>
                </a:lnTo>
                <a:lnTo>
                  <a:pt x="1342" y="536"/>
                </a:lnTo>
                <a:lnTo>
                  <a:pt x="1312" y="543"/>
                </a:lnTo>
                <a:lnTo>
                  <a:pt x="1283" y="549"/>
                </a:lnTo>
                <a:lnTo>
                  <a:pt x="1253" y="555"/>
                </a:lnTo>
                <a:lnTo>
                  <a:pt x="1221" y="561"/>
                </a:lnTo>
                <a:lnTo>
                  <a:pt x="1189" y="565"/>
                </a:lnTo>
                <a:lnTo>
                  <a:pt x="1156" y="571"/>
                </a:lnTo>
                <a:lnTo>
                  <a:pt x="1123" y="575"/>
                </a:lnTo>
                <a:lnTo>
                  <a:pt x="1088" y="578"/>
                </a:lnTo>
                <a:lnTo>
                  <a:pt x="1054" y="581"/>
                </a:lnTo>
                <a:lnTo>
                  <a:pt x="1017" y="583"/>
                </a:lnTo>
                <a:lnTo>
                  <a:pt x="980" y="584"/>
                </a:lnTo>
                <a:lnTo>
                  <a:pt x="944" y="587"/>
                </a:lnTo>
                <a:lnTo>
                  <a:pt x="907" y="587"/>
                </a:lnTo>
                <a:lnTo>
                  <a:pt x="871" y="587"/>
                </a:lnTo>
                <a:lnTo>
                  <a:pt x="834" y="584"/>
                </a:lnTo>
                <a:lnTo>
                  <a:pt x="797" y="583"/>
                </a:lnTo>
                <a:lnTo>
                  <a:pt x="762" y="581"/>
                </a:lnTo>
                <a:lnTo>
                  <a:pt x="727" y="578"/>
                </a:lnTo>
                <a:lnTo>
                  <a:pt x="693" y="575"/>
                </a:lnTo>
                <a:lnTo>
                  <a:pt x="658" y="571"/>
                </a:lnTo>
                <a:lnTo>
                  <a:pt x="625" y="565"/>
                </a:lnTo>
                <a:lnTo>
                  <a:pt x="594" y="561"/>
                </a:lnTo>
                <a:lnTo>
                  <a:pt x="562" y="555"/>
                </a:lnTo>
                <a:lnTo>
                  <a:pt x="533" y="549"/>
                </a:lnTo>
                <a:lnTo>
                  <a:pt x="503" y="543"/>
                </a:lnTo>
                <a:lnTo>
                  <a:pt x="474" y="536"/>
                </a:lnTo>
                <a:lnTo>
                  <a:pt x="446" y="528"/>
                </a:lnTo>
                <a:lnTo>
                  <a:pt x="420" y="520"/>
                </a:lnTo>
                <a:lnTo>
                  <a:pt x="395" y="511"/>
                </a:lnTo>
                <a:lnTo>
                  <a:pt x="372" y="503"/>
                </a:lnTo>
                <a:lnTo>
                  <a:pt x="349" y="493"/>
                </a:lnTo>
                <a:lnTo>
                  <a:pt x="327" y="483"/>
                </a:lnTo>
                <a:lnTo>
                  <a:pt x="306" y="473"/>
                </a:lnTo>
                <a:lnTo>
                  <a:pt x="288" y="462"/>
                </a:lnTo>
                <a:lnTo>
                  <a:pt x="269" y="453"/>
                </a:lnTo>
                <a:lnTo>
                  <a:pt x="255" y="442"/>
                </a:lnTo>
                <a:lnTo>
                  <a:pt x="240" y="429"/>
                </a:lnTo>
                <a:lnTo>
                  <a:pt x="227" y="418"/>
                </a:lnTo>
                <a:lnTo>
                  <a:pt x="216" y="406"/>
                </a:lnTo>
                <a:lnTo>
                  <a:pt x="205" y="394"/>
                </a:lnTo>
                <a:lnTo>
                  <a:pt x="197" y="382"/>
                </a:lnTo>
                <a:lnTo>
                  <a:pt x="0" y="15"/>
                </a:lnTo>
                <a:lnTo>
                  <a:pt x="9" y="30"/>
                </a:lnTo>
                <a:lnTo>
                  <a:pt x="23" y="46"/>
                </a:lnTo>
                <a:lnTo>
                  <a:pt x="36" y="61"/>
                </a:lnTo>
                <a:lnTo>
                  <a:pt x="53" y="76"/>
                </a:lnTo>
                <a:lnTo>
                  <a:pt x="72" y="90"/>
                </a:lnTo>
                <a:lnTo>
                  <a:pt x="91" y="104"/>
                </a:lnTo>
                <a:lnTo>
                  <a:pt x="113" y="116"/>
                </a:lnTo>
                <a:lnTo>
                  <a:pt x="136" y="129"/>
                </a:lnTo>
                <a:lnTo>
                  <a:pt x="162" y="141"/>
                </a:lnTo>
                <a:lnTo>
                  <a:pt x="189" y="155"/>
                </a:lnTo>
                <a:lnTo>
                  <a:pt x="218" y="166"/>
                </a:lnTo>
                <a:lnTo>
                  <a:pt x="247" y="177"/>
                </a:lnTo>
                <a:lnTo>
                  <a:pt x="279" y="187"/>
                </a:lnTo>
                <a:lnTo>
                  <a:pt x="312" y="198"/>
                </a:lnTo>
                <a:lnTo>
                  <a:pt x="346" y="206"/>
                </a:lnTo>
                <a:lnTo>
                  <a:pt x="381" y="216"/>
                </a:lnTo>
                <a:lnTo>
                  <a:pt x="418" y="223"/>
                </a:lnTo>
                <a:lnTo>
                  <a:pt x="457" y="232"/>
                </a:lnTo>
                <a:lnTo>
                  <a:pt x="495" y="238"/>
                </a:lnTo>
                <a:lnTo>
                  <a:pt x="535" y="245"/>
                </a:lnTo>
                <a:lnTo>
                  <a:pt x="577" y="251"/>
                </a:lnTo>
                <a:lnTo>
                  <a:pt x="618" y="255"/>
                </a:lnTo>
                <a:lnTo>
                  <a:pt x="662" y="260"/>
                </a:lnTo>
                <a:lnTo>
                  <a:pt x="705" y="263"/>
                </a:lnTo>
                <a:lnTo>
                  <a:pt x="750" y="266"/>
                </a:lnTo>
                <a:lnTo>
                  <a:pt x="795" y="268"/>
                </a:lnTo>
                <a:lnTo>
                  <a:pt x="841" y="270"/>
                </a:lnTo>
                <a:lnTo>
                  <a:pt x="888" y="270"/>
                </a:lnTo>
                <a:lnTo>
                  <a:pt x="934" y="270"/>
                </a:lnTo>
                <a:lnTo>
                  <a:pt x="979" y="268"/>
                </a:lnTo>
                <a:lnTo>
                  <a:pt x="1026" y="266"/>
                </a:lnTo>
                <a:lnTo>
                  <a:pt x="1070" y="263"/>
                </a:lnTo>
                <a:lnTo>
                  <a:pt x="1113" y="260"/>
                </a:lnTo>
                <a:lnTo>
                  <a:pt x="1156" y="255"/>
                </a:lnTo>
                <a:lnTo>
                  <a:pt x="1199" y="251"/>
                </a:lnTo>
                <a:lnTo>
                  <a:pt x="1240" y="245"/>
                </a:lnTo>
                <a:lnTo>
                  <a:pt x="1281" y="238"/>
                </a:lnTo>
                <a:lnTo>
                  <a:pt x="1320" y="232"/>
                </a:lnTo>
                <a:lnTo>
                  <a:pt x="1357" y="223"/>
                </a:lnTo>
                <a:lnTo>
                  <a:pt x="1394" y="216"/>
                </a:lnTo>
                <a:lnTo>
                  <a:pt x="1429" y="206"/>
                </a:lnTo>
                <a:lnTo>
                  <a:pt x="1464" y="198"/>
                </a:lnTo>
                <a:lnTo>
                  <a:pt x="1497" y="187"/>
                </a:lnTo>
                <a:lnTo>
                  <a:pt x="1528" y="177"/>
                </a:lnTo>
                <a:lnTo>
                  <a:pt x="1559" y="166"/>
                </a:lnTo>
                <a:lnTo>
                  <a:pt x="1587" y="155"/>
                </a:lnTo>
                <a:lnTo>
                  <a:pt x="1614" y="141"/>
                </a:lnTo>
                <a:lnTo>
                  <a:pt x="1639" y="129"/>
                </a:lnTo>
                <a:lnTo>
                  <a:pt x="1664" y="116"/>
                </a:lnTo>
                <a:lnTo>
                  <a:pt x="1684" y="104"/>
                </a:lnTo>
                <a:lnTo>
                  <a:pt x="1705" y="90"/>
                </a:lnTo>
                <a:lnTo>
                  <a:pt x="1723" y="76"/>
                </a:lnTo>
                <a:lnTo>
                  <a:pt x="1739" y="61"/>
                </a:lnTo>
                <a:lnTo>
                  <a:pt x="1753" y="46"/>
                </a:lnTo>
                <a:lnTo>
                  <a:pt x="1766" y="30"/>
                </a:lnTo>
                <a:lnTo>
                  <a:pt x="1776" y="15"/>
                </a:lnTo>
                <a:lnTo>
                  <a:pt x="1783" y="0"/>
                </a:lnTo>
              </a:path>
            </a:pathLst>
          </a:cu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6" name="Freeform 173"/>
          <p:cNvSpPr>
            <a:spLocks/>
          </p:cNvSpPr>
          <p:nvPr/>
        </p:nvSpPr>
        <p:spPr bwMode="auto">
          <a:xfrm>
            <a:off x="5345113" y="4786313"/>
            <a:ext cx="960437" cy="338137"/>
          </a:xfrm>
          <a:custGeom>
            <a:avLst/>
            <a:gdLst>
              <a:gd name="T0" fmla="*/ 2147483647 w 1813"/>
              <a:gd name="T1" fmla="*/ 2147483647 h 639"/>
              <a:gd name="T2" fmla="*/ 2147483647 w 1813"/>
              <a:gd name="T3" fmla="*/ 2147483647 h 639"/>
              <a:gd name="T4" fmla="*/ 2147483647 w 1813"/>
              <a:gd name="T5" fmla="*/ 2147483647 h 639"/>
              <a:gd name="T6" fmla="*/ 2147483647 w 1813"/>
              <a:gd name="T7" fmla="*/ 2147483647 h 639"/>
              <a:gd name="T8" fmla="*/ 2147483647 w 1813"/>
              <a:gd name="T9" fmla="*/ 2147483647 h 639"/>
              <a:gd name="T10" fmla="*/ 2147483647 w 1813"/>
              <a:gd name="T11" fmla="*/ 2147483647 h 639"/>
              <a:gd name="T12" fmla="*/ 2147483647 w 1813"/>
              <a:gd name="T13" fmla="*/ 2147483647 h 639"/>
              <a:gd name="T14" fmla="*/ 2147483647 w 1813"/>
              <a:gd name="T15" fmla="*/ 2147483647 h 639"/>
              <a:gd name="T16" fmla="*/ 2147483647 w 1813"/>
              <a:gd name="T17" fmla="*/ 2147483647 h 639"/>
              <a:gd name="T18" fmla="*/ 2147483647 w 1813"/>
              <a:gd name="T19" fmla="*/ 2147483647 h 639"/>
              <a:gd name="T20" fmla="*/ 2147483647 w 1813"/>
              <a:gd name="T21" fmla="*/ 2147483647 h 639"/>
              <a:gd name="T22" fmla="*/ 2147483647 w 1813"/>
              <a:gd name="T23" fmla="*/ 2147483647 h 639"/>
              <a:gd name="T24" fmla="*/ 2147483647 w 1813"/>
              <a:gd name="T25" fmla="*/ 2147483647 h 639"/>
              <a:gd name="T26" fmla="*/ 2147483647 w 1813"/>
              <a:gd name="T27" fmla="*/ 2147483647 h 639"/>
              <a:gd name="T28" fmla="*/ 2147483647 w 1813"/>
              <a:gd name="T29" fmla="*/ 2147483647 h 639"/>
              <a:gd name="T30" fmla="*/ 2147483647 w 1813"/>
              <a:gd name="T31" fmla="*/ 2147483647 h 639"/>
              <a:gd name="T32" fmla="*/ 2147483647 w 1813"/>
              <a:gd name="T33" fmla="*/ 2147483647 h 639"/>
              <a:gd name="T34" fmla="*/ 2147483647 w 1813"/>
              <a:gd name="T35" fmla="*/ 2147483647 h 639"/>
              <a:gd name="T36" fmla="*/ 2147483647 w 1813"/>
              <a:gd name="T37" fmla="*/ 2147483647 h 639"/>
              <a:gd name="T38" fmla="*/ 2147483647 w 1813"/>
              <a:gd name="T39" fmla="*/ 2147483647 h 639"/>
              <a:gd name="T40" fmla="*/ 2147483647 w 1813"/>
              <a:gd name="T41" fmla="*/ 2147483647 h 639"/>
              <a:gd name="T42" fmla="*/ 2147483647 w 1813"/>
              <a:gd name="T43" fmla="*/ 2147483647 h 639"/>
              <a:gd name="T44" fmla="*/ 2147483647 w 1813"/>
              <a:gd name="T45" fmla="*/ 2147483647 h 639"/>
              <a:gd name="T46" fmla="*/ 2147483647 w 1813"/>
              <a:gd name="T47" fmla="*/ 2147483647 h 639"/>
              <a:gd name="T48" fmla="*/ 2147483647 w 1813"/>
              <a:gd name="T49" fmla="*/ 2147483647 h 639"/>
              <a:gd name="T50" fmla="*/ 2147483647 w 1813"/>
              <a:gd name="T51" fmla="*/ 2147483647 h 639"/>
              <a:gd name="T52" fmla="*/ 2147483647 w 1813"/>
              <a:gd name="T53" fmla="*/ 2147483647 h 639"/>
              <a:gd name="T54" fmla="*/ 2147483647 w 1813"/>
              <a:gd name="T55" fmla="*/ 2147483647 h 639"/>
              <a:gd name="T56" fmla="*/ 2147483647 w 1813"/>
              <a:gd name="T57" fmla="*/ 2147483647 h 639"/>
              <a:gd name="T58" fmla="*/ 2147483647 w 1813"/>
              <a:gd name="T59" fmla="*/ 2147483647 h 639"/>
              <a:gd name="T60" fmla="*/ 2147483647 w 1813"/>
              <a:gd name="T61" fmla="*/ 2147483647 h 639"/>
              <a:gd name="T62" fmla="*/ 2147483647 w 1813"/>
              <a:gd name="T63" fmla="*/ 2147483647 h 639"/>
              <a:gd name="T64" fmla="*/ 2147483647 w 1813"/>
              <a:gd name="T65" fmla="*/ 2147483647 h 639"/>
              <a:gd name="T66" fmla="*/ 2147483647 w 1813"/>
              <a:gd name="T67" fmla="*/ 2147483647 h 639"/>
              <a:gd name="T68" fmla="*/ 2147483647 w 1813"/>
              <a:gd name="T69" fmla="*/ 2147483647 h 639"/>
              <a:gd name="T70" fmla="*/ 2147483647 w 1813"/>
              <a:gd name="T71" fmla="*/ 2147483647 h 639"/>
              <a:gd name="T72" fmla="*/ 2147483647 w 1813"/>
              <a:gd name="T73" fmla="*/ 2147483647 h 639"/>
              <a:gd name="T74" fmla="*/ 2147483647 w 1813"/>
              <a:gd name="T75" fmla="*/ 2147483647 h 639"/>
              <a:gd name="T76" fmla="*/ 2147483647 w 1813"/>
              <a:gd name="T77" fmla="*/ 2147483647 h 639"/>
              <a:gd name="T78" fmla="*/ 2147483647 w 1813"/>
              <a:gd name="T79" fmla="*/ 2147483647 h 639"/>
              <a:gd name="T80" fmla="*/ 2147483647 w 1813"/>
              <a:gd name="T81" fmla="*/ 2147483647 h 639"/>
              <a:gd name="T82" fmla="*/ 2147483647 w 1813"/>
              <a:gd name="T83" fmla="*/ 2147483647 h 639"/>
              <a:gd name="T84" fmla="*/ 2147483647 w 1813"/>
              <a:gd name="T85" fmla="*/ 0 h 6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13" h="639">
                <a:moveTo>
                  <a:pt x="907" y="0"/>
                </a:moveTo>
                <a:lnTo>
                  <a:pt x="953" y="0"/>
                </a:lnTo>
                <a:lnTo>
                  <a:pt x="999" y="2"/>
                </a:lnTo>
                <a:lnTo>
                  <a:pt x="1045" y="4"/>
                </a:lnTo>
                <a:lnTo>
                  <a:pt x="1089" y="7"/>
                </a:lnTo>
                <a:lnTo>
                  <a:pt x="1132" y="10"/>
                </a:lnTo>
                <a:lnTo>
                  <a:pt x="1175" y="15"/>
                </a:lnTo>
                <a:lnTo>
                  <a:pt x="1218" y="20"/>
                </a:lnTo>
                <a:lnTo>
                  <a:pt x="1259" y="26"/>
                </a:lnTo>
                <a:lnTo>
                  <a:pt x="1300" y="32"/>
                </a:lnTo>
                <a:lnTo>
                  <a:pt x="1339" y="39"/>
                </a:lnTo>
                <a:lnTo>
                  <a:pt x="1376" y="47"/>
                </a:lnTo>
                <a:lnTo>
                  <a:pt x="1413" y="55"/>
                </a:lnTo>
                <a:lnTo>
                  <a:pt x="1448" y="64"/>
                </a:lnTo>
                <a:lnTo>
                  <a:pt x="1483" y="74"/>
                </a:lnTo>
                <a:lnTo>
                  <a:pt x="1516" y="83"/>
                </a:lnTo>
                <a:lnTo>
                  <a:pt x="1547" y="94"/>
                </a:lnTo>
                <a:lnTo>
                  <a:pt x="1578" y="105"/>
                </a:lnTo>
                <a:lnTo>
                  <a:pt x="1606" y="118"/>
                </a:lnTo>
                <a:lnTo>
                  <a:pt x="1633" y="130"/>
                </a:lnTo>
                <a:lnTo>
                  <a:pt x="1658" y="142"/>
                </a:lnTo>
                <a:lnTo>
                  <a:pt x="1681" y="154"/>
                </a:lnTo>
                <a:lnTo>
                  <a:pt x="1703" y="168"/>
                </a:lnTo>
                <a:lnTo>
                  <a:pt x="1724" y="182"/>
                </a:lnTo>
                <a:lnTo>
                  <a:pt x="1741" y="196"/>
                </a:lnTo>
                <a:lnTo>
                  <a:pt x="1758" y="210"/>
                </a:lnTo>
                <a:lnTo>
                  <a:pt x="1772" y="225"/>
                </a:lnTo>
                <a:lnTo>
                  <a:pt x="1785" y="241"/>
                </a:lnTo>
                <a:lnTo>
                  <a:pt x="1795" y="255"/>
                </a:lnTo>
                <a:lnTo>
                  <a:pt x="1802" y="271"/>
                </a:lnTo>
                <a:lnTo>
                  <a:pt x="1808" y="287"/>
                </a:lnTo>
                <a:lnTo>
                  <a:pt x="1812" y="304"/>
                </a:lnTo>
                <a:lnTo>
                  <a:pt x="1813" y="320"/>
                </a:lnTo>
                <a:lnTo>
                  <a:pt x="1812" y="336"/>
                </a:lnTo>
                <a:lnTo>
                  <a:pt x="1808" y="353"/>
                </a:lnTo>
                <a:lnTo>
                  <a:pt x="1802" y="369"/>
                </a:lnTo>
                <a:lnTo>
                  <a:pt x="1795" y="385"/>
                </a:lnTo>
                <a:lnTo>
                  <a:pt x="1785" y="399"/>
                </a:lnTo>
                <a:lnTo>
                  <a:pt x="1772" y="415"/>
                </a:lnTo>
                <a:lnTo>
                  <a:pt x="1758" y="430"/>
                </a:lnTo>
                <a:lnTo>
                  <a:pt x="1741" y="445"/>
                </a:lnTo>
                <a:lnTo>
                  <a:pt x="1724" y="458"/>
                </a:lnTo>
                <a:lnTo>
                  <a:pt x="1703" y="471"/>
                </a:lnTo>
                <a:lnTo>
                  <a:pt x="1681" y="485"/>
                </a:lnTo>
                <a:lnTo>
                  <a:pt x="1658" y="498"/>
                </a:lnTo>
                <a:lnTo>
                  <a:pt x="1633" y="510"/>
                </a:lnTo>
                <a:lnTo>
                  <a:pt x="1606" y="523"/>
                </a:lnTo>
                <a:lnTo>
                  <a:pt x="1578" y="534"/>
                </a:lnTo>
                <a:lnTo>
                  <a:pt x="1547" y="545"/>
                </a:lnTo>
                <a:lnTo>
                  <a:pt x="1516" y="556"/>
                </a:lnTo>
                <a:lnTo>
                  <a:pt x="1483" y="565"/>
                </a:lnTo>
                <a:lnTo>
                  <a:pt x="1448" y="575"/>
                </a:lnTo>
                <a:lnTo>
                  <a:pt x="1413" y="584"/>
                </a:lnTo>
                <a:lnTo>
                  <a:pt x="1376" y="592"/>
                </a:lnTo>
                <a:lnTo>
                  <a:pt x="1339" y="600"/>
                </a:lnTo>
                <a:lnTo>
                  <a:pt x="1300" y="607"/>
                </a:lnTo>
                <a:lnTo>
                  <a:pt x="1259" y="613"/>
                </a:lnTo>
                <a:lnTo>
                  <a:pt x="1218" y="619"/>
                </a:lnTo>
                <a:lnTo>
                  <a:pt x="1175" y="624"/>
                </a:lnTo>
                <a:lnTo>
                  <a:pt x="1132" y="629"/>
                </a:lnTo>
                <a:lnTo>
                  <a:pt x="1089" y="632"/>
                </a:lnTo>
                <a:lnTo>
                  <a:pt x="1045" y="635"/>
                </a:lnTo>
                <a:lnTo>
                  <a:pt x="999" y="637"/>
                </a:lnTo>
                <a:lnTo>
                  <a:pt x="953" y="639"/>
                </a:lnTo>
                <a:lnTo>
                  <a:pt x="907" y="639"/>
                </a:lnTo>
                <a:lnTo>
                  <a:pt x="860" y="639"/>
                </a:lnTo>
                <a:lnTo>
                  <a:pt x="814" y="637"/>
                </a:lnTo>
                <a:lnTo>
                  <a:pt x="769" y="635"/>
                </a:lnTo>
                <a:lnTo>
                  <a:pt x="724" y="632"/>
                </a:lnTo>
                <a:lnTo>
                  <a:pt x="680" y="629"/>
                </a:lnTo>
                <a:lnTo>
                  <a:pt x="637" y="624"/>
                </a:lnTo>
                <a:lnTo>
                  <a:pt x="596" y="619"/>
                </a:lnTo>
                <a:lnTo>
                  <a:pt x="554" y="613"/>
                </a:lnTo>
                <a:lnTo>
                  <a:pt x="514" y="607"/>
                </a:lnTo>
                <a:lnTo>
                  <a:pt x="475" y="600"/>
                </a:lnTo>
                <a:lnTo>
                  <a:pt x="437" y="592"/>
                </a:lnTo>
                <a:lnTo>
                  <a:pt x="400" y="584"/>
                </a:lnTo>
                <a:lnTo>
                  <a:pt x="365" y="575"/>
                </a:lnTo>
                <a:lnTo>
                  <a:pt x="331" y="565"/>
                </a:lnTo>
                <a:lnTo>
                  <a:pt x="298" y="556"/>
                </a:lnTo>
                <a:lnTo>
                  <a:pt x="266" y="545"/>
                </a:lnTo>
                <a:lnTo>
                  <a:pt x="236" y="534"/>
                </a:lnTo>
                <a:lnTo>
                  <a:pt x="208" y="523"/>
                </a:lnTo>
                <a:lnTo>
                  <a:pt x="181" y="510"/>
                </a:lnTo>
                <a:lnTo>
                  <a:pt x="155" y="498"/>
                </a:lnTo>
                <a:lnTo>
                  <a:pt x="132" y="485"/>
                </a:lnTo>
                <a:lnTo>
                  <a:pt x="110" y="471"/>
                </a:lnTo>
                <a:lnTo>
                  <a:pt x="89" y="458"/>
                </a:lnTo>
                <a:lnTo>
                  <a:pt x="71" y="445"/>
                </a:lnTo>
                <a:lnTo>
                  <a:pt x="55" y="430"/>
                </a:lnTo>
                <a:lnTo>
                  <a:pt x="41" y="415"/>
                </a:lnTo>
                <a:lnTo>
                  <a:pt x="28" y="399"/>
                </a:lnTo>
                <a:lnTo>
                  <a:pt x="19" y="385"/>
                </a:lnTo>
                <a:lnTo>
                  <a:pt x="11" y="369"/>
                </a:lnTo>
                <a:lnTo>
                  <a:pt x="5" y="353"/>
                </a:lnTo>
                <a:lnTo>
                  <a:pt x="2" y="336"/>
                </a:lnTo>
                <a:lnTo>
                  <a:pt x="0" y="320"/>
                </a:lnTo>
                <a:lnTo>
                  <a:pt x="2" y="304"/>
                </a:lnTo>
                <a:lnTo>
                  <a:pt x="5" y="287"/>
                </a:lnTo>
                <a:lnTo>
                  <a:pt x="11" y="271"/>
                </a:lnTo>
                <a:lnTo>
                  <a:pt x="19" y="255"/>
                </a:lnTo>
                <a:lnTo>
                  <a:pt x="28" y="241"/>
                </a:lnTo>
                <a:lnTo>
                  <a:pt x="41" y="225"/>
                </a:lnTo>
                <a:lnTo>
                  <a:pt x="55" y="210"/>
                </a:lnTo>
                <a:lnTo>
                  <a:pt x="71" y="196"/>
                </a:lnTo>
                <a:lnTo>
                  <a:pt x="89" y="182"/>
                </a:lnTo>
                <a:lnTo>
                  <a:pt x="110" y="168"/>
                </a:lnTo>
                <a:lnTo>
                  <a:pt x="132" y="154"/>
                </a:lnTo>
                <a:lnTo>
                  <a:pt x="155" y="142"/>
                </a:lnTo>
                <a:lnTo>
                  <a:pt x="181" y="130"/>
                </a:lnTo>
                <a:lnTo>
                  <a:pt x="208" y="118"/>
                </a:lnTo>
                <a:lnTo>
                  <a:pt x="236" y="105"/>
                </a:lnTo>
                <a:lnTo>
                  <a:pt x="266" y="94"/>
                </a:lnTo>
                <a:lnTo>
                  <a:pt x="298" y="83"/>
                </a:lnTo>
                <a:lnTo>
                  <a:pt x="331" y="74"/>
                </a:lnTo>
                <a:lnTo>
                  <a:pt x="365" y="64"/>
                </a:lnTo>
                <a:lnTo>
                  <a:pt x="400" y="55"/>
                </a:lnTo>
                <a:lnTo>
                  <a:pt x="437" y="47"/>
                </a:lnTo>
                <a:lnTo>
                  <a:pt x="475" y="39"/>
                </a:lnTo>
                <a:lnTo>
                  <a:pt x="514" y="32"/>
                </a:lnTo>
                <a:lnTo>
                  <a:pt x="554" y="26"/>
                </a:lnTo>
                <a:lnTo>
                  <a:pt x="596" y="20"/>
                </a:lnTo>
                <a:lnTo>
                  <a:pt x="637" y="15"/>
                </a:lnTo>
                <a:lnTo>
                  <a:pt x="680" y="10"/>
                </a:lnTo>
                <a:lnTo>
                  <a:pt x="724" y="7"/>
                </a:lnTo>
                <a:lnTo>
                  <a:pt x="769" y="4"/>
                </a:lnTo>
                <a:lnTo>
                  <a:pt x="814" y="2"/>
                </a:lnTo>
                <a:lnTo>
                  <a:pt x="860" y="0"/>
                </a:lnTo>
                <a:lnTo>
                  <a:pt x="907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7" name="Freeform 174"/>
          <p:cNvSpPr>
            <a:spLocks/>
          </p:cNvSpPr>
          <p:nvPr/>
        </p:nvSpPr>
        <p:spPr bwMode="auto">
          <a:xfrm>
            <a:off x="5345113" y="4786313"/>
            <a:ext cx="960437" cy="338137"/>
          </a:xfrm>
          <a:custGeom>
            <a:avLst/>
            <a:gdLst>
              <a:gd name="T0" fmla="*/ 2147483647 w 1813"/>
              <a:gd name="T1" fmla="*/ 0 h 639"/>
              <a:gd name="T2" fmla="*/ 2147483647 w 1813"/>
              <a:gd name="T3" fmla="*/ 2147483647 h 639"/>
              <a:gd name="T4" fmla="*/ 2147483647 w 1813"/>
              <a:gd name="T5" fmla="*/ 2147483647 h 639"/>
              <a:gd name="T6" fmla="*/ 2147483647 w 1813"/>
              <a:gd name="T7" fmla="*/ 2147483647 h 639"/>
              <a:gd name="T8" fmla="*/ 2147483647 w 1813"/>
              <a:gd name="T9" fmla="*/ 2147483647 h 639"/>
              <a:gd name="T10" fmla="*/ 2147483647 w 1813"/>
              <a:gd name="T11" fmla="*/ 2147483647 h 639"/>
              <a:gd name="T12" fmla="*/ 2147483647 w 1813"/>
              <a:gd name="T13" fmla="*/ 2147483647 h 639"/>
              <a:gd name="T14" fmla="*/ 2147483647 w 1813"/>
              <a:gd name="T15" fmla="*/ 2147483647 h 639"/>
              <a:gd name="T16" fmla="*/ 2147483647 w 1813"/>
              <a:gd name="T17" fmla="*/ 2147483647 h 639"/>
              <a:gd name="T18" fmla="*/ 2147483647 w 1813"/>
              <a:gd name="T19" fmla="*/ 2147483647 h 639"/>
              <a:gd name="T20" fmla="*/ 2147483647 w 1813"/>
              <a:gd name="T21" fmla="*/ 2147483647 h 639"/>
              <a:gd name="T22" fmla="*/ 2147483647 w 1813"/>
              <a:gd name="T23" fmla="*/ 2147483647 h 639"/>
              <a:gd name="T24" fmla="*/ 2147483647 w 1813"/>
              <a:gd name="T25" fmla="*/ 2147483647 h 639"/>
              <a:gd name="T26" fmla="*/ 2147483647 w 1813"/>
              <a:gd name="T27" fmla="*/ 2147483647 h 639"/>
              <a:gd name="T28" fmla="*/ 2147483647 w 1813"/>
              <a:gd name="T29" fmla="*/ 2147483647 h 639"/>
              <a:gd name="T30" fmla="*/ 2147483647 w 1813"/>
              <a:gd name="T31" fmla="*/ 2147483647 h 639"/>
              <a:gd name="T32" fmla="*/ 2147483647 w 1813"/>
              <a:gd name="T33" fmla="*/ 2147483647 h 639"/>
              <a:gd name="T34" fmla="*/ 2147483647 w 1813"/>
              <a:gd name="T35" fmla="*/ 2147483647 h 639"/>
              <a:gd name="T36" fmla="*/ 2147483647 w 1813"/>
              <a:gd name="T37" fmla="*/ 2147483647 h 639"/>
              <a:gd name="T38" fmla="*/ 2147483647 w 1813"/>
              <a:gd name="T39" fmla="*/ 2147483647 h 639"/>
              <a:gd name="T40" fmla="*/ 2147483647 w 1813"/>
              <a:gd name="T41" fmla="*/ 2147483647 h 639"/>
              <a:gd name="T42" fmla="*/ 2147483647 w 1813"/>
              <a:gd name="T43" fmla="*/ 2147483647 h 639"/>
              <a:gd name="T44" fmla="*/ 2147483647 w 1813"/>
              <a:gd name="T45" fmla="*/ 2147483647 h 639"/>
              <a:gd name="T46" fmla="*/ 2147483647 w 1813"/>
              <a:gd name="T47" fmla="*/ 2147483647 h 639"/>
              <a:gd name="T48" fmla="*/ 2147483647 w 1813"/>
              <a:gd name="T49" fmla="*/ 2147483647 h 639"/>
              <a:gd name="T50" fmla="*/ 2147483647 w 1813"/>
              <a:gd name="T51" fmla="*/ 2147483647 h 639"/>
              <a:gd name="T52" fmla="*/ 2147483647 w 1813"/>
              <a:gd name="T53" fmla="*/ 2147483647 h 639"/>
              <a:gd name="T54" fmla="*/ 2147483647 w 1813"/>
              <a:gd name="T55" fmla="*/ 2147483647 h 639"/>
              <a:gd name="T56" fmla="*/ 2147483647 w 1813"/>
              <a:gd name="T57" fmla="*/ 2147483647 h 639"/>
              <a:gd name="T58" fmla="*/ 2147483647 w 1813"/>
              <a:gd name="T59" fmla="*/ 2147483647 h 639"/>
              <a:gd name="T60" fmla="*/ 2147483647 w 1813"/>
              <a:gd name="T61" fmla="*/ 2147483647 h 639"/>
              <a:gd name="T62" fmla="*/ 2147483647 w 1813"/>
              <a:gd name="T63" fmla="*/ 2147483647 h 639"/>
              <a:gd name="T64" fmla="*/ 2147483647 w 1813"/>
              <a:gd name="T65" fmla="*/ 2147483647 h 639"/>
              <a:gd name="T66" fmla="*/ 2147483647 w 1813"/>
              <a:gd name="T67" fmla="*/ 2147483647 h 639"/>
              <a:gd name="T68" fmla="*/ 2147483647 w 1813"/>
              <a:gd name="T69" fmla="*/ 2147483647 h 639"/>
              <a:gd name="T70" fmla="*/ 2147483647 w 1813"/>
              <a:gd name="T71" fmla="*/ 2147483647 h 639"/>
              <a:gd name="T72" fmla="*/ 2147483647 w 1813"/>
              <a:gd name="T73" fmla="*/ 2147483647 h 639"/>
              <a:gd name="T74" fmla="*/ 2147483647 w 1813"/>
              <a:gd name="T75" fmla="*/ 2147483647 h 639"/>
              <a:gd name="T76" fmla="*/ 2147483647 w 1813"/>
              <a:gd name="T77" fmla="*/ 2147483647 h 639"/>
              <a:gd name="T78" fmla="*/ 2147483647 w 1813"/>
              <a:gd name="T79" fmla="*/ 2147483647 h 639"/>
              <a:gd name="T80" fmla="*/ 2147483647 w 1813"/>
              <a:gd name="T81" fmla="*/ 2147483647 h 639"/>
              <a:gd name="T82" fmla="*/ 2147483647 w 1813"/>
              <a:gd name="T83" fmla="*/ 2147483647 h 639"/>
              <a:gd name="T84" fmla="*/ 2147483647 w 1813"/>
              <a:gd name="T85" fmla="*/ 2147483647 h 639"/>
              <a:gd name="T86" fmla="*/ 2147483647 w 1813"/>
              <a:gd name="T87" fmla="*/ 0 h 6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813" h="639">
                <a:moveTo>
                  <a:pt x="907" y="0"/>
                </a:moveTo>
                <a:lnTo>
                  <a:pt x="907" y="0"/>
                </a:lnTo>
                <a:lnTo>
                  <a:pt x="953" y="0"/>
                </a:lnTo>
                <a:lnTo>
                  <a:pt x="999" y="2"/>
                </a:lnTo>
                <a:lnTo>
                  <a:pt x="1045" y="4"/>
                </a:lnTo>
                <a:lnTo>
                  <a:pt x="1089" y="7"/>
                </a:lnTo>
                <a:lnTo>
                  <a:pt x="1132" y="10"/>
                </a:lnTo>
                <a:lnTo>
                  <a:pt x="1175" y="15"/>
                </a:lnTo>
                <a:lnTo>
                  <a:pt x="1218" y="20"/>
                </a:lnTo>
                <a:lnTo>
                  <a:pt x="1259" y="26"/>
                </a:lnTo>
                <a:lnTo>
                  <a:pt x="1300" y="32"/>
                </a:lnTo>
                <a:lnTo>
                  <a:pt x="1339" y="39"/>
                </a:lnTo>
                <a:lnTo>
                  <a:pt x="1376" y="47"/>
                </a:lnTo>
                <a:lnTo>
                  <a:pt x="1413" y="55"/>
                </a:lnTo>
                <a:lnTo>
                  <a:pt x="1448" y="64"/>
                </a:lnTo>
                <a:lnTo>
                  <a:pt x="1483" y="74"/>
                </a:lnTo>
                <a:lnTo>
                  <a:pt x="1516" y="83"/>
                </a:lnTo>
                <a:lnTo>
                  <a:pt x="1547" y="94"/>
                </a:lnTo>
                <a:lnTo>
                  <a:pt x="1578" y="105"/>
                </a:lnTo>
                <a:lnTo>
                  <a:pt x="1606" y="118"/>
                </a:lnTo>
                <a:lnTo>
                  <a:pt x="1633" y="130"/>
                </a:lnTo>
                <a:lnTo>
                  <a:pt x="1658" y="142"/>
                </a:lnTo>
                <a:lnTo>
                  <a:pt x="1681" y="154"/>
                </a:lnTo>
                <a:lnTo>
                  <a:pt x="1703" y="168"/>
                </a:lnTo>
                <a:lnTo>
                  <a:pt x="1724" y="182"/>
                </a:lnTo>
                <a:lnTo>
                  <a:pt x="1741" y="196"/>
                </a:lnTo>
                <a:lnTo>
                  <a:pt x="1758" y="210"/>
                </a:lnTo>
                <a:lnTo>
                  <a:pt x="1772" y="225"/>
                </a:lnTo>
                <a:lnTo>
                  <a:pt x="1785" y="241"/>
                </a:lnTo>
                <a:lnTo>
                  <a:pt x="1795" y="255"/>
                </a:lnTo>
                <a:lnTo>
                  <a:pt x="1802" y="271"/>
                </a:lnTo>
                <a:lnTo>
                  <a:pt x="1808" y="287"/>
                </a:lnTo>
                <a:lnTo>
                  <a:pt x="1812" y="304"/>
                </a:lnTo>
                <a:lnTo>
                  <a:pt x="1813" y="320"/>
                </a:lnTo>
                <a:lnTo>
                  <a:pt x="1812" y="336"/>
                </a:lnTo>
                <a:lnTo>
                  <a:pt x="1808" y="353"/>
                </a:lnTo>
                <a:lnTo>
                  <a:pt x="1802" y="369"/>
                </a:lnTo>
                <a:lnTo>
                  <a:pt x="1795" y="385"/>
                </a:lnTo>
                <a:lnTo>
                  <a:pt x="1785" y="399"/>
                </a:lnTo>
                <a:lnTo>
                  <a:pt x="1772" y="415"/>
                </a:lnTo>
                <a:lnTo>
                  <a:pt x="1758" y="430"/>
                </a:lnTo>
                <a:lnTo>
                  <a:pt x="1741" y="445"/>
                </a:lnTo>
                <a:lnTo>
                  <a:pt x="1724" y="458"/>
                </a:lnTo>
                <a:lnTo>
                  <a:pt x="1703" y="471"/>
                </a:lnTo>
                <a:lnTo>
                  <a:pt x="1681" y="485"/>
                </a:lnTo>
                <a:lnTo>
                  <a:pt x="1658" y="498"/>
                </a:lnTo>
                <a:lnTo>
                  <a:pt x="1633" y="510"/>
                </a:lnTo>
                <a:lnTo>
                  <a:pt x="1606" y="523"/>
                </a:lnTo>
                <a:lnTo>
                  <a:pt x="1578" y="534"/>
                </a:lnTo>
                <a:lnTo>
                  <a:pt x="1547" y="545"/>
                </a:lnTo>
                <a:lnTo>
                  <a:pt x="1516" y="556"/>
                </a:lnTo>
                <a:lnTo>
                  <a:pt x="1483" y="565"/>
                </a:lnTo>
                <a:lnTo>
                  <a:pt x="1448" y="575"/>
                </a:lnTo>
                <a:lnTo>
                  <a:pt x="1413" y="584"/>
                </a:lnTo>
                <a:lnTo>
                  <a:pt x="1376" y="592"/>
                </a:lnTo>
                <a:lnTo>
                  <a:pt x="1339" y="600"/>
                </a:lnTo>
                <a:lnTo>
                  <a:pt x="1300" y="607"/>
                </a:lnTo>
                <a:lnTo>
                  <a:pt x="1259" y="613"/>
                </a:lnTo>
                <a:lnTo>
                  <a:pt x="1218" y="619"/>
                </a:lnTo>
                <a:lnTo>
                  <a:pt x="1175" y="624"/>
                </a:lnTo>
                <a:lnTo>
                  <a:pt x="1132" y="629"/>
                </a:lnTo>
                <a:lnTo>
                  <a:pt x="1089" y="632"/>
                </a:lnTo>
                <a:lnTo>
                  <a:pt x="1045" y="635"/>
                </a:lnTo>
                <a:lnTo>
                  <a:pt x="999" y="637"/>
                </a:lnTo>
                <a:lnTo>
                  <a:pt x="953" y="639"/>
                </a:lnTo>
                <a:lnTo>
                  <a:pt x="907" y="639"/>
                </a:lnTo>
                <a:lnTo>
                  <a:pt x="860" y="639"/>
                </a:lnTo>
                <a:lnTo>
                  <a:pt x="814" y="637"/>
                </a:lnTo>
                <a:lnTo>
                  <a:pt x="769" y="635"/>
                </a:lnTo>
                <a:lnTo>
                  <a:pt x="724" y="632"/>
                </a:lnTo>
                <a:lnTo>
                  <a:pt x="680" y="629"/>
                </a:lnTo>
                <a:lnTo>
                  <a:pt x="637" y="624"/>
                </a:lnTo>
                <a:lnTo>
                  <a:pt x="596" y="619"/>
                </a:lnTo>
                <a:lnTo>
                  <a:pt x="554" y="613"/>
                </a:lnTo>
                <a:lnTo>
                  <a:pt x="514" y="607"/>
                </a:lnTo>
                <a:lnTo>
                  <a:pt x="475" y="600"/>
                </a:lnTo>
                <a:lnTo>
                  <a:pt x="437" y="592"/>
                </a:lnTo>
                <a:lnTo>
                  <a:pt x="400" y="584"/>
                </a:lnTo>
                <a:lnTo>
                  <a:pt x="365" y="575"/>
                </a:lnTo>
                <a:lnTo>
                  <a:pt x="331" y="565"/>
                </a:lnTo>
                <a:lnTo>
                  <a:pt x="298" y="556"/>
                </a:lnTo>
                <a:lnTo>
                  <a:pt x="266" y="545"/>
                </a:lnTo>
                <a:lnTo>
                  <a:pt x="236" y="534"/>
                </a:lnTo>
                <a:lnTo>
                  <a:pt x="208" y="523"/>
                </a:lnTo>
                <a:lnTo>
                  <a:pt x="181" y="510"/>
                </a:lnTo>
                <a:lnTo>
                  <a:pt x="155" y="498"/>
                </a:lnTo>
                <a:lnTo>
                  <a:pt x="132" y="485"/>
                </a:lnTo>
                <a:lnTo>
                  <a:pt x="110" y="471"/>
                </a:lnTo>
                <a:lnTo>
                  <a:pt x="89" y="458"/>
                </a:lnTo>
                <a:lnTo>
                  <a:pt x="71" y="445"/>
                </a:lnTo>
                <a:lnTo>
                  <a:pt x="55" y="430"/>
                </a:lnTo>
                <a:lnTo>
                  <a:pt x="41" y="415"/>
                </a:lnTo>
                <a:lnTo>
                  <a:pt x="28" y="399"/>
                </a:lnTo>
                <a:lnTo>
                  <a:pt x="19" y="385"/>
                </a:lnTo>
                <a:lnTo>
                  <a:pt x="11" y="369"/>
                </a:lnTo>
                <a:lnTo>
                  <a:pt x="5" y="353"/>
                </a:lnTo>
                <a:lnTo>
                  <a:pt x="2" y="336"/>
                </a:lnTo>
                <a:lnTo>
                  <a:pt x="0" y="320"/>
                </a:lnTo>
                <a:lnTo>
                  <a:pt x="2" y="304"/>
                </a:lnTo>
                <a:lnTo>
                  <a:pt x="5" y="287"/>
                </a:lnTo>
                <a:lnTo>
                  <a:pt x="11" y="271"/>
                </a:lnTo>
                <a:lnTo>
                  <a:pt x="19" y="255"/>
                </a:lnTo>
                <a:lnTo>
                  <a:pt x="28" y="241"/>
                </a:lnTo>
                <a:lnTo>
                  <a:pt x="41" y="225"/>
                </a:lnTo>
                <a:lnTo>
                  <a:pt x="55" y="210"/>
                </a:lnTo>
                <a:lnTo>
                  <a:pt x="71" y="196"/>
                </a:lnTo>
                <a:lnTo>
                  <a:pt x="89" y="182"/>
                </a:lnTo>
                <a:lnTo>
                  <a:pt x="110" y="168"/>
                </a:lnTo>
                <a:lnTo>
                  <a:pt x="132" y="154"/>
                </a:lnTo>
                <a:lnTo>
                  <a:pt x="155" y="142"/>
                </a:lnTo>
                <a:lnTo>
                  <a:pt x="181" y="130"/>
                </a:lnTo>
                <a:lnTo>
                  <a:pt x="208" y="118"/>
                </a:lnTo>
                <a:lnTo>
                  <a:pt x="236" y="105"/>
                </a:lnTo>
                <a:lnTo>
                  <a:pt x="266" y="94"/>
                </a:lnTo>
                <a:lnTo>
                  <a:pt x="298" y="83"/>
                </a:lnTo>
                <a:lnTo>
                  <a:pt x="331" y="74"/>
                </a:lnTo>
                <a:lnTo>
                  <a:pt x="365" y="64"/>
                </a:lnTo>
                <a:lnTo>
                  <a:pt x="400" y="55"/>
                </a:lnTo>
                <a:lnTo>
                  <a:pt x="437" y="47"/>
                </a:lnTo>
                <a:lnTo>
                  <a:pt x="475" y="39"/>
                </a:lnTo>
                <a:lnTo>
                  <a:pt x="514" y="32"/>
                </a:lnTo>
                <a:lnTo>
                  <a:pt x="554" y="26"/>
                </a:lnTo>
                <a:lnTo>
                  <a:pt x="596" y="20"/>
                </a:lnTo>
                <a:lnTo>
                  <a:pt x="637" y="15"/>
                </a:lnTo>
                <a:lnTo>
                  <a:pt x="680" y="10"/>
                </a:lnTo>
                <a:lnTo>
                  <a:pt x="724" y="7"/>
                </a:lnTo>
                <a:lnTo>
                  <a:pt x="769" y="4"/>
                </a:lnTo>
                <a:lnTo>
                  <a:pt x="814" y="2"/>
                </a:lnTo>
                <a:lnTo>
                  <a:pt x="860" y="0"/>
                </a:lnTo>
                <a:lnTo>
                  <a:pt x="907" y="0"/>
                </a:lnTo>
              </a:path>
            </a:pathLst>
          </a:cu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8" name="Freeform 175"/>
          <p:cNvSpPr>
            <a:spLocks/>
          </p:cNvSpPr>
          <p:nvPr/>
        </p:nvSpPr>
        <p:spPr bwMode="auto">
          <a:xfrm>
            <a:off x="6221413" y="5159375"/>
            <a:ext cx="214312" cy="255588"/>
          </a:xfrm>
          <a:custGeom>
            <a:avLst/>
            <a:gdLst>
              <a:gd name="T0" fmla="*/ 2147483647 w 406"/>
              <a:gd name="T1" fmla="*/ 2147483647 h 483"/>
              <a:gd name="T2" fmla="*/ 0 w 406"/>
              <a:gd name="T3" fmla="*/ 2147483647 h 483"/>
              <a:gd name="T4" fmla="*/ 2147483647 w 406"/>
              <a:gd name="T5" fmla="*/ 2147483647 h 483"/>
              <a:gd name="T6" fmla="*/ 2147483647 w 406"/>
              <a:gd name="T7" fmla="*/ 2147483647 h 483"/>
              <a:gd name="T8" fmla="*/ 2147483647 w 406"/>
              <a:gd name="T9" fmla="*/ 0 h 483"/>
              <a:gd name="T10" fmla="*/ 2147483647 w 406"/>
              <a:gd name="T11" fmla="*/ 2147483647 h 4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" h="483">
                <a:moveTo>
                  <a:pt x="13" y="11"/>
                </a:moveTo>
                <a:lnTo>
                  <a:pt x="0" y="22"/>
                </a:lnTo>
                <a:lnTo>
                  <a:pt x="379" y="483"/>
                </a:lnTo>
                <a:lnTo>
                  <a:pt x="406" y="461"/>
                </a:lnTo>
                <a:lnTo>
                  <a:pt x="26" y="0"/>
                </a:lnTo>
                <a:lnTo>
                  <a:pt x="13" y="11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9" name="Freeform 176"/>
          <p:cNvSpPr>
            <a:spLocks/>
          </p:cNvSpPr>
          <p:nvPr/>
        </p:nvSpPr>
        <p:spPr bwMode="auto">
          <a:xfrm>
            <a:off x="5173663" y="4921250"/>
            <a:ext cx="249237" cy="31750"/>
          </a:xfrm>
          <a:custGeom>
            <a:avLst/>
            <a:gdLst>
              <a:gd name="T0" fmla="*/ 2147483647 w 157"/>
              <a:gd name="T1" fmla="*/ 0 h 20"/>
              <a:gd name="T2" fmla="*/ 2147483647 w 157"/>
              <a:gd name="T3" fmla="*/ 0 h 20"/>
              <a:gd name="T4" fmla="*/ 2147483647 w 157"/>
              <a:gd name="T5" fmla="*/ 2147483647 h 20"/>
              <a:gd name="T6" fmla="*/ 2147483647 w 157"/>
              <a:gd name="T7" fmla="*/ 2147483647 h 20"/>
              <a:gd name="T8" fmla="*/ 2147483647 w 157"/>
              <a:gd name="T9" fmla="*/ 2147483647 h 20"/>
              <a:gd name="T10" fmla="*/ 2147483647 w 157"/>
              <a:gd name="T11" fmla="*/ 2147483647 h 20"/>
              <a:gd name="T12" fmla="*/ 2147483647 w 157"/>
              <a:gd name="T13" fmla="*/ 2147483647 h 20"/>
              <a:gd name="T14" fmla="*/ 2147483647 w 157"/>
              <a:gd name="T15" fmla="*/ 2147483647 h 20"/>
              <a:gd name="T16" fmla="*/ 2147483647 w 157"/>
              <a:gd name="T17" fmla="*/ 2147483647 h 20"/>
              <a:gd name="T18" fmla="*/ 2147483647 w 157"/>
              <a:gd name="T19" fmla="*/ 2147483647 h 20"/>
              <a:gd name="T20" fmla="*/ 2147483647 w 157"/>
              <a:gd name="T21" fmla="*/ 2147483647 h 20"/>
              <a:gd name="T22" fmla="*/ 2147483647 w 157"/>
              <a:gd name="T23" fmla="*/ 2147483647 h 20"/>
              <a:gd name="T24" fmla="*/ 2147483647 w 157"/>
              <a:gd name="T25" fmla="*/ 2147483647 h 20"/>
              <a:gd name="T26" fmla="*/ 2147483647 w 157"/>
              <a:gd name="T27" fmla="*/ 2147483647 h 20"/>
              <a:gd name="T28" fmla="*/ 2147483647 w 157"/>
              <a:gd name="T29" fmla="*/ 2147483647 h 20"/>
              <a:gd name="T30" fmla="*/ 2147483647 w 157"/>
              <a:gd name="T31" fmla="*/ 2147483647 h 20"/>
              <a:gd name="T32" fmla="*/ 2147483647 w 157"/>
              <a:gd name="T33" fmla="*/ 2147483647 h 20"/>
              <a:gd name="T34" fmla="*/ 2147483647 w 157"/>
              <a:gd name="T35" fmla="*/ 2147483647 h 20"/>
              <a:gd name="T36" fmla="*/ 2147483647 w 157"/>
              <a:gd name="T37" fmla="*/ 2147483647 h 20"/>
              <a:gd name="T38" fmla="*/ 2147483647 w 157"/>
              <a:gd name="T39" fmla="*/ 2147483647 h 20"/>
              <a:gd name="T40" fmla="*/ 0 w 157"/>
              <a:gd name="T41" fmla="*/ 2147483647 h 20"/>
              <a:gd name="T42" fmla="*/ 2147483647 w 157"/>
              <a:gd name="T43" fmla="*/ 2147483647 h 20"/>
              <a:gd name="T44" fmla="*/ 2147483647 w 157"/>
              <a:gd name="T45" fmla="*/ 2147483647 h 20"/>
              <a:gd name="T46" fmla="*/ 2147483647 w 157"/>
              <a:gd name="T47" fmla="*/ 2147483647 h 20"/>
              <a:gd name="T48" fmla="*/ 2147483647 w 157"/>
              <a:gd name="T49" fmla="*/ 2147483647 h 20"/>
              <a:gd name="T50" fmla="*/ 2147483647 w 157"/>
              <a:gd name="T51" fmla="*/ 2147483647 h 20"/>
              <a:gd name="T52" fmla="*/ 2147483647 w 157"/>
              <a:gd name="T53" fmla="*/ 2147483647 h 20"/>
              <a:gd name="T54" fmla="*/ 2147483647 w 157"/>
              <a:gd name="T55" fmla="*/ 2147483647 h 20"/>
              <a:gd name="T56" fmla="*/ 2147483647 w 157"/>
              <a:gd name="T57" fmla="*/ 2147483647 h 20"/>
              <a:gd name="T58" fmla="*/ 2147483647 w 157"/>
              <a:gd name="T59" fmla="*/ 2147483647 h 20"/>
              <a:gd name="T60" fmla="*/ 2147483647 w 157"/>
              <a:gd name="T61" fmla="*/ 2147483647 h 20"/>
              <a:gd name="T62" fmla="*/ 2147483647 w 157"/>
              <a:gd name="T63" fmla="*/ 2147483647 h 20"/>
              <a:gd name="T64" fmla="*/ 2147483647 w 157"/>
              <a:gd name="T65" fmla="*/ 2147483647 h 20"/>
              <a:gd name="T66" fmla="*/ 2147483647 w 157"/>
              <a:gd name="T67" fmla="*/ 2147483647 h 20"/>
              <a:gd name="T68" fmla="*/ 2147483647 w 157"/>
              <a:gd name="T69" fmla="*/ 2147483647 h 20"/>
              <a:gd name="T70" fmla="*/ 2147483647 w 157"/>
              <a:gd name="T71" fmla="*/ 2147483647 h 20"/>
              <a:gd name="T72" fmla="*/ 2147483647 w 157"/>
              <a:gd name="T73" fmla="*/ 0 h 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7" h="20">
                <a:moveTo>
                  <a:pt x="148" y="0"/>
                </a:moveTo>
                <a:lnTo>
                  <a:pt x="148" y="0"/>
                </a:lnTo>
                <a:lnTo>
                  <a:pt x="145" y="2"/>
                </a:lnTo>
                <a:lnTo>
                  <a:pt x="140" y="4"/>
                </a:lnTo>
                <a:lnTo>
                  <a:pt x="132" y="6"/>
                </a:lnTo>
                <a:lnTo>
                  <a:pt x="123" y="7"/>
                </a:lnTo>
                <a:lnTo>
                  <a:pt x="111" y="8"/>
                </a:lnTo>
                <a:lnTo>
                  <a:pt x="99" y="8"/>
                </a:lnTo>
                <a:lnTo>
                  <a:pt x="86" y="8"/>
                </a:lnTo>
                <a:lnTo>
                  <a:pt x="71" y="8"/>
                </a:lnTo>
                <a:lnTo>
                  <a:pt x="58" y="7"/>
                </a:lnTo>
                <a:lnTo>
                  <a:pt x="45" y="6"/>
                </a:lnTo>
                <a:lnTo>
                  <a:pt x="32" y="6"/>
                </a:lnTo>
                <a:lnTo>
                  <a:pt x="21" y="5"/>
                </a:lnTo>
                <a:lnTo>
                  <a:pt x="10" y="4"/>
                </a:lnTo>
                <a:lnTo>
                  <a:pt x="5" y="11"/>
                </a:lnTo>
                <a:lnTo>
                  <a:pt x="2" y="7"/>
                </a:lnTo>
                <a:lnTo>
                  <a:pt x="7" y="8"/>
                </a:lnTo>
                <a:lnTo>
                  <a:pt x="4" y="14"/>
                </a:lnTo>
                <a:lnTo>
                  <a:pt x="0" y="15"/>
                </a:lnTo>
                <a:lnTo>
                  <a:pt x="9" y="16"/>
                </a:lnTo>
                <a:lnTo>
                  <a:pt x="20" y="16"/>
                </a:lnTo>
                <a:lnTo>
                  <a:pt x="32" y="17"/>
                </a:lnTo>
                <a:lnTo>
                  <a:pt x="44" y="18"/>
                </a:lnTo>
                <a:lnTo>
                  <a:pt x="58" y="19"/>
                </a:lnTo>
                <a:lnTo>
                  <a:pt x="71" y="19"/>
                </a:lnTo>
                <a:lnTo>
                  <a:pt x="86" y="20"/>
                </a:lnTo>
                <a:lnTo>
                  <a:pt x="99" y="20"/>
                </a:lnTo>
                <a:lnTo>
                  <a:pt x="112" y="20"/>
                </a:lnTo>
                <a:lnTo>
                  <a:pt x="123" y="19"/>
                </a:lnTo>
                <a:lnTo>
                  <a:pt x="134" y="18"/>
                </a:lnTo>
                <a:lnTo>
                  <a:pt x="143" y="15"/>
                </a:lnTo>
                <a:lnTo>
                  <a:pt x="151" y="12"/>
                </a:lnTo>
                <a:lnTo>
                  <a:pt x="157" y="7"/>
                </a:lnTo>
                <a:lnTo>
                  <a:pt x="148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0" name="Freeform 177"/>
          <p:cNvSpPr>
            <a:spLocks/>
          </p:cNvSpPr>
          <p:nvPr/>
        </p:nvSpPr>
        <p:spPr bwMode="auto">
          <a:xfrm>
            <a:off x="5408613" y="4781550"/>
            <a:ext cx="152400" cy="169863"/>
          </a:xfrm>
          <a:custGeom>
            <a:avLst/>
            <a:gdLst>
              <a:gd name="T0" fmla="*/ 2147483647 w 288"/>
              <a:gd name="T1" fmla="*/ 2147483647 h 320"/>
              <a:gd name="T2" fmla="*/ 2147483647 w 288"/>
              <a:gd name="T3" fmla="*/ 2147483647 h 320"/>
              <a:gd name="T4" fmla="*/ 2147483647 w 288"/>
              <a:gd name="T5" fmla="*/ 2147483647 h 320"/>
              <a:gd name="T6" fmla="*/ 2147483647 w 288"/>
              <a:gd name="T7" fmla="*/ 2147483647 h 320"/>
              <a:gd name="T8" fmla="*/ 2147483647 w 288"/>
              <a:gd name="T9" fmla="*/ 2147483647 h 320"/>
              <a:gd name="T10" fmla="*/ 2147483647 w 288"/>
              <a:gd name="T11" fmla="*/ 2147483647 h 320"/>
              <a:gd name="T12" fmla="*/ 2147483647 w 288"/>
              <a:gd name="T13" fmla="*/ 2147483647 h 320"/>
              <a:gd name="T14" fmla="*/ 2147483647 w 288"/>
              <a:gd name="T15" fmla="*/ 2147483647 h 320"/>
              <a:gd name="T16" fmla="*/ 2147483647 w 288"/>
              <a:gd name="T17" fmla="*/ 0 h 320"/>
              <a:gd name="T18" fmla="*/ 2147483647 w 288"/>
              <a:gd name="T19" fmla="*/ 2147483647 h 320"/>
              <a:gd name="T20" fmla="*/ 2147483647 w 288"/>
              <a:gd name="T21" fmla="*/ 2147483647 h 320"/>
              <a:gd name="T22" fmla="*/ 2147483647 w 288"/>
              <a:gd name="T23" fmla="*/ 2147483647 h 320"/>
              <a:gd name="T24" fmla="*/ 2147483647 w 288"/>
              <a:gd name="T25" fmla="*/ 2147483647 h 320"/>
              <a:gd name="T26" fmla="*/ 2147483647 w 288"/>
              <a:gd name="T27" fmla="*/ 2147483647 h 320"/>
              <a:gd name="T28" fmla="*/ 2147483647 w 288"/>
              <a:gd name="T29" fmla="*/ 2147483647 h 320"/>
              <a:gd name="T30" fmla="*/ 2147483647 w 288"/>
              <a:gd name="T31" fmla="*/ 2147483647 h 320"/>
              <a:gd name="T32" fmla="*/ 2147483647 w 288"/>
              <a:gd name="T33" fmla="*/ 2147483647 h 320"/>
              <a:gd name="T34" fmla="*/ 0 w 288"/>
              <a:gd name="T35" fmla="*/ 2147483647 h 320"/>
              <a:gd name="T36" fmla="*/ 2147483647 w 288"/>
              <a:gd name="T37" fmla="*/ 2147483647 h 320"/>
              <a:gd name="T38" fmla="*/ 2147483647 w 288"/>
              <a:gd name="T39" fmla="*/ 2147483647 h 320"/>
              <a:gd name="T40" fmla="*/ 2147483647 w 288"/>
              <a:gd name="T41" fmla="*/ 2147483647 h 320"/>
              <a:gd name="T42" fmla="*/ 2147483647 w 288"/>
              <a:gd name="T43" fmla="*/ 2147483647 h 320"/>
              <a:gd name="T44" fmla="*/ 2147483647 w 288"/>
              <a:gd name="T45" fmla="*/ 2147483647 h 320"/>
              <a:gd name="T46" fmla="*/ 2147483647 w 288"/>
              <a:gd name="T47" fmla="*/ 2147483647 h 320"/>
              <a:gd name="T48" fmla="*/ 2147483647 w 288"/>
              <a:gd name="T49" fmla="*/ 2147483647 h 320"/>
              <a:gd name="T50" fmla="*/ 2147483647 w 288"/>
              <a:gd name="T51" fmla="*/ 2147483647 h 320"/>
              <a:gd name="T52" fmla="*/ 2147483647 w 288"/>
              <a:gd name="T53" fmla="*/ 2147483647 h 320"/>
              <a:gd name="T54" fmla="*/ 2147483647 w 288"/>
              <a:gd name="T55" fmla="*/ 2147483647 h 320"/>
              <a:gd name="T56" fmla="*/ 2147483647 w 288"/>
              <a:gd name="T57" fmla="*/ 2147483647 h 320"/>
              <a:gd name="T58" fmla="*/ 2147483647 w 288"/>
              <a:gd name="T59" fmla="*/ 2147483647 h 320"/>
              <a:gd name="T60" fmla="*/ 2147483647 w 288"/>
              <a:gd name="T61" fmla="*/ 2147483647 h 320"/>
              <a:gd name="T62" fmla="*/ 2147483647 w 288"/>
              <a:gd name="T63" fmla="*/ 2147483647 h 320"/>
              <a:gd name="T64" fmla="*/ 2147483647 w 288"/>
              <a:gd name="T65" fmla="*/ 2147483647 h 320"/>
              <a:gd name="T66" fmla="*/ 2147483647 w 288"/>
              <a:gd name="T67" fmla="*/ 2147483647 h 320"/>
              <a:gd name="T68" fmla="*/ 2147483647 w 288"/>
              <a:gd name="T69" fmla="*/ 2147483647 h 320"/>
              <a:gd name="T70" fmla="*/ 2147483647 w 288"/>
              <a:gd name="T71" fmla="*/ 2147483647 h 320"/>
              <a:gd name="T72" fmla="*/ 2147483647 w 288"/>
              <a:gd name="T73" fmla="*/ 2147483647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" h="320">
                <a:moveTo>
                  <a:pt x="288" y="320"/>
                </a:moveTo>
                <a:lnTo>
                  <a:pt x="288" y="320"/>
                </a:lnTo>
                <a:lnTo>
                  <a:pt x="286" y="235"/>
                </a:lnTo>
                <a:lnTo>
                  <a:pt x="285" y="166"/>
                </a:lnTo>
                <a:lnTo>
                  <a:pt x="281" y="111"/>
                </a:lnTo>
                <a:lnTo>
                  <a:pt x="275" y="67"/>
                </a:lnTo>
                <a:lnTo>
                  <a:pt x="267" y="36"/>
                </a:lnTo>
                <a:lnTo>
                  <a:pt x="255" y="13"/>
                </a:lnTo>
                <a:lnTo>
                  <a:pt x="234" y="0"/>
                </a:lnTo>
                <a:lnTo>
                  <a:pt x="209" y="4"/>
                </a:lnTo>
                <a:lnTo>
                  <a:pt x="190" y="18"/>
                </a:lnTo>
                <a:lnTo>
                  <a:pt x="169" y="39"/>
                </a:lnTo>
                <a:lnTo>
                  <a:pt x="148" y="65"/>
                </a:lnTo>
                <a:lnTo>
                  <a:pt x="124" y="98"/>
                </a:lnTo>
                <a:lnTo>
                  <a:pt x="97" y="134"/>
                </a:lnTo>
                <a:lnTo>
                  <a:pt x="68" y="174"/>
                </a:lnTo>
                <a:lnTo>
                  <a:pt x="35" y="220"/>
                </a:lnTo>
                <a:lnTo>
                  <a:pt x="0" y="265"/>
                </a:lnTo>
                <a:lnTo>
                  <a:pt x="26" y="287"/>
                </a:lnTo>
                <a:lnTo>
                  <a:pt x="62" y="239"/>
                </a:lnTo>
                <a:lnTo>
                  <a:pt x="95" y="194"/>
                </a:lnTo>
                <a:lnTo>
                  <a:pt x="124" y="154"/>
                </a:lnTo>
                <a:lnTo>
                  <a:pt x="151" y="117"/>
                </a:lnTo>
                <a:lnTo>
                  <a:pt x="175" y="87"/>
                </a:lnTo>
                <a:lnTo>
                  <a:pt x="196" y="61"/>
                </a:lnTo>
                <a:lnTo>
                  <a:pt x="212" y="43"/>
                </a:lnTo>
                <a:lnTo>
                  <a:pt x="224" y="35"/>
                </a:lnTo>
                <a:lnTo>
                  <a:pt x="227" y="34"/>
                </a:lnTo>
                <a:lnTo>
                  <a:pt x="228" y="35"/>
                </a:lnTo>
                <a:lnTo>
                  <a:pt x="235" y="49"/>
                </a:lnTo>
                <a:lnTo>
                  <a:pt x="241" y="74"/>
                </a:lnTo>
                <a:lnTo>
                  <a:pt x="247" y="113"/>
                </a:lnTo>
                <a:lnTo>
                  <a:pt x="251" y="168"/>
                </a:lnTo>
                <a:lnTo>
                  <a:pt x="252" y="235"/>
                </a:lnTo>
                <a:lnTo>
                  <a:pt x="253" y="320"/>
                </a:lnTo>
                <a:lnTo>
                  <a:pt x="288" y="32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1" name="Freeform 178"/>
          <p:cNvSpPr>
            <a:spLocks/>
          </p:cNvSpPr>
          <p:nvPr/>
        </p:nvSpPr>
        <p:spPr bwMode="auto">
          <a:xfrm>
            <a:off x="5541963" y="4940300"/>
            <a:ext cx="115887" cy="184150"/>
          </a:xfrm>
          <a:custGeom>
            <a:avLst/>
            <a:gdLst>
              <a:gd name="T0" fmla="*/ 2147483647 w 218"/>
              <a:gd name="T1" fmla="*/ 0 h 347"/>
              <a:gd name="T2" fmla="*/ 2147483647 w 218"/>
              <a:gd name="T3" fmla="*/ 0 h 347"/>
              <a:gd name="T4" fmla="*/ 2147483647 w 218"/>
              <a:gd name="T5" fmla="*/ 2147483647 h 347"/>
              <a:gd name="T6" fmla="*/ 2147483647 w 218"/>
              <a:gd name="T7" fmla="*/ 2147483647 h 347"/>
              <a:gd name="T8" fmla="*/ 2147483647 w 218"/>
              <a:gd name="T9" fmla="*/ 2147483647 h 347"/>
              <a:gd name="T10" fmla="*/ 2147483647 w 218"/>
              <a:gd name="T11" fmla="*/ 2147483647 h 347"/>
              <a:gd name="T12" fmla="*/ 2147483647 w 218"/>
              <a:gd name="T13" fmla="*/ 2147483647 h 347"/>
              <a:gd name="T14" fmla="*/ 2147483647 w 218"/>
              <a:gd name="T15" fmla="*/ 2147483647 h 347"/>
              <a:gd name="T16" fmla="*/ 2147483647 w 218"/>
              <a:gd name="T17" fmla="*/ 2147483647 h 347"/>
              <a:gd name="T18" fmla="*/ 2147483647 w 218"/>
              <a:gd name="T19" fmla="*/ 2147483647 h 347"/>
              <a:gd name="T20" fmla="*/ 2147483647 w 218"/>
              <a:gd name="T21" fmla="*/ 2147483647 h 347"/>
              <a:gd name="T22" fmla="*/ 2147483647 w 218"/>
              <a:gd name="T23" fmla="*/ 2147483647 h 347"/>
              <a:gd name="T24" fmla="*/ 2147483647 w 218"/>
              <a:gd name="T25" fmla="*/ 2147483647 h 347"/>
              <a:gd name="T26" fmla="*/ 2147483647 w 218"/>
              <a:gd name="T27" fmla="*/ 2147483647 h 347"/>
              <a:gd name="T28" fmla="*/ 2147483647 w 218"/>
              <a:gd name="T29" fmla="*/ 2147483647 h 347"/>
              <a:gd name="T30" fmla="*/ 2147483647 w 218"/>
              <a:gd name="T31" fmla="*/ 2147483647 h 347"/>
              <a:gd name="T32" fmla="*/ 2147483647 w 218"/>
              <a:gd name="T33" fmla="*/ 2147483647 h 347"/>
              <a:gd name="T34" fmla="*/ 2147483647 w 218"/>
              <a:gd name="T35" fmla="*/ 2147483647 h 347"/>
              <a:gd name="T36" fmla="*/ 0 w 218"/>
              <a:gd name="T37" fmla="*/ 2147483647 h 347"/>
              <a:gd name="T38" fmla="*/ 2147483647 w 218"/>
              <a:gd name="T39" fmla="*/ 2147483647 h 347"/>
              <a:gd name="T40" fmla="*/ 2147483647 w 218"/>
              <a:gd name="T41" fmla="*/ 2147483647 h 347"/>
              <a:gd name="T42" fmla="*/ 2147483647 w 218"/>
              <a:gd name="T43" fmla="*/ 2147483647 h 347"/>
              <a:gd name="T44" fmla="*/ 2147483647 w 218"/>
              <a:gd name="T45" fmla="*/ 2147483647 h 347"/>
              <a:gd name="T46" fmla="*/ 2147483647 w 218"/>
              <a:gd name="T47" fmla="*/ 2147483647 h 347"/>
              <a:gd name="T48" fmla="*/ 2147483647 w 218"/>
              <a:gd name="T49" fmla="*/ 2147483647 h 347"/>
              <a:gd name="T50" fmla="*/ 2147483647 w 218"/>
              <a:gd name="T51" fmla="*/ 2147483647 h 347"/>
              <a:gd name="T52" fmla="*/ 2147483647 w 218"/>
              <a:gd name="T53" fmla="*/ 2147483647 h 347"/>
              <a:gd name="T54" fmla="*/ 2147483647 w 218"/>
              <a:gd name="T55" fmla="*/ 2147483647 h 347"/>
              <a:gd name="T56" fmla="*/ 2147483647 w 218"/>
              <a:gd name="T57" fmla="*/ 2147483647 h 347"/>
              <a:gd name="T58" fmla="*/ 2147483647 w 218"/>
              <a:gd name="T59" fmla="*/ 2147483647 h 347"/>
              <a:gd name="T60" fmla="*/ 2147483647 w 218"/>
              <a:gd name="T61" fmla="*/ 2147483647 h 347"/>
              <a:gd name="T62" fmla="*/ 2147483647 w 218"/>
              <a:gd name="T63" fmla="*/ 2147483647 h 347"/>
              <a:gd name="T64" fmla="*/ 2147483647 w 218"/>
              <a:gd name="T65" fmla="*/ 2147483647 h 347"/>
              <a:gd name="T66" fmla="*/ 2147483647 w 218"/>
              <a:gd name="T67" fmla="*/ 2147483647 h 347"/>
              <a:gd name="T68" fmla="*/ 2147483647 w 218"/>
              <a:gd name="T69" fmla="*/ 0 h 347"/>
              <a:gd name="T70" fmla="*/ 2147483647 w 218"/>
              <a:gd name="T71" fmla="*/ 0 h 347"/>
              <a:gd name="T72" fmla="*/ 2147483647 w 218"/>
              <a:gd name="T73" fmla="*/ 0 h 3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8" h="347">
                <a:moveTo>
                  <a:pt x="183" y="0"/>
                </a:moveTo>
                <a:lnTo>
                  <a:pt x="183" y="0"/>
                </a:lnTo>
                <a:lnTo>
                  <a:pt x="182" y="77"/>
                </a:lnTo>
                <a:lnTo>
                  <a:pt x="177" y="144"/>
                </a:lnTo>
                <a:lnTo>
                  <a:pt x="169" y="198"/>
                </a:lnTo>
                <a:lnTo>
                  <a:pt x="159" y="243"/>
                </a:lnTo>
                <a:lnTo>
                  <a:pt x="144" y="276"/>
                </a:lnTo>
                <a:lnTo>
                  <a:pt x="132" y="299"/>
                </a:lnTo>
                <a:lnTo>
                  <a:pt x="120" y="310"/>
                </a:lnTo>
                <a:lnTo>
                  <a:pt x="111" y="312"/>
                </a:lnTo>
                <a:lnTo>
                  <a:pt x="103" y="310"/>
                </a:lnTo>
                <a:lnTo>
                  <a:pt x="91" y="299"/>
                </a:lnTo>
                <a:lnTo>
                  <a:pt x="76" y="278"/>
                </a:lnTo>
                <a:lnTo>
                  <a:pt x="63" y="245"/>
                </a:lnTo>
                <a:lnTo>
                  <a:pt x="52" y="204"/>
                </a:lnTo>
                <a:lnTo>
                  <a:pt x="43" y="151"/>
                </a:lnTo>
                <a:lnTo>
                  <a:pt x="37" y="90"/>
                </a:lnTo>
                <a:lnTo>
                  <a:pt x="35" y="20"/>
                </a:lnTo>
                <a:lnTo>
                  <a:pt x="0" y="20"/>
                </a:lnTo>
                <a:lnTo>
                  <a:pt x="3" y="93"/>
                </a:lnTo>
                <a:lnTo>
                  <a:pt x="9" y="156"/>
                </a:lnTo>
                <a:lnTo>
                  <a:pt x="17" y="211"/>
                </a:lnTo>
                <a:lnTo>
                  <a:pt x="31" y="258"/>
                </a:lnTo>
                <a:lnTo>
                  <a:pt x="47" y="293"/>
                </a:lnTo>
                <a:lnTo>
                  <a:pt x="64" y="321"/>
                </a:lnTo>
                <a:lnTo>
                  <a:pt x="86" y="339"/>
                </a:lnTo>
                <a:lnTo>
                  <a:pt x="111" y="347"/>
                </a:lnTo>
                <a:lnTo>
                  <a:pt x="137" y="339"/>
                </a:lnTo>
                <a:lnTo>
                  <a:pt x="159" y="319"/>
                </a:lnTo>
                <a:lnTo>
                  <a:pt x="176" y="290"/>
                </a:lnTo>
                <a:lnTo>
                  <a:pt x="191" y="253"/>
                </a:lnTo>
                <a:lnTo>
                  <a:pt x="203" y="205"/>
                </a:lnTo>
                <a:lnTo>
                  <a:pt x="211" y="146"/>
                </a:lnTo>
                <a:lnTo>
                  <a:pt x="216" y="79"/>
                </a:lnTo>
                <a:lnTo>
                  <a:pt x="218" y="0"/>
                </a:lnTo>
                <a:lnTo>
                  <a:pt x="183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2" name="Freeform 179"/>
          <p:cNvSpPr>
            <a:spLocks/>
          </p:cNvSpPr>
          <p:nvPr/>
        </p:nvSpPr>
        <p:spPr bwMode="auto">
          <a:xfrm>
            <a:off x="5592763" y="4781550"/>
            <a:ext cx="65087" cy="173038"/>
          </a:xfrm>
          <a:custGeom>
            <a:avLst/>
            <a:gdLst>
              <a:gd name="T0" fmla="*/ 2147483647 w 124"/>
              <a:gd name="T1" fmla="*/ 2147483647 h 326"/>
              <a:gd name="T2" fmla="*/ 2147483647 w 124"/>
              <a:gd name="T3" fmla="*/ 2147483647 h 326"/>
              <a:gd name="T4" fmla="*/ 2147483647 w 124"/>
              <a:gd name="T5" fmla="*/ 2147483647 h 326"/>
              <a:gd name="T6" fmla="*/ 2147483647 w 124"/>
              <a:gd name="T7" fmla="*/ 2147483647 h 326"/>
              <a:gd name="T8" fmla="*/ 2147483647 w 124"/>
              <a:gd name="T9" fmla="*/ 2147483647 h 326"/>
              <a:gd name="T10" fmla="*/ 2147483647 w 124"/>
              <a:gd name="T11" fmla="*/ 2147483647 h 326"/>
              <a:gd name="T12" fmla="*/ 2147483647 w 124"/>
              <a:gd name="T13" fmla="*/ 2147483647 h 326"/>
              <a:gd name="T14" fmla="*/ 2147483647 w 124"/>
              <a:gd name="T15" fmla="*/ 2147483647 h 326"/>
              <a:gd name="T16" fmla="*/ 2147483647 w 124"/>
              <a:gd name="T17" fmla="*/ 2147483647 h 326"/>
              <a:gd name="T18" fmla="*/ 2147483647 w 124"/>
              <a:gd name="T19" fmla="*/ 2147483647 h 326"/>
              <a:gd name="T20" fmla="*/ 2147483647 w 124"/>
              <a:gd name="T21" fmla="*/ 2147483647 h 326"/>
              <a:gd name="T22" fmla="*/ 2147483647 w 124"/>
              <a:gd name="T23" fmla="*/ 2147483647 h 326"/>
              <a:gd name="T24" fmla="*/ 2147483647 w 124"/>
              <a:gd name="T25" fmla="*/ 2147483647 h 326"/>
              <a:gd name="T26" fmla="*/ 2147483647 w 124"/>
              <a:gd name="T27" fmla="*/ 2147483647 h 326"/>
              <a:gd name="T28" fmla="*/ 2147483647 w 124"/>
              <a:gd name="T29" fmla="*/ 2147483647 h 326"/>
              <a:gd name="T30" fmla="*/ 2147483647 w 124"/>
              <a:gd name="T31" fmla="*/ 2147483647 h 326"/>
              <a:gd name="T32" fmla="*/ 2147483647 w 124"/>
              <a:gd name="T33" fmla="*/ 2147483647 h 326"/>
              <a:gd name="T34" fmla="*/ 2147483647 w 124"/>
              <a:gd name="T35" fmla="*/ 2147483647 h 326"/>
              <a:gd name="T36" fmla="*/ 2147483647 w 124"/>
              <a:gd name="T37" fmla="*/ 2147483647 h 326"/>
              <a:gd name="T38" fmla="*/ 2147483647 w 124"/>
              <a:gd name="T39" fmla="*/ 2147483647 h 326"/>
              <a:gd name="T40" fmla="*/ 2147483647 w 124"/>
              <a:gd name="T41" fmla="*/ 2147483647 h 326"/>
              <a:gd name="T42" fmla="*/ 2147483647 w 124"/>
              <a:gd name="T43" fmla="*/ 2147483647 h 326"/>
              <a:gd name="T44" fmla="*/ 2147483647 w 124"/>
              <a:gd name="T45" fmla="*/ 2147483647 h 326"/>
              <a:gd name="T46" fmla="*/ 2147483647 w 124"/>
              <a:gd name="T47" fmla="*/ 2147483647 h 326"/>
              <a:gd name="T48" fmla="*/ 2147483647 w 124"/>
              <a:gd name="T49" fmla="*/ 2147483647 h 326"/>
              <a:gd name="T50" fmla="*/ 2147483647 w 124"/>
              <a:gd name="T51" fmla="*/ 2147483647 h 326"/>
              <a:gd name="T52" fmla="*/ 2147483647 w 124"/>
              <a:gd name="T53" fmla="*/ 0 h 326"/>
              <a:gd name="T54" fmla="*/ 2147483647 w 124"/>
              <a:gd name="T55" fmla="*/ 2147483647 h 326"/>
              <a:gd name="T56" fmla="*/ 2147483647 w 124"/>
              <a:gd name="T57" fmla="*/ 2147483647 h 326"/>
              <a:gd name="T58" fmla="*/ 2147483647 w 124"/>
              <a:gd name="T59" fmla="*/ 2147483647 h 326"/>
              <a:gd name="T60" fmla="*/ 2147483647 w 124"/>
              <a:gd name="T61" fmla="*/ 2147483647 h 326"/>
              <a:gd name="T62" fmla="*/ 2147483647 w 124"/>
              <a:gd name="T63" fmla="*/ 2147483647 h 326"/>
              <a:gd name="T64" fmla="*/ 2147483647 w 124"/>
              <a:gd name="T65" fmla="*/ 2147483647 h 326"/>
              <a:gd name="T66" fmla="*/ 0 w 124"/>
              <a:gd name="T67" fmla="*/ 2147483647 h 326"/>
              <a:gd name="T68" fmla="*/ 0 w 124"/>
              <a:gd name="T69" fmla="*/ 2147483647 h 326"/>
              <a:gd name="T70" fmla="*/ 0 w 124"/>
              <a:gd name="T71" fmla="*/ 2147483647 h 326"/>
              <a:gd name="T72" fmla="*/ 2147483647 w 124"/>
              <a:gd name="T73" fmla="*/ 2147483647 h 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4" h="326">
                <a:moveTo>
                  <a:pt x="34" y="326"/>
                </a:moveTo>
                <a:lnTo>
                  <a:pt x="34" y="326"/>
                </a:lnTo>
                <a:lnTo>
                  <a:pt x="34" y="254"/>
                </a:lnTo>
                <a:lnTo>
                  <a:pt x="36" y="193"/>
                </a:lnTo>
                <a:lnTo>
                  <a:pt x="39" y="140"/>
                </a:lnTo>
                <a:lnTo>
                  <a:pt x="44" y="98"/>
                </a:lnTo>
                <a:lnTo>
                  <a:pt x="50" y="66"/>
                </a:lnTo>
                <a:lnTo>
                  <a:pt x="55" y="44"/>
                </a:lnTo>
                <a:lnTo>
                  <a:pt x="61" y="34"/>
                </a:lnTo>
                <a:lnTo>
                  <a:pt x="58" y="34"/>
                </a:lnTo>
                <a:lnTo>
                  <a:pt x="53" y="34"/>
                </a:lnTo>
                <a:lnTo>
                  <a:pt x="56" y="42"/>
                </a:lnTo>
                <a:lnTo>
                  <a:pt x="65" y="61"/>
                </a:lnTo>
                <a:lnTo>
                  <a:pt x="71" y="90"/>
                </a:lnTo>
                <a:lnTo>
                  <a:pt x="77" y="129"/>
                </a:lnTo>
                <a:lnTo>
                  <a:pt x="83" y="177"/>
                </a:lnTo>
                <a:lnTo>
                  <a:pt x="87" y="234"/>
                </a:lnTo>
                <a:lnTo>
                  <a:pt x="89" y="299"/>
                </a:lnTo>
                <a:lnTo>
                  <a:pt x="124" y="299"/>
                </a:lnTo>
                <a:lnTo>
                  <a:pt x="121" y="232"/>
                </a:lnTo>
                <a:lnTo>
                  <a:pt x="117" y="175"/>
                </a:lnTo>
                <a:lnTo>
                  <a:pt x="111" y="125"/>
                </a:lnTo>
                <a:lnTo>
                  <a:pt x="105" y="83"/>
                </a:lnTo>
                <a:lnTo>
                  <a:pt x="97" y="51"/>
                </a:lnTo>
                <a:lnTo>
                  <a:pt x="88" y="27"/>
                </a:lnTo>
                <a:lnTo>
                  <a:pt x="77" y="10"/>
                </a:lnTo>
                <a:lnTo>
                  <a:pt x="55" y="0"/>
                </a:lnTo>
                <a:lnTo>
                  <a:pt x="34" y="12"/>
                </a:lnTo>
                <a:lnTo>
                  <a:pt x="24" y="32"/>
                </a:lnTo>
                <a:lnTo>
                  <a:pt x="16" y="59"/>
                </a:lnTo>
                <a:lnTo>
                  <a:pt x="10" y="93"/>
                </a:lnTo>
                <a:lnTo>
                  <a:pt x="5" y="138"/>
                </a:lnTo>
                <a:lnTo>
                  <a:pt x="2" y="190"/>
                </a:lnTo>
                <a:lnTo>
                  <a:pt x="0" y="254"/>
                </a:lnTo>
                <a:lnTo>
                  <a:pt x="0" y="326"/>
                </a:lnTo>
                <a:lnTo>
                  <a:pt x="34" y="326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3" name="Freeform 180"/>
          <p:cNvSpPr>
            <a:spLocks/>
          </p:cNvSpPr>
          <p:nvPr/>
        </p:nvSpPr>
        <p:spPr bwMode="auto">
          <a:xfrm>
            <a:off x="5592763" y="4940300"/>
            <a:ext cx="128587" cy="188913"/>
          </a:xfrm>
          <a:custGeom>
            <a:avLst/>
            <a:gdLst>
              <a:gd name="T0" fmla="*/ 2147483647 w 243"/>
              <a:gd name="T1" fmla="*/ 0 h 357"/>
              <a:gd name="T2" fmla="*/ 2147483647 w 243"/>
              <a:gd name="T3" fmla="*/ 0 h 357"/>
              <a:gd name="T4" fmla="*/ 2147483647 w 243"/>
              <a:gd name="T5" fmla="*/ 2147483647 h 357"/>
              <a:gd name="T6" fmla="*/ 2147483647 w 243"/>
              <a:gd name="T7" fmla="*/ 2147483647 h 357"/>
              <a:gd name="T8" fmla="*/ 2147483647 w 243"/>
              <a:gd name="T9" fmla="*/ 2147483647 h 357"/>
              <a:gd name="T10" fmla="*/ 2147483647 w 243"/>
              <a:gd name="T11" fmla="*/ 2147483647 h 357"/>
              <a:gd name="T12" fmla="*/ 2147483647 w 243"/>
              <a:gd name="T13" fmla="*/ 2147483647 h 357"/>
              <a:gd name="T14" fmla="*/ 2147483647 w 243"/>
              <a:gd name="T15" fmla="*/ 2147483647 h 357"/>
              <a:gd name="T16" fmla="*/ 2147483647 w 243"/>
              <a:gd name="T17" fmla="*/ 2147483647 h 357"/>
              <a:gd name="T18" fmla="*/ 2147483647 w 243"/>
              <a:gd name="T19" fmla="*/ 2147483647 h 357"/>
              <a:gd name="T20" fmla="*/ 2147483647 w 243"/>
              <a:gd name="T21" fmla="*/ 2147483647 h 357"/>
              <a:gd name="T22" fmla="*/ 2147483647 w 243"/>
              <a:gd name="T23" fmla="*/ 2147483647 h 357"/>
              <a:gd name="T24" fmla="*/ 2147483647 w 243"/>
              <a:gd name="T25" fmla="*/ 2147483647 h 357"/>
              <a:gd name="T26" fmla="*/ 2147483647 w 243"/>
              <a:gd name="T27" fmla="*/ 2147483647 h 357"/>
              <a:gd name="T28" fmla="*/ 2147483647 w 243"/>
              <a:gd name="T29" fmla="*/ 2147483647 h 357"/>
              <a:gd name="T30" fmla="*/ 2147483647 w 243"/>
              <a:gd name="T31" fmla="*/ 2147483647 h 357"/>
              <a:gd name="T32" fmla="*/ 2147483647 w 243"/>
              <a:gd name="T33" fmla="*/ 2147483647 h 357"/>
              <a:gd name="T34" fmla="*/ 2147483647 w 243"/>
              <a:gd name="T35" fmla="*/ 2147483647 h 357"/>
              <a:gd name="T36" fmla="*/ 0 w 243"/>
              <a:gd name="T37" fmla="*/ 2147483647 h 357"/>
              <a:gd name="T38" fmla="*/ 2147483647 w 243"/>
              <a:gd name="T39" fmla="*/ 2147483647 h 357"/>
              <a:gd name="T40" fmla="*/ 2147483647 w 243"/>
              <a:gd name="T41" fmla="*/ 2147483647 h 357"/>
              <a:gd name="T42" fmla="*/ 2147483647 w 243"/>
              <a:gd name="T43" fmla="*/ 2147483647 h 357"/>
              <a:gd name="T44" fmla="*/ 2147483647 w 243"/>
              <a:gd name="T45" fmla="*/ 2147483647 h 357"/>
              <a:gd name="T46" fmla="*/ 2147483647 w 243"/>
              <a:gd name="T47" fmla="*/ 2147483647 h 357"/>
              <a:gd name="T48" fmla="*/ 2147483647 w 243"/>
              <a:gd name="T49" fmla="*/ 2147483647 h 357"/>
              <a:gd name="T50" fmla="*/ 2147483647 w 243"/>
              <a:gd name="T51" fmla="*/ 2147483647 h 357"/>
              <a:gd name="T52" fmla="*/ 2147483647 w 243"/>
              <a:gd name="T53" fmla="*/ 2147483647 h 357"/>
              <a:gd name="T54" fmla="*/ 2147483647 w 243"/>
              <a:gd name="T55" fmla="*/ 2147483647 h 357"/>
              <a:gd name="T56" fmla="*/ 2147483647 w 243"/>
              <a:gd name="T57" fmla="*/ 2147483647 h 357"/>
              <a:gd name="T58" fmla="*/ 2147483647 w 243"/>
              <a:gd name="T59" fmla="*/ 2147483647 h 357"/>
              <a:gd name="T60" fmla="*/ 2147483647 w 243"/>
              <a:gd name="T61" fmla="*/ 2147483647 h 357"/>
              <a:gd name="T62" fmla="*/ 2147483647 w 243"/>
              <a:gd name="T63" fmla="*/ 2147483647 h 357"/>
              <a:gd name="T64" fmla="*/ 2147483647 w 243"/>
              <a:gd name="T65" fmla="*/ 2147483647 h 357"/>
              <a:gd name="T66" fmla="*/ 2147483647 w 243"/>
              <a:gd name="T67" fmla="*/ 2147483647 h 357"/>
              <a:gd name="T68" fmla="*/ 2147483647 w 243"/>
              <a:gd name="T69" fmla="*/ 0 h 357"/>
              <a:gd name="T70" fmla="*/ 2147483647 w 243"/>
              <a:gd name="T71" fmla="*/ 0 h 357"/>
              <a:gd name="T72" fmla="*/ 2147483647 w 243"/>
              <a:gd name="T73" fmla="*/ 0 h 3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3" h="357">
                <a:moveTo>
                  <a:pt x="209" y="0"/>
                </a:moveTo>
                <a:lnTo>
                  <a:pt x="209" y="0"/>
                </a:lnTo>
                <a:lnTo>
                  <a:pt x="207" y="77"/>
                </a:lnTo>
                <a:lnTo>
                  <a:pt x="200" y="144"/>
                </a:lnTo>
                <a:lnTo>
                  <a:pt x="191" y="200"/>
                </a:lnTo>
                <a:lnTo>
                  <a:pt x="180" y="246"/>
                </a:lnTo>
                <a:lnTo>
                  <a:pt x="165" y="282"/>
                </a:lnTo>
                <a:lnTo>
                  <a:pt x="149" y="305"/>
                </a:lnTo>
                <a:lnTo>
                  <a:pt x="135" y="318"/>
                </a:lnTo>
                <a:lnTo>
                  <a:pt x="124" y="323"/>
                </a:lnTo>
                <a:lnTo>
                  <a:pt x="113" y="321"/>
                </a:lnTo>
                <a:lnTo>
                  <a:pt x="99" y="311"/>
                </a:lnTo>
                <a:lnTo>
                  <a:pt x="85" y="291"/>
                </a:lnTo>
                <a:lnTo>
                  <a:pt x="69" y="260"/>
                </a:lnTo>
                <a:lnTo>
                  <a:pt x="56" y="218"/>
                </a:lnTo>
                <a:lnTo>
                  <a:pt x="45" y="165"/>
                </a:lnTo>
                <a:lnTo>
                  <a:pt x="38" y="101"/>
                </a:lnTo>
                <a:lnTo>
                  <a:pt x="34" y="28"/>
                </a:lnTo>
                <a:lnTo>
                  <a:pt x="0" y="28"/>
                </a:lnTo>
                <a:lnTo>
                  <a:pt x="4" y="104"/>
                </a:lnTo>
                <a:lnTo>
                  <a:pt x="11" y="169"/>
                </a:lnTo>
                <a:lnTo>
                  <a:pt x="22" y="226"/>
                </a:lnTo>
                <a:lnTo>
                  <a:pt x="37" y="272"/>
                </a:lnTo>
                <a:lnTo>
                  <a:pt x="55" y="309"/>
                </a:lnTo>
                <a:lnTo>
                  <a:pt x="75" y="335"/>
                </a:lnTo>
                <a:lnTo>
                  <a:pt x="98" y="352"/>
                </a:lnTo>
                <a:lnTo>
                  <a:pt x="126" y="357"/>
                </a:lnTo>
                <a:lnTo>
                  <a:pt x="154" y="348"/>
                </a:lnTo>
                <a:lnTo>
                  <a:pt x="176" y="327"/>
                </a:lnTo>
                <a:lnTo>
                  <a:pt x="194" y="296"/>
                </a:lnTo>
                <a:lnTo>
                  <a:pt x="211" y="256"/>
                </a:lnTo>
                <a:lnTo>
                  <a:pt x="225" y="207"/>
                </a:lnTo>
                <a:lnTo>
                  <a:pt x="235" y="149"/>
                </a:lnTo>
                <a:lnTo>
                  <a:pt x="241" y="79"/>
                </a:lnTo>
                <a:lnTo>
                  <a:pt x="243" y="0"/>
                </a:lnTo>
                <a:lnTo>
                  <a:pt x="209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4" name="Freeform 181"/>
          <p:cNvSpPr>
            <a:spLocks/>
          </p:cNvSpPr>
          <p:nvPr/>
        </p:nvSpPr>
        <p:spPr bwMode="auto">
          <a:xfrm>
            <a:off x="5657850" y="4778375"/>
            <a:ext cx="63500" cy="161925"/>
          </a:xfrm>
          <a:custGeom>
            <a:avLst/>
            <a:gdLst>
              <a:gd name="T0" fmla="*/ 2147483647 w 119"/>
              <a:gd name="T1" fmla="*/ 2147483647 h 307"/>
              <a:gd name="T2" fmla="*/ 2147483647 w 119"/>
              <a:gd name="T3" fmla="*/ 2147483647 h 307"/>
              <a:gd name="T4" fmla="*/ 2147483647 w 119"/>
              <a:gd name="T5" fmla="*/ 2147483647 h 307"/>
              <a:gd name="T6" fmla="*/ 2147483647 w 119"/>
              <a:gd name="T7" fmla="*/ 2147483647 h 307"/>
              <a:gd name="T8" fmla="*/ 2147483647 w 119"/>
              <a:gd name="T9" fmla="*/ 2147483647 h 307"/>
              <a:gd name="T10" fmla="*/ 2147483647 w 119"/>
              <a:gd name="T11" fmla="*/ 2147483647 h 307"/>
              <a:gd name="T12" fmla="*/ 2147483647 w 119"/>
              <a:gd name="T13" fmla="*/ 2147483647 h 307"/>
              <a:gd name="T14" fmla="*/ 2147483647 w 119"/>
              <a:gd name="T15" fmla="*/ 2147483647 h 307"/>
              <a:gd name="T16" fmla="*/ 2147483647 w 119"/>
              <a:gd name="T17" fmla="*/ 2147483647 h 307"/>
              <a:gd name="T18" fmla="*/ 2147483647 w 119"/>
              <a:gd name="T19" fmla="*/ 2147483647 h 307"/>
              <a:gd name="T20" fmla="*/ 2147483647 w 119"/>
              <a:gd name="T21" fmla="*/ 2147483647 h 307"/>
              <a:gd name="T22" fmla="*/ 2147483647 w 119"/>
              <a:gd name="T23" fmla="*/ 2147483647 h 307"/>
              <a:gd name="T24" fmla="*/ 2147483647 w 119"/>
              <a:gd name="T25" fmla="*/ 2147483647 h 307"/>
              <a:gd name="T26" fmla="*/ 2147483647 w 119"/>
              <a:gd name="T27" fmla="*/ 2147483647 h 307"/>
              <a:gd name="T28" fmla="*/ 2147483647 w 119"/>
              <a:gd name="T29" fmla="*/ 2147483647 h 307"/>
              <a:gd name="T30" fmla="*/ 2147483647 w 119"/>
              <a:gd name="T31" fmla="*/ 2147483647 h 307"/>
              <a:gd name="T32" fmla="*/ 2147483647 w 119"/>
              <a:gd name="T33" fmla="*/ 2147483647 h 307"/>
              <a:gd name="T34" fmla="*/ 2147483647 w 119"/>
              <a:gd name="T35" fmla="*/ 2147483647 h 307"/>
              <a:gd name="T36" fmla="*/ 2147483647 w 119"/>
              <a:gd name="T37" fmla="*/ 2147483647 h 307"/>
              <a:gd name="T38" fmla="*/ 2147483647 w 119"/>
              <a:gd name="T39" fmla="*/ 2147483647 h 307"/>
              <a:gd name="T40" fmla="*/ 2147483647 w 119"/>
              <a:gd name="T41" fmla="*/ 2147483647 h 307"/>
              <a:gd name="T42" fmla="*/ 2147483647 w 119"/>
              <a:gd name="T43" fmla="*/ 2147483647 h 307"/>
              <a:gd name="T44" fmla="*/ 2147483647 w 119"/>
              <a:gd name="T45" fmla="*/ 2147483647 h 307"/>
              <a:gd name="T46" fmla="*/ 2147483647 w 119"/>
              <a:gd name="T47" fmla="*/ 2147483647 h 307"/>
              <a:gd name="T48" fmla="*/ 2147483647 w 119"/>
              <a:gd name="T49" fmla="*/ 2147483647 h 307"/>
              <a:gd name="T50" fmla="*/ 2147483647 w 119"/>
              <a:gd name="T51" fmla="*/ 2147483647 h 307"/>
              <a:gd name="T52" fmla="*/ 2147483647 w 119"/>
              <a:gd name="T53" fmla="*/ 0 h 307"/>
              <a:gd name="T54" fmla="*/ 2147483647 w 119"/>
              <a:gd name="T55" fmla="*/ 2147483647 h 307"/>
              <a:gd name="T56" fmla="*/ 2147483647 w 119"/>
              <a:gd name="T57" fmla="*/ 2147483647 h 307"/>
              <a:gd name="T58" fmla="*/ 2147483647 w 119"/>
              <a:gd name="T59" fmla="*/ 2147483647 h 307"/>
              <a:gd name="T60" fmla="*/ 2147483647 w 119"/>
              <a:gd name="T61" fmla="*/ 2147483647 h 307"/>
              <a:gd name="T62" fmla="*/ 2147483647 w 119"/>
              <a:gd name="T63" fmla="*/ 2147483647 h 307"/>
              <a:gd name="T64" fmla="*/ 2147483647 w 119"/>
              <a:gd name="T65" fmla="*/ 2147483647 h 307"/>
              <a:gd name="T66" fmla="*/ 2147483647 w 119"/>
              <a:gd name="T67" fmla="*/ 2147483647 h 307"/>
              <a:gd name="T68" fmla="*/ 0 w 119"/>
              <a:gd name="T69" fmla="*/ 2147483647 h 307"/>
              <a:gd name="T70" fmla="*/ 0 w 119"/>
              <a:gd name="T71" fmla="*/ 2147483647 h 307"/>
              <a:gd name="T72" fmla="*/ 2147483647 w 119"/>
              <a:gd name="T73" fmla="*/ 2147483647 h 30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9" h="307">
                <a:moveTo>
                  <a:pt x="34" y="307"/>
                </a:moveTo>
                <a:lnTo>
                  <a:pt x="34" y="307"/>
                </a:lnTo>
                <a:lnTo>
                  <a:pt x="35" y="239"/>
                </a:lnTo>
                <a:lnTo>
                  <a:pt x="37" y="181"/>
                </a:lnTo>
                <a:lnTo>
                  <a:pt x="41" y="131"/>
                </a:lnTo>
                <a:lnTo>
                  <a:pt x="46" y="92"/>
                </a:lnTo>
                <a:lnTo>
                  <a:pt x="51" y="62"/>
                </a:lnTo>
                <a:lnTo>
                  <a:pt x="57" y="41"/>
                </a:lnTo>
                <a:lnTo>
                  <a:pt x="61" y="31"/>
                </a:lnTo>
                <a:lnTo>
                  <a:pt x="54" y="34"/>
                </a:lnTo>
                <a:lnTo>
                  <a:pt x="48" y="33"/>
                </a:lnTo>
                <a:lnTo>
                  <a:pt x="53" y="41"/>
                </a:lnTo>
                <a:lnTo>
                  <a:pt x="59" y="63"/>
                </a:lnTo>
                <a:lnTo>
                  <a:pt x="67" y="94"/>
                </a:lnTo>
                <a:lnTo>
                  <a:pt x="73" y="133"/>
                </a:lnTo>
                <a:lnTo>
                  <a:pt x="78" y="181"/>
                </a:lnTo>
                <a:lnTo>
                  <a:pt x="83" y="240"/>
                </a:lnTo>
                <a:lnTo>
                  <a:pt x="85" y="306"/>
                </a:lnTo>
                <a:lnTo>
                  <a:pt x="119" y="306"/>
                </a:lnTo>
                <a:lnTo>
                  <a:pt x="117" y="238"/>
                </a:lnTo>
                <a:lnTo>
                  <a:pt x="112" y="179"/>
                </a:lnTo>
                <a:lnTo>
                  <a:pt x="107" y="128"/>
                </a:lnTo>
                <a:lnTo>
                  <a:pt x="101" y="86"/>
                </a:lnTo>
                <a:lnTo>
                  <a:pt x="93" y="53"/>
                </a:lnTo>
                <a:lnTo>
                  <a:pt x="85" y="29"/>
                </a:lnTo>
                <a:lnTo>
                  <a:pt x="75" y="11"/>
                </a:lnTo>
                <a:lnTo>
                  <a:pt x="54" y="0"/>
                </a:lnTo>
                <a:lnTo>
                  <a:pt x="34" y="12"/>
                </a:lnTo>
                <a:lnTo>
                  <a:pt x="25" y="29"/>
                </a:lnTo>
                <a:lnTo>
                  <a:pt x="17" y="54"/>
                </a:lnTo>
                <a:lnTo>
                  <a:pt x="12" y="87"/>
                </a:lnTo>
                <a:lnTo>
                  <a:pt x="7" y="129"/>
                </a:lnTo>
                <a:lnTo>
                  <a:pt x="3" y="179"/>
                </a:lnTo>
                <a:lnTo>
                  <a:pt x="1" y="239"/>
                </a:lnTo>
                <a:lnTo>
                  <a:pt x="0" y="307"/>
                </a:lnTo>
                <a:lnTo>
                  <a:pt x="34" y="307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5" name="Freeform 182"/>
          <p:cNvSpPr>
            <a:spLocks/>
          </p:cNvSpPr>
          <p:nvPr/>
        </p:nvSpPr>
        <p:spPr bwMode="auto">
          <a:xfrm>
            <a:off x="5657850" y="4940300"/>
            <a:ext cx="127000" cy="184150"/>
          </a:xfrm>
          <a:custGeom>
            <a:avLst/>
            <a:gdLst>
              <a:gd name="T0" fmla="*/ 2147483647 w 239"/>
              <a:gd name="T1" fmla="*/ 2147483647 h 349"/>
              <a:gd name="T2" fmla="*/ 2147483647 w 239"/>
              <a:gd name="T3" fmla="*/ 2147483647 h 349"/>
              <a:gd name="T4" fmla="*/ 2147483647 w 239"/>
              <a:gd name="T5" fmla="*/ 2147483647 h 349"/>
              <a:gd name="T6" fmla="*/ 2147483647 w 239"/>
              <a:gd name="T7" fmla="*/ 2147483647 h 349"/>
              <a:gd name="T8" fmla="*/ 2147483647 w 239"/>
              <a:gd name="T9" fmla="*/ 2147483647 h 349"/>
              <a:gd name="T10" fmla="*/ 2147483647 w 239"/>
              <a:gd name="T11" fmla="*/ 2147483647 h 349"/>
              <a:gd name="T12" fmla="*/ 2147483647 w 239"/>
              <a:gd name="T13" fmla="*/ 2147483647 h 349"/>
              <a:gd name="T14" fmla="*/ 2147483647 w 239"/>
              <a:gd name="T15" fmla="*/ 2147483647 h 349"/>
              <a:gd name="T16" fmla="*/ 2147483647 w 239"/>
              <a:gd name="T17" fmla="*/ 2147483647 h 349"/>
              <a:gd name="T18" fmla="*/ 2147483647 w 239"/>
              <a:gd name="T19" fmla="*/ 2147483647 h 349"/>
              <a:gd name="T20" fmla="*/ 2147483647 w 239"/>
              <a:gd name="T21" fmla="*/ 2147483647 h 349"/>
              <a:gd name="T22" fmla="*/ 2147483647 w 239"/>
              <a:gd name="T23" fmla="*/ 2147483647 h 349"/>
              <a:gd name="T24" fmla="*/ 2147483647 w 239"/>
              <a:gd name="T25" fmla="*/ 2147483647 h 349"/>
              <a:gd name="T26" fmla="*/ 2147483647 w 239"/>
              <a:gd name="T27" fmla="*/ 2147483647 h 349"/>
              <a:gd name="T28" fmla="*/ 2147483647 w 239"/>
              <a:gd name="T29" fmla="*/ 2147483647 h 349"/>
              <a:gd name="T30" fmla="*/ 2147483647 w 239"/>
              <a:gd name="T31" fmla="*/ 2147483647 h 349"/>
              <a:gd name="T32" fmla="*/ 2147483647 w 239"/>
              <a:gd name="T33" fmla="*/ 2147483647 h 349"/>
              <a:gd name="T34" fmla="*/ 2147483647 w 239"/>
              <a:gd name="T35" fmla="*/ 0 h 349"/>
              <a:gd name="T36" fmla="*/ 0 w 239"/>
              <a:gd name="T37" fmla="*/ 0 h 349"/>
              <a:gd name="T38" fmla="*/ 2147483647 w 239"/>
              <a:gd name="T39" fmla="*/ 2147483647 h 349"/>
              <a:gd name="T40" fmla="*/ 2147483647 w 239"/>
              <a:gd name="T41" fmla="*/ 2147483647 h 349"/>
              <a:gd name="T42" fmla="*/ 2147483647 w 239"/>
              <a:gd name="T43" fmla="*/ 2147483647 h 349"/>
              <a:gd name="T44" fmla="*/ 2147483647 w 239"/>
              <a:gd name="T45" fmla="*/ 2147483647 h 349"/>
              <a:gd name="T46" fmla="*/ 2147483647 w 239"/>
              <a:gd name="T47" fmla="*/ 2147483647 h 349"/>
              <a:gd name="T48" fmla="*/ 2147483647 w 239"/>
              <a:gd name="T49" fmla="*/ 2147483647 h 349"/>
              <a:gd name="T50" fmla="*/ 2147483647 w 239"/>
              <a:gd name="T51" fmla="*/ 2147483647 h 349"/>
              <a:gd name="T52" fmla="*/ 2147483647 w 239"/>
              <a:gd name="T53" fmla="*/ 2147483647 h 349"/>
              <a:gd name="T54" fmla="*/ 2147483647 w 239"/>
              <a:gd name="T55" fmla="*/ 2147483647 h 349"/>
              <a:gd name="T56" fmla="*/ 2147483647 w 239"/>
              <a:gd name="T57" fmla="*/ 2147483647 h 349"/>
              <a:gd name="T58" fmla="*/ 2147483647 w 239"/>
              <a:gd name="T59" fmla="*/ 2147483647 h 349"/>
              <a:gd name="T60" fmla="*/ 2147483647 w 239"/>
              <a:gd name="T61" fmla="*/ 2147483647 h 349"/>
              <a:gd name="T62" fmla="*/ 2147483647 w 239"/>
              <a:gd name="T63" fmla="*/ 2147483647 h 349"/>
              <a:gd name="T64" fmla="*/ 2147483647 w 239"/>
              <a:gd name="T65" fmla="*/ 2147483647 h 349"/>
              <a:gd name="T66" fmla="*/ 2147483647 w 239"/>
              <a:gd name="T67" fmla="*/ 2147483647 h 349"/>
              <a:gd name="T68" fmla="*/ 2147483647 w 239"/>
              <a:gd name="T69" fmla="*/ 2147483647 h 349"/>
              <a:gd name="T70" fmla="*/ 2147483647 w 239"/>
              <a:gd name="T71" fmla="*/ 2147483647 h 349"/>
              <a:gd name="T72" fmla="*/ 2147483647 w 239"/>
              <a:gd name="T73" fmla="*/ 2147483647 h 3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9" h="349">
                <a:moveTo>
                  <a:pt x="205" y="16"/>
                </a:moveTo>
                <a:lnTo>
                  <a:pt x="205" y="16"/>
                </a:lnTo>
                <a:lnTo>
                  <a:pt x="202" y="89"/>
                </a:lnTo>
                <a:lnTo>
                  <a:pt x="196" y="153"/>
                </a:lnTo>
                <a:lnTo>
                  <a:pt x="186" y="206"/>
                </a:lnTo>
                <a:lnTo>
                  <a:pt x="175" y="250"/>
                </a:lnTo>
                <a:lnTo>
                  <a:pt x="162" y="281"/>
                </a:lnTo>
                <a:lnTo>
                  <a:pt x="147" y="303"/>
                </a:lnTo>
                <a:lnTo>
                  <a:pt x="134" y="314"/>
                </a:lnTo>
                <a:lnTo>
                  <a:pt x="123" y="315"/>
                </a:lnTo>
                <a:lnTo>
                  <a:pt x="113" y="312"/>
                </a:lnTo>
                <a:lnTo>
                  <a:pt x="98" y="299"/>
                </a:lnTo>
                <a:lnTo>
                  <a:pt x="83" y="276"/>
                </a:lnTo>
                <a:lnTo>
                  <a:pt x="68" y="242"/>
                </a:lnTo>
                <a:lnTo>
                  <a:pt x="56" y="198"/>
                </a:lnTo>
                <a:lnTo>
                  <a:pt x="45" y="142"/>
                </a:lnTo>
                <a:lnTo>
                  <a:pt x="37" y="76"/>
                </a:lnTo>
                <a:lnTo>
                  <a:pt x="34" y="0"/>
                </a:lnTo>
                <a:lnTo>
                  <a:pt x="0" y="0"/>
                </a:lnTo>
                <a:lnTo>
                  <a:pt x="3" y="78"/>
                </a:lnTo>
                <a:lnTo>
                  <a:pt x="11" y="146"/>
                </a:lnTo>
                <a:lnTo>
                  <a:pt x="22" y="205"/>
                </a:lnTo>
                <a:lnTo>
                  <a:pt x="36" y="254"/>
                </a:lnTo>
                <a:lnTo>
                  <a:pt x="53" y="293"/>
                </a:lnTo>
                <a:lnTo>
                  <a:pt x="72" y="321"/>
                </a:lnTo>
                <a:lnTo>
                  <a:pt x="96" y="342"/>
                </a:lnTo>
                <a:lnTo>
                  <a:pt x="123" y="349"/>
                </a:lnTo>
                <a:lnTo>
                  <a:pt x="148" y="343"/>
                </a:lnTo>
                <a:lnTo>
                  <a:pt x="172" y="325"/>
                </a:lnTo>
                <a:lnTo>
                  <a:pt x="191" y="298"/>
                </a:lnTo>
                <a:lnTo>
                  <a:pt x="207" y="260"/>
                </a:lnTo>
                <a:lnTo>
                  <a:pt x="220" y="214"/>
                </a:lnTo>
                <a:lnTo>
                  <a:pt x="230" y="157"/>
                </a:lnTo>
                <a:lnTo>
                  <a:pt x="236" y="92"/>
                </a:lnTo>
                <a:lnTo>
                  <a:pt x="239" y="16"/>
                </a:lnTo>
                <a:lnTo>
                  <a:pt x="205" y="16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6" name="Freeform 183"/>
          <p:cNvSpPr>
            <a:spLocks/>
          </p:cNvSpPr>
          <p:nvPr/>
        </p:nvSpPr>
        <p:spPr bwMode="auto">
          <a:xfrm>
            <a:off x="5735638" y="4778375"/>
            <a:ext cx="49212" cy="169863"/>
          </a:xfrm>
          <a:custGeom>
            <a:avLst/>
            <a:gdLst>
              <a:gd name="T0" fmla="*/ 2147483647 w 93"/>
              <a:gd name="T1" fmla="*/ 2147483647 h 321"/>
              <a:gd name="T2" fmla="*/ 2147483647 w 93"/>
              <a:gd name="T3" fmla="*/ 2147483647 h 321"/>
              <a:gd name="T4" fmla="*/ 2147483647 w 93"/>
              <a:gd name="T5" fmla="*/ 2147483647 h 321"/>
              <a:gd name="T6" fmla="*/ 2147483647 w 93"/>
              <a:gd name="T7" fmla="*/ 2147483647 h 321"/>
              <a:gd name="T8" fmla="*/ 2147483647 w 93"/>
              <a:gd name="T9" fmla="*/ 2147483647 h 321"/>
              <a:gd name="T10" fmla="*/ 2147483647 w 93"/>
              <a:gd name="T11" fmla="*/ 2147483647 h 321"/>
              <a:gd name="T12" fmla="*/ 2147483647 w 93"/>
              <a:gd name="T13" fmla="*/ 2147483647 h 321"/>
              <a:gd name="T14" fmla="*/ 2147483647 w 93"/>
              <a:gd name="T15" fmla="*/ 2147483647 h 321"/>
              <a:gd name="T16" fmla="*/ 2147483647 w 93"/>
              <a:gd name="T17" fmla="*/ 2147483647 h 321"/>
              <a:gd name="T18" fmla="*/ 2147483647 w 93"/>
              <a:gd name="T19" fmla="*/ 2147483647 h 321"/>
              <a:gd name="T20" fmla="*/ 2147483647 w 93"/>
              <a:gd name="T21" fmla="*/ 2147483647 h 321"/>
              <a:gd name="T22" fmla="*/ 2147483647 w 93"/>
              <a:gd name="T23" fmla="*/ 2147483647 h 321"/>
              <a:gd name="T24" fmla="*/ 2147483647 w 93"/>
              <a:gd name="T25" fmla="*/ 2147483647 h 321"/>
              <a:gd name="T26" fmla="*/ 2147483647 w 93"/>
              <a:gd name="T27" fmla="*/ 2147483647 h 321"/>
              <a:gd name="T28" fmla="*/ 2147483647 w 93"/>
              <a:gd name="T29" fmla="*/ 2147483647 h 321"/>
              <a:gd name="T30" fmla="*/ 2147483647 w 93"/>
              <a:gd name="T31" fmla="*/ 2147483647 h 321"/>
              <a:gd name="T32" fmla="*/ 2147483647 w 93"/>
              <a:gd name="T33" fmla="*/ 2147483647 h 321"/>
              <a:gd name="T34" fmla="*/ 2147483647 w 93"/>
              <a:gd name="T35" fmla="*/ 2147483647 h 321"/>
              <a:gd name="T36" fmla="*/ 2147483647 w 93"/>
              <a:gd name="T37" fmla="*/ 2147483647 h 321"/>
              <a:gd name="T38" fmla="*/ 2147483647 w 93"/>
              <a:gd name="T39" fmla="*/ 2147483647 h 321"/>
              <a:gd name="T40" fmla="*/ 2147483647 w 93"/>
              <a:gd name="T41" fmla="*/ 2147483647 h 321"/>
              <a:gd name="T42" fmla="*/ 2147483647 w 93"/>
              <a:gd name="T43" fmla="*/ 2147483647 h 321"/>
              <a:gd name="T44" fmla="*/ 2147483647 w 93"/>
              <a:gd name="T45" fmla="*/ 2147483647 h 321"/>
              <a:gd name="T46" fmla="*/ 2147483647 w 93"/>
              <a:gd name="T47" fmla="*/ 2147483647 h 321"/>
              <a:gd name="T48" fmla="*/ 2147483647 w 93"/>
              <a:gd name="T49" fmla="*/ 2147483647 h 321"/>
              <a:gd name="T50" fmla="*/ 2147483647 w 93"/>
              <a:gd name="T51" fmla="*/ 2147483647 h 321"/>
              <a:gd name="T52" fmla="*/ 2147483647 w 93"/>
              <a:gd name="T53" fmla="*/ 0 h 321"/>
              <a:gd name="T54" fmla="*/ 2147483647 w 93"/>
              <a:gd name="T55" fmla="*/ 2147483647 h 321"/>
              <a:gd name="T56" fmla="*/ 2147483647 w 93"/>
              <a:gd name="T57" fmla="*/ 2147483647 h 321"/>
              <a:gd name="T58" fmla="*/ 2147483647 w 93"/>
              <a:gd name="T59" fmla="*/ 2147483647 h 321"/>
              <a:gd name="T60" fmla="*/ 2147483647 w 93"/>
              <a:gd name="T61" fmla="*/ 2147483647 h 321"/>
              <a:gd name="T62" fmla="*/ 2147483647 w 93"/>
              <a:gd name="T63" fmla="*/ 2147483647 h 321"/>
              <a:gd name="T64" fmla="*/ 2147483647 w 93"/>
              <a:gd name="T65" fmla="*/ 2147483647 h 321"/>
              <a:gd name="T66" fmla="*/ 2147483647 w 93"/>
              <a:gd name="T67" fmla="*/ 2147483647 h 321"/>
              <a:gd name="T68" fmla="*/ 0 w 93"/>
              <a:gd name="T69" fmla="*/ 2147483647 h 321"/>
              <a:gd name="T70" fmla="*/ 0 w 93"/>
              <a:gd name="T71" fmla="*/ 2147483647 h 321"/>
              <a:gd name="T72" fmla="*/ 2147483647 w 93"/>
              <a:gd name="T73" fmla="*/ 2147483647 h 3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3" h="321">
                <a:moveTo>
                  <a:pt x="34" y="307"/>
                </a:moveTo>
                <a:lnTo>
                  <a:pt x="34" y="307"/>
                </a:lnTo>
                <a:lnTo>
                  <a:pt x="35" y="238"/>
                </a:lnTo>
                <a:lnTo>
                  <a:pt x="37" y="178"/>
                </a:lnTo>
                <a:lnTo>
                  <a:pt x="39" y="128"/>
                </a:lnTo>
                <a:lnTo>
                  <a:pt x="43" y="89"/>
                </a:lnTo>
                <a:lnTo>
                  <a:pt x="48" y="57"/>
                </a:lnTo>
                <a:lnTo>
                  <a:pt x="51" y="38"/>
                </a:lnTo>
                <a:lnTo>
                  <a:pt x="55" y="29"/>
                </a:lnTo>
                <a:lnTo>
                  <a:pt x="41" y="34"/>
                </a:lnTo>
                <a:lnTo>
                  <a:pt x="37" y="32"/>
                </a:lnTo>
                <a:lnTo>
                  <a:pt x="39" y="41"/>
                </a:lnTo>
                <a:lnTo>
                  <a:pt x="44" y="65"/>
                </a:lnTo>
                <a:lnTo>
                  <a:pt x="49" y="98"/>
                </a:lnTo>
                <a:lnTo>
                  <a:pt x="52" y="139"/>
                </a:lnTo>
                <a:lnTo>
                  <a:pt x="55" y="192"/>
                </a:lnTo>
                <a:lnTo>
                  <a:pt x="57" y="251"/>
                </a:lnTo>
                <a:lnTo>
                  <a:pt x="59" y="321"/>
                </a:lnTo>
                <a:lnTo>
                  <a:pt x="93" y="321"/>
                </a:lnTo>
                <a:lnTo>
                  <a:pt x="91" y="251"/>
                </a:lnTo>
                <a:lnTo>
                  <a:pt x="89" y="189"/>
                </a:lnTo>
                <a:lnTo>
                  <a:pt x="87" y="137"/>
                </a:lnTo>
                <a:lnTo>
                  <a:pt x="83" y="93"/>
                </a:lnTo>
                <a:lnTo>
                  <a:pt x="78" y="60"/>
                </a:lnTo>
                <a:lnTo>
                  <a:pt x="73" y="34"/>
                </a:lnTo>
                <a:lnTo>
                  <a:pt x="66" y="15"/>
                </a:lnTo>
                <a:lnTo>
                  <a:pt x="49" y="0"/>
                </a:lnTo>
                <a:lnTo>
                  <a:pt x="26" y="12"/>
                </a:lnTo>
                <a:lnTo>
                  <a:pt x="19" y="28"/>
                </a:lnTo>
                <a:lnTo>
                  <a:pt x="13" y="52"/>
                </a:lnTo>
                <a:lnTo>
                  <a:pt x="8" y="84"/>
                </a:lnTo>
                <a:lnTo>
                  <a:pt x="5" y="126"/>
                </a:lnTo>
                <a:lnTo>
                  <a:pt x="2" y="178"/>
                </a:lnTo>
                <a:lnTo>
                  <a:pt x="1" y="238"/>
                </a:lnTo>
                <a:lnTo>
                  <a:pt x="0" y="307"/>
                </a:lnTo>
                <a:lnTo>
                  <a:pt x="34" y="307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7" name="Freeform 184"/>
          <p:cNvSpPr>
            <a:spLocks/>
          </p:cNvSpPr>
          <p:nvPr/>
        </p:nvSpPr>
        <p:spPr bwMode="auto">
          <a:xfrm>
            <a:off x="5735638" y="4938713"/>
            <a:ext cx="125412" cy="182562"/>
          </a:xfrm>
          <a:custGeom>
            <a:avLst/>
            <a:gdLst>
              <a:gd name="T0" fmla="*/ 2147483647 w 238"/>
              <a:gd name="T1" fmla="*/ 0 h 345"/>
              <a:gd name="T2" fmla="*/ 2147483647 w 238"/>
              <a:gd name="T3" fmla="*/ 0 h 345"/>
              <a:gd name="T4" fmla="*/ 2147483647 w 238"/>
              <a:gd name="T5" fmla="*/ 2147483647 h 345"/>
              <a:gd name="T6" fmla="*/ 2147483647 w 238"/>
              <a:gd name="T7" fmla="*/ 2147483647 h 345"/>
              <a:gd name="T8" fmla="*/ 2147483647 w 238"/>
              <a:gd name="T9" fmla="*/ 2147483647 h 345"/>
              <a:gd name="T10" fmla="*/ 2147483647 w 238"/>
              <a:gd name="T11" fmla="*/ 2147483647 h 345"/>
              <a:gd name="T12" fmla="*/ 2147483647 w 238"/>
              <a:gd name="T13" fmla="*/ 2147483647 h 345"/>
              <a:gd name="T14" fmla="*/ 2147483647 w 238"/>
              <a:gd name="T15" fmla="*/ 2147483647 h 345"/>
              <a:gd name="T16" fmla="*/ 2147483647 w 238"/>
              <a:gd name="T17" fmla="*/ 2147483647 h 345"/>
              <a:gd name="T18" fmla="*/ 2147483647 w 238"/>
              <a:gd name="T19" fmla="*/ 2147483647 h 345"/>
              <a:gd name="T20" fmla="*/ 2147483647 w 238"/>
              <a:gd name="T21" fmla="*/ 2147483647 h 345"/>
              <a:gd name="T22" fmla="*/ 2147483647 w 238"/>
              <a:gd name="T23" fmla="*/ 2147483647 h 345"/>
              <a:gd name="T24" fmla="*/ 2147483647 w 238"/>
              <a:gd name="T25" fmla="*/ 2147483647 h 345"/>
              <a:gd name="T26" fmla="*/ 2147483647 w 238"/>
              <a:gd name="T27" fmla="*/ 2147483647 h 345"/>
              <a:gd name="T28" fmla="*/ 2147483647 w 238"/>
              <a:gd name="T29" fmla="*/ 2147483647 h 345"/>
              <a:gd name="T30" fmla="*/ 2147483647 w 238"/>
              <a:gd name="T31" fmla="*/ 2147483647 h 345"/>
              <a:gd name="T32" fmla="*/ 2147483647 w 238"/>
              <a:gd name="T33" fmla="*/ 2147483647 h 345"/>
              <a:gd name="T34" fmla="*/ 2147483647 w 238"/>
              <a:gd name="T35" fmla="*/ 2147483647 h 345"/>
              <a:gd name="T36" fmla="*/ 0 w 238"/>
              <a:gd name="T37" fmla="*/ 2147483647 h 345"/>
              <a:gd name="T38" fmla="*/ 2147483647 w 238"/>
              <a:gd name="T39" fmla="*/ 2147483647 h 345"/>
              <a:gd name="T40" fmla="*/ 2147483647 w 238"/>
              <a:gd name="T41" fmla="*/ 2147483647 h 345"/>
              <a:gd name="T42" fmla="*/ 2147483647 w 238"/>
              <a:gd name="T43" fmla="*/ 2147483647 h 345"/>
              <a:gd name="T44" fmla="*/ 2147483647 w 238"/>
              <a:gd name="T45" fmla="*/ 2147483647 h 345"/>
              <a:gd name="T46" fmla="*/ 2147483647 w 238"/>
              <a:gd name="T47" fmla="*/ 2147483647 h 345"/>
              <a:gd name="T48" fmla="*/ 2147483647 w 238"/>
              <a:gd name="T49" fmla="*/ 2147483647 h 345"/>
              <a:gd name="T50" fmla="*/ 2147483647 w 238"/>
              <a:gd name="T51" fmla="*/ 2147483647 h 345"/>
              <a:gd name="T52" fmla="*/ 2147483647 w 238"/>
              <a:gd name="T53" fmla="*/ 2147483647 h 345"/>
              <a:gd name="T54" fmla="*/ 2147483647 w 238"/>
              <a:gd name="T55" fmla="*/ 2147483647 h 345"/>
              <a:gd name="T56" fmla="*/ 2147483647 w 238"/>
              <a:gd name="T57" fmla="*/ 2147483647 h 345"/>
              <a:gd name="T58" fmla="*/ 2147483647 w 238"/>
              <a:gd name="T59" fmla="*/ 2147483647 h 345"/>
              <a:gd name="T60" fmla="*/ 2147483647 w 238"/>
              <a:gd name="T61" fmla="*/ 2147483647 h 345"/>
              <a:gd name="T62" fmla="*/ 2147483647 w 238"/>
              <a:gd name="T63" fmla="*/ 2147483647 h 345"/>
              <a:gd name="T64" fmla="*/ 2147483647 w 238"/>
              <a:gd name="T65" fmla="*/ 2147483647 h 345"/>
              <a:gd name="T66" fmla="*/ 2147483647 w 238"/>
              <a:gd name="T67" fmla="*/ 2147483647 h 345"/>
              <a:gd name="T68" fmla="*/ 2147483647 w 238"/>
              <a:gd name="T69" fmla="*/ 0 h 345"/>
              <a:gd name="T70" fmla="*/ 2147483647 w 238"/>
              <a:gd name="T71" fmla="*/ 0 h 345"/>
              <a:gd name="T72" fmla="*/ 2147483647 w 238"/>
              <a:gd name="T73" fmla="*/ 0 h 3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8" h="345">
                <a:moveTo>
                  <a:pt x="204" y="0"/>
                </a:moveTo>
                <a:lnTo>
                  <a:pt x="204" y="0"/>
                </a:lnTo>
                <a:lnTo>
                  <a:pt x="200" y="74"/>
                </a:lnTo>
                <a:lnTo>
                  <a:pt x="193" y="139"/>
                </a:lnTo>
                <a:lnTo>
                  <a:pt x="183" y="194"/>
                </a:lnTo>
                <a:lnTo>
                  <a:pt x="171" y="238"/>
                </a:lnTo>
                <a:lnTo>
                  <a:pt x="156" y="272"/>
                </a:lnTo>
                <a:lnTo>
                  <a:pt x="140" y="295"/>
                </a:lnTo>
                <a:lnTo>
                  <a:pt x="127" y="307"/>
                </a:lnTo>
                <a:lnTo>
                  <a:pt x="117" y="311"/>
                </a:lnTo>
                <a:lnTo>
                  <a:pt x="105" y="308"/>
                </a:lnTo>
                <a:lnTo>
                  <a:pt x="93" y="299"/>
                </a:lnTo>
                <a:lnTo>
                  <a:pt x="78" y="275"/>
                </a:lnTo>
                <a:lnTo>
                  <a:pt x="63" y="242"/>
                </a:lnTo>
                <a:lnTo>
                  <a:pt x="52" y="200"/>
                </a:lnTo>
                <a:lnTo>
                  <a:pt x="43" y="145"/>
                </a:lnTo>
                <a:lnTo>
                  <a:pt x="37" y="80"/>
                </a:lnTo>
                <a:lnTo>
                  <a:pt x="34" y="4"/>
                </a:lnTo>
                <a:lnTo>
                  <a:pt x="0" y="4"/>
                </a:lnTo>
                <a:lnTo>
                  <a:pt x="2" y="83"/>
                </a:lnTo>
                <a:lnTo>
                  <a:pt x="8" y="150"/>
                </a:lnTo>
                <a:lnTo>
                  <a:pt x="18" y="207"/>
                </a:lnTo>
                <a:lnTo>
                  <a:pt x="32" y="255"/>
                </a:lnTo>
                <a:lnTo>
                  <a:pt x="49" y="292"/>
                </a:lnTo>
                <a:lnTo>
                  <a:pt x="68" y="321"/>
                </a:lnTo>
                <a:lnTo>
                  <a:pt x="90" y="338"/>
                </a:lnTo>
                <a:lnTo>
                  <a:pt x="117" y="345"/>
                </a:lnTo>
                <a:lnTo>
                  <a:pt x="144" y="336"/>
                </a:lnTo>
                <a:lnTo>
                  <a:pt x="167" y="317"/>
                </a:lnTo>
                <a:lnTo>
                  <a:pt x="185" y="289"/>
                </a:lnTo>
                <a:lnTo>
                  <a:pt x="202" y="250"/>
                </a:lnTo>
                <a:lnTo>
                  <a:pt x="217" y="201"/>
                </a:lnTo>
                <a:lnTo>
                  <a:pt x="227" y="144"/>
                </a:lnTo>
                <a:lnTo>
                  <a:pt x="234" y="76"/>
                </a:lnTo>
                <a:lnTo>
                  <a:pt x="238" y="0"/>
                </a:lnTo>
                <a:lnTo>
                  <a:pt x="204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8" name="Freeform 185"/>
          <p:cNvSpPr>
            <a:spLocks/>
          </p:cNvSpPr>
          <p:nvPr/>
        </p:nvSpPr>
        <p:spPr bwMode="auto">
          <a:xfrm>
            <a:off x="5800725" y="4778375"/>
            <a:ext cx="60325" cy="168275"/>
          </a:xfrm>
          <a:custGeom>
            <a:avLst/>
            <a:gdLst>
              <a:gd name="T0" fmla="*/ 2147483647 w 115"/>
              <a:gd name="T1" fmla="*/ 2147483647 h 319"/>
              <a:gd name="T2" fmla="*/ 2147483647 w 115"/>
              <a:gd name="T3" fmla="*/ 2147483647 h 319"/>
              <a:gd name="T4" fmla="*/ 2147483647 w 115"/>
              <a:gd name="T5" fmla="*/ 2147483647 h 319"/>
              <a:gd name="T6" fmla="*/ 2147483647 w 115"/>
              <a:gd name="T7" fmla="*/ 2147483647 h 319"/>
              <a:gd name="T8" fmla="*/ 2147483647 w 115"/>
              <a:gd name="T9" fmla="*/ 2147483647 h 319"/>
              <a:gd name="T10" fmla="*/ 2147483647 w 115"/>
              <a:gd name="T11" fmla="*/ 2147483647 h 319"/>
              <a:gd name="T12" fmla="*/ 2147483647 w 115"/>
              <a:gd name="T13" fmla="*/ 2147483647 h 319"/>
              <a:gd name="T14" fmla="*/ 2147483647 w 115"/>
              <a:gd name="T15" fmla="*/ 2147483647 h 319"/>
              <a:gd name="T16" fmla="*/ 2147483647 w 115"/>
              <a:gd name="T17" fmla="*/ 2147483647 h 319"/>
              <a:gd name="T18" fmla="*/ 2147483647 w 115"/>
              <a:gd name="T19" fmla="*/ 2147483647 h 319"/>
              <a:gd name="T20" fmla="*/ 2147483647 w 115"/>
              <a:gd name="T21" fmla="*/ 2147483647 h 319"/>
              <a:gd name="T22" fmla="*/ 2147483647 w 115"/>
              <a:gd name="T23" fmla="*/ 2147483647 h 319"/>
              <a:gd name="T24" fmla="*/ 2147483647 w 115"/>
              <a:gd name="T25" fmla="*/ 2147483647 h 319"/>
              <a:gd name="T26" fmla="*/ 2147483647 w 115"/>
              <a:gd name="T27" fmla="*/ 2147483647 h 319"/>
              <a:gd name="T28" fmla="*/ 2147483647 w 115"/>
              <a:gd name="T29" fmla="*/ 2147483647 h 319"/>
              <a:gd name="T30" fmla="*/ 2147483647 w 115"/>
              <a:gd name="T31" fmla="*/ 2147483647 h 319"/>
              <a:gd name="T32" fmla="*/ 2147483647 w 115"/>
              <a:gd name="T33" fmla="*/ 2147483647 h 319"/>
              <a:gd name="T34" fmla="*/ 2147483647 w 115"/>
              <a:gd name="T35" fmla="*/ 2147483647 h 319"/>
              <a:gd name="T36" fmla="*/ 2147483647 w 115"/>
              <a:gd name="T37" fmla="*/ 2147483647 h 319"/>
              <a:gd name="T38" fmla="*/ 2147483647 w 115"/>
              <a:gd name="T39" fmla="*/ 2147483647 h 319"/>
              <a:gd name="T40" fmla="*/ 2147483647 w 115"/>
              <a:gd name="T41" fmla="*/ 2147483647 h 319"/>
              <a:gd name="T42" fmla="*/ 2147483647 w 115"/>
              <a:gd name="T43" fmla="*/ 2147483647 h 319"/>
              <a:gd name="T44" fmla="*/ 2147483647 w 115"/>
              <a:gd name="T45" fmla="*/ 2147483647 h 319"/>
              <a:gd name="T46" fmla="*/ 2147483647 w 115"/>
              <a:gd name="T47" fmla="*/ 2147483647 h 319"/>
              <a:gd name="T48" fmla="*/ 2147483647 w 115"/>
              <a:gd name="T49" fmla="*/ 2147483647 h 319"/>
              <a:gd name="T50" fmla="*/ 2147483647 w 115"/>
              <a:gd name="T51" fmla="*/ 2147483647 h 319"/>
              <a:gd name="T52" fmla="*/ 2147483647 w 115"/>
              <a:gd name="T53" fmla="*/ 0 h 319"/>
              <a:gd name="T54" fmla="*/ 2147483647 w 115"/>
              <a:gd name="T55" fmla="*/ 2147483647 h 319"/>
              <a:gd name="T56" fmla="*/ 2147483647 w 115"/>
              <a:gd name="T57" fmla="*/ 2147483647 h 319"/>
              <a:gd name="T58" fmla="*/ 2147483647 w 115"/>
              <a:gd name="T59" fmla="*/ 2147483647 h 319"/>
              <a:gd name="T60" fmla="*/ 2147483647 w 115"/>
              <a:gd name="T61" fmla="*/ 2147483647 h 319"/>
              <a:gd name="T62" fmla="*/ 2147483647 w 115"/>
              <a:gd name="T63" fmla="*/ 2147483647 h 319"/>
              <a:gd name="T64" fmla="*/ 2147483647 w 115"/>
              <a:gd name="T65" fmla="*/ 2147483647 h 319"/>
              <a:gd name="T66" fmla="*/ 2147483647 w 115"/>
              <a:gd name="T67" fmla="*/ 2147483647 h 319"/>
              <a:gd name="T68" fmla="*/ 0 w 115"/>
              <a:gd name="T69" fmla="*/ 2147483647 h 319"/>
              <a:gd name="T70" fmla="*/ 0 w 115"/>
              <a:gd name="T71" fmla="*/ 2147483647 h 319"/>
              <a:gd name="T72" fmla="*/ 2147483647 w 115"/>
              <a:gd name="T73" fmla="*/ 2147483647 h 3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5" h="319">
                <a:moveTo>
                  <a:pt x="34" y="319"/>
                </a:moveTo>
                <a:lnTo>
                  <a:pt x="34" y="319"/>
                </a:lnTo>
                <a:lnTo>
                  <a:pt x="36" y="250"/>
                </a:lnTo>
                <a:lnTo>
                  <a:pt x="38" y="190"/>
                </a:lnTo>
                <a:lnTo>
                  <a:pt x="43" y="139"/>
                </a:lnTo>
                <a:lnTo>
                  <a:pt x="48" y="97"/>
                </a:lnTo>
                <a:lnTo>
                  <a:pt x="55" y="65"/>
                </a:lnTo>
                <a:lnTo>
                  <a:pt x="60" y="43"/>
                </a:lnTo>
                <a:lnTo>
                  <a:pt x="66" y="33"/>
                </a:lnTo>
                <a:lnTo>
                  <a:pt x="62" y="34"/>
                </a:lnTo>
                <a:lnTo>
                  <a:pt x="55" y="31"/>
                </a:lnTo>
                <a:lnTo>
                  <a:pt x="59" y="39"/>
                </a:lnTo>
                <a:lnTo>
                  <a:pt x="65" y="58"/>
                </a:lnTo>
                <a:lnTo>
                  <a:pt x="71" y="89"/>
                </a:lnTo>
                <a:lnTo>
                  <a:pt x="75" y="128"/>
                </a:lnTo>
                <a:lnTo>
                  <a:pt x="78" y="178"/>
                </a:lnTo>
                <a:lnTo>
                  <a:pt x="81" y="236"/>
                </a:lnTo>
                <a:lnTo>
                  <a:pt x="81" y="305"/>
                </a:lnTo>
                <a:lnTo>
                  <a:pt x="115" y="305"/>
                </a:lnTo>
                <a:lnTo>
                  <a:pt x="115" y="236"/>
                </a:lnTo>
                <a:lnTo>
                  <a:pt x="112" y="175"/>
                </a:lnTo>
                <a:lnTo>
                  <a:pt x="109" y="125"/>
                </a:lnTo>
                <a:lnTo>
                  <a:pt x="105" y="84"/>
                </a:lnTo>
                <a:lnTo>
                  <a:pt x="99" y="51"/>
                </a:lnTo>
                <a:lnTo>
                  <a:pt x="90" y="26"/>
                </a:lnTo>
                <a:lnTo>
                  <a:pt x="79" y="9"/>
                </a:lnTo>
                <a:lnTo>
                  <a:pt x="58" y="0"/>
                </a:lnTo>
                <a:lnTo>
                  <a:pt x="39" y="13"/>
                </a:lnTo>
                <a:lnTo>
                  <a:pt x="28" y="31"/>
                </a:lnTo>
                <a:lnTo>
                  <a:pt x="21" y="58"/>
                </a:lnTo>
                <a:lnTo>
                  <a:pt x="14" y="92"/>
                </a:lnTo>
                <a:lnTo>
                  <a:pt x="9" y="136"/>
                </a:lnTo>
                <a:lnTo>
                  <a:pt x="4" y="187"/>
                </a:lnTo>
                <a:lnTo>
                  <a:pt x="1" y="250"/>
                </a:lnTo>
                <a:lnTo>
                  <a:pt x="0" y="319"/>
                </a:lnTo>
                <a:lnTo>
                  <a:pt x="34" y="319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9" name="Freeform 186"/>
          <p:cNvSpPr>
            <a:spLocks/>
          </p:cNvSpPr>
          <p:nvPr/>
        </p:nvSpPr>
        <p:spPr bwMode="auto">
          <a:xfrm>
            <a:off x="5800725" y="4940300"/>
            <a:ext cx="123825" cy="184150"/>
          </a:xfrm>
          <a:custGeom>
            <a:avLst/>
            <a:gdLst>
              <a:gd name="T0" fmla="*/ 2147483647 w 234"/>
              <a:gd name="T1" fmla="*/ 0 h 350"/>
              <a:gd name="T2" fmla="*/ 2147483647 w 234"/>
              <a:gd name="T3" fmla="*/ 0 h 350"/>
              <a:gd name="T4" fmla="*/ 2147483647 w 234"/>
              <a:gd name="T5" fmla="*/ 2147483647 h 350"/>
              <a:gd name="T6" fmla="*/ 2147483647 w 234"/>
              <a:gd name="T7" fmla="*/ 2147483647 h 350"/>
              <a:gd name="T8" fmla="*/ 2147483647 w 234"/>
              <a:gd name="T9" fmla="*/ 2147483647 h 350"/>
              <a:gd name="T10" fmla="*/ 2147483647 w 234"/>
              <a:gd name="T11" fmla="*/ 2147483647 h 350"/>
              <a:gd name="T12" fmla="*/ 2147483647 w 234"/>
              <a:gd name="T13" fmla="*/ 2147483647 h 350"/>
              <a:gd name="T14" fmla="*/ 2147483647 w 234"/>
              <a:gd name="T15" fmla="*/ 2147483647 h 350"/>
              <a:gd name="T16" fmla="*/ 2147483647 w 234"/>
              <a:gd name="T17" fmla="*/ 2147483647 h 350"/>
              <a:gd name="T18" fmla="*/ 2147483647 w 234"/>
              <a:gd name="T19" fmla="*/ 2147483647 h 350"/>
              <a:gd name="T20" fmla="*/ 2147483647 w 234"/>
              <a:gd name="T21" fmla="*/ 2147483647 h 350"/>
              <a:gd name="T22" fmla="*/ 2147483647 w 234"/>
              <a:gd name="T23" fmla="*/ 2147483647 h 350"/>
              <a:gd name="T24" fmla="*/ 2147483647 w 234"/>
              <a:gd name="T25" fmla="*/ 2147483647 h 350"/>
              <a:gd name="T26" fmla="*/ 2147483647 w 234"/>
              <a:gd name="T27" fmla="*/ 2147483647 h 350"/>
              <a:gd name="T28" fmla="*/ 2147483647 w 234"/>
              <a:gd name="T29" fmla="*/ 2147483647 h 350"/>
              <a:gd name="T30" fmla="*/ 2147483647 w 234"/>
              <a:gd name="T31" fmla="*/ 2147483647 h 350"/>
              <a:gd name="T32" fmla="*/ 2147483647 w 234"/>
              <a:gd name="T33" fmla="*/ 2147483647 h 350"/>
              <a:gd name="T34" fmla="*/ 2147483647 w 234"/>
              <a:gd name="T35" fmla="*/ 2147483647 h 350"/>
              <a:gd name="T36" fmla="*/ 0 w 234"/>
              <a:gd name="T37" fmla="*/ 2147483647 h 350"/>
              <a:gd name="T38" fmla="*/ 2147483647 w 234"/>
              <a:gd name="T39" fmla="*/ 2147483647 h 350"/>
              <a:gd name="T40" fmla="*/ 2147483647 w 234"/>
              <a:gd name="T41" fmla="*/ 2147483647 h 350"/>
              <a:gd name="T42" fmla="*/ 2147483647 w 234"/>
              <a:gd name="T43" fmla="*/ 2147483647 h 350"/>
              <a:gd name="T44" fmla="*/ 2147483647 w 234"/>
              <a:gd name="T45" fmla="*/ 2147483647 h 350"/>
              <a:gd name="T46" fmla="*/ 2147483647 w 234"/>
              <a:gd name="T47" fmla="*/ 2147483647 h 350"/>
              <a:gd name="T48" fmla="*/ 2147483647 w 234"/>
              <a:gd name="T49" fmla="*/ 2147483647 h 350"/>
              <a:gd name="T50" fmla="*/ 2147483647 w 234"/>
              <a:gd name="T51" fmla="*/ 2147483647 h 350"/>
              <a:gd name="T52" fmla="*/ 2147483647 w 234"/>
              <a:gd name="T53" fmla="*/ 2147483647 h 350"/>
              <a:gd name="T54" fmla="*/ 2147483647 w 234"/>
              <a:gd name="T55" fmla="*/ 2147483647 h 350"/>
              <a:gd name="T56" fmla="*/ 2147483647 w 234"/>
              <a:gd name="T57" fmla="*/ 2147483647 h 350"/>
              <a:gd name="T58" fmla="*/ 2147483647 w 234"/>
              <a:gd name="T59" fmla="*/ 2147483647 h 350"/>
              <a:gd name="T60" fmla="*/ 2147483647 w 234"/>
              <a:gd name="T61" fmla="*/ 2147483647 h 350"/>
              <a:gd name="T62" fmla="*/ 2147483647 w 234"/>
              <a:gd name="T63" fmla="*/ 2147483647 h 350"/>
              <a:gd name="T64" fmla="*/ 2147483647 w 234"/>
              <a:gd name="T65" fmla="*/ 2147483647 h 350"/>
              <a:gd name="T66" fmla="*/ 2147483647 w 234"/>
              <a:gd name="T67" fmla="*/ 2147483647 h 350"/>
              <a:gd name="T68" fmla="*/ 2147483647 w 234"/>
              <a:gd name="T69" fmla="*/ 0 h 350"/>
              <a:gd name="T70" fmla="*/ 2147483647 w 234"/>
              <a:gd name="T71" fmla="*/ 0 h 350"/>
              <a:gd name="T72" fmla="*/ 2147483647 w 234"/>
              <a:gd name="T73" fmla="*/ 0 h 3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4" h="350">
                <a:moveTo>
                  <a:pt x="200" y="0"/>
                </a:moveTo>
                <a:lnTo>
                  <a:pt x="200" y="0"/>
                </a:lnTo>
                <a:lnTo>
                  <a:pt x="198" y="77"/>
                </a:lnTo>
                <a:lnTo>
                  <a:pt x="192" y="143"/>
                </a:lnTo>
                <a:lnTo>
                  <a:pt x="181" y="199"/>
                </a:lnTo>
                <a:lnTo>
                  <a:pt x="170" y="244"/>
                </a:lnTo>
                <a:lnTo>
                  <a:pt x="155" y="277"/>
                </a:lnTo>
                <a:lnTo>
                  <a:pt x="139" y="300"/>
                </a:lnTo>
                <a:lnTo>
                  <a:pt x="126" y="313"/>
                </a:lnTo>
                <a:lnTo>
                  <a:pt x="116" y="316"/>
                </a:lnTo>
                <a:lnTo>
                  <a:pt x="104" y="313"/>
                </a:lnTo>
                <a:lnTo>
                  <a:pt x="92" y="304"/>
                </a:lnTo>
                <a:lnTo>
                  <a:pt x="77" y="280"/>
                </a:lnTo>
                <a:lnTo>
                  <a:pt x="62" y="249"/>
                </a:lnTo>
                <a:lnTo>
                  <a:pt x="51" y="206"/>
                </a:lnTo>
                <a:lnTo>
                  <a:pt x="42" y="151"/>
                </a:lnTo>
                <a:lnTo>
                  <a:pt x="36" y="88"/>
                </a:lnTo>
                <a:lnTo>
                  <a:pt x="34" y="13"/>
                </a:lnTo>
                <a:lnTo>
                  <a:pt x="0" y="13"/>
                </a:lnTo>
                <a:lnTo>
                  <a:pt x="1" y="90"/>
                </a:lnTo>
                <a:lnTo>
                  <a:pt x="7" y="156"/>
                </a:lnTo>
                <a:lnTo>
                  <a:pt x="17" y="213"/>
                </a:lnTo>
                <a:lnTo>
                  <a:pt x="31" y="261"/>
                </a:lnTo>
                <a:lnTo>
                  <a:pt x="48" y="298"/>
                </a:lnTo>
                <a:lnTo>
                  <a:pt x="65" y="326"/>
                </a:lnTo>
                <a:lnTo>
                  <a:pt x="89" y="345"/>
                </a:lnTo>
                <a:lnTo>
                  <a:pt x="116" y="350"/>
                </a:lnTo>
                <a:lnTo>
                  <a:pt x="143" y="343"/>
                </a:lnTo>
                <a:lnTo>
                  <a:pt x="166" y="322"/>
                </a:lnTo>
                <a:lnTo>
                  <a:pt x="184" y="294"/>
                </a:lnTo>
                <a:lnTo>
                  <a:pt x="201" y="254"/>
                </a:lnTo>
                <a:lnTo>
                  <a:pt x="215" y="206"/>
                </a:lnTo>
                <a:lnTo>
                  <a:pt x="226" y="147"/>
                </a:lnTo>
                <a:lnTo>
                  <a:pt x="232" y="79"/>
                </a:lnTo>
                <a:lnTo>
                  <a:pt x="234" y="0"/>
                </a:lnTo>
                <a:lnTo>
                  <a:pt x="200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0" name="Freeform 187"/>
          <p:cNvSpPr>
            <a:spLocks/>
          </p:cNvSpPr>
          <p:nvPr/>
        </p:nvSpPr>
        <p:spPr bwMode="auto">
          <a:xfrm>
            <a:off x="5905500" y="4816475"/>
            <a:ext cx="403225" cy="123825"/>
          </a:xfrm>
          <a:custGeom>
            <a:avLst/>
            <a:gdLst>
              <a:gd name="T0" fmla="*/ 2147483647 w 760"/>
              <a:gd name="T1" fmla="*/ 2147483647 h 232"/>
              <a:gd name="T2" fmla="*/ 2147483647 w 760"/>
              <a:gd name="T3" fmla="*/ 2147483647 h 232"/>
              <a:gd name="T4" fmla="*/ 2147483647 w 760"/>
              <a:gd name="T5" fmla="*/ 2147483647 h 232"/>
              <a:gd name="T6" fmla="*/ 2147483647 w 760"/>
              <a:gd name="T7" fmla="*/ 2147483647 h 232"/>
              <a:gd name="T8" fmla="*/ 2147483647 w 760"/>
              <a:gd name="T9" fmla="*/ 2147483647 h 232"/>
              <a:gd name="T10" fmla="*/ 2147483647 w 760"/>
              <a:gd name="T11" fmla="*/ 2147483647 h 232"/>
              <a:gd name="T12" fmla="*/ 2147483647 w 760"/>
              <a:gd name="T13" fmla="*/ 2147483647 h 232"/>
              <a:gd name="T14" fmla="*/ 2147483647 w 760"/>
              <a:gd name="T15" fmla="*/ 2147483647 h 232"/>
              <a:gd name="T16" fmla="*/ 2147483647 w 760"/>
              <a:gd name="T17" fmla="*/ 2147483647 h 232"/>
              <a:gd name="T18" fmla="*/ 2147483647 w 760"/>
              <a:gd name="T19" fmla="*/ 0 h 232"/>
              <a:gd name="T20" fmla="*/ 2147483647 w 760"/>
              <a:gd name="T21" fmla="*/ 2147483647 h 232"/>
              <a:gd name="T22" fmla="*/ 2147483647 w 760"/>
              <a:gd name="T23" fmla="*/ 2147483647 h 232"/>
              <a:gd name="T24" fmla="*/ 2147483647 w 760"/>
              <a:gd name="T25" fmla="*/ 2147483647 h 232"/>
              <a:gd name="T26" fmla="*/ 2147483647 w 760"/>
              <a:gd name="T27" fmla="*/ 2147483647 h 232"/>
              <a:gd name="T28" fmla="*/ 2147483647 w 760"/>
              <a:gd name="T29" fmla="*/ 2147483647 h 232"/>
              <a:gd name="T30" fmla="*/ 2147483647 w 760"/>
              <a:gd name="T31" fmla="*/ 2147483647 h 232"/>
              <a:gd name="T32" fmla="*/ 0 w 760"/>
              <a:gd name="T33" fmla="*/ 2147483647 h 232"/>
              <a:gd name="T34" fmla="*/ 2147483647 w 760"/>
              <a:gd name="T35" fmla="*/ 2147483647 h 232"/>
              <a:gd name="T36" fmla="*/ 2147483647 w 760"/>
              <a:gd name="T37" fmla="*/ 2147483647 h 232"/>
              <a:gd name="T38" fmla="*/ 2147483647 w 760"/>
              <a:gd name="T39" fmla="*/ 2147483647 h 232"/>
              <a:gd name="T40" fmla="*/ 2147483647 w 760"/>
              <a:gd name="T41" fmla="*/ 2147483647 h 232"/>
              <a:gd name="T42" fmla="*/ 2147483647 w 760"/>
              <a:gd name="T43" fmla="*/ 2147483647 h 232"/>
              <a:gd name="T44" fmla="*/ 2147483647 w 760"/>
              <a:gd name="T45" fmla="*/ 2147483647 h 232"/>
              <a:gd name="T46" fmla="*/ 2147483647 w 760"/>
              <a:gd name="T47" fmla="*/ 2147483647 h 232"/>
              <a:gd name="T48" fmla="*/ 2147483647 w 760"/>
              <a:gd name="T49" fmla="*/ 2147483647 h 232"/>
              <a:gd name="T50" fmla="*/ 2147483647 w 760"/>
              <a:gd name="T51" fmla="*/ 2147483647 h 232"/>
              <a:gd name="T52" fmla="*/ 2147483647 w 760"/>
              <a:gd name="T53" fmla="*/ 2147483647 h 232"/>
              <a:gd name="T54" fmla="*/ 2147483647 w 760"/>
              <a:gd name="T55" fmla="*/ 2147483647 h 232"/>
              <a:gd name="T56" fmla="*/ 2147483647 w 760"/>
              <a:gd name="T57" fmla="*/ 2147483647 h 232"/>
              <a:gd name="T58" fmla="*/ 2147483647 w 760"/>
              <a:gd name="T59" fmla="*/ 2147483647 h 232"/>
              <a:gd name="T60" fmla="*/ 2147483647 w 760"/>
              <a:gd name="T61" fmla="*/ 2147483647 h 232"/>
              <a:gd name="T62" fmla="*/ 2147483647 w 760"/>
              <a:gd name="T63" fmla="*/ 2147483647 h 232"/>
              <a:gd name="T64" fmla="*/ 2147483647 w 760"/>
              <a:gd name="T65" fmla="*/ 2147483647 h 232"/>
              <a:gd name="T66" fmla="*/ 2147483647 w 760"/>
              <a:gd name="T67" fmla="*/ 2147483647 h 232"/>
              <a:gd name="T68" fmla="*/ 2147483647 w 760"/>
              <a:gd name="T69" fmla="*/ 2147483647 h 2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60" h="232">
                <a:moveTo>
                  <a:pt x="748" y="46"/>
                </a:moveTo>
                <a:lnTo>
                  <a:pt x="729" y="49"/>
                </a:lnTo>
                <a:lnTo>
                  <a:pt x="697" y="48"/>
                </a:lnTo>
                <a:lnTo>
                  <a:pt x="653" y="41"/>
                </a:lnTo>
                <a:lnTo>
                  <a:pt x="602" y="34"/>
                </a:lnTo>
                <a:lnTo>
                  <a:pt x="544" y="24"/>
                </a:lnTo>
                <a:lnTo>
                  <a:pt x="482" y="15"/>
                </a:lnTo>
                <a:lnTo>
                  <a:pt x="417" y="7"/>
                </a:lnTo>
                <a:lnTo>
                  <a:pt x="353" y="1"/>
                </a:lnTo>
                <a:lnTo>
                  <a:pt x="287" y="0"/>
                </a:lnTo>
                <a:lnTo>
                  <a:pt x="224" y="5"/>
                </a:lnTo>
                <a:lnTo>
                  <a:pt x="165" y="16"/>
                </a:lnTo>
                <a:lnTo>
                  <a:pt x="112" y="37"/>
                </a:lnTo>
                <a:lnTo>
                  <a:pt x="67" y="67"/>
                </a:lnTo>
                <a:lnTo>
                  <a:pt x="31" y="109"/>
                </a:lnTo>
                <a:lnTo>
                  <a:pt x="8" y="165"/>
                </a:lnTo>
                <a:lnTo>
                  <a:pt x="0" y="232"/>
                </a:lnTo>
                <a:lnTo>
                  <a:pt x="34" y="232"/>
                </a:lnTo>
                <a:lnTo>
                  <a:pt x="42" y="172"/>
                </a:lnTo>
                <a:lnTo>
                  <a:pt x="60" y="126"/>
                </a:lnTo>
                <a:lnTo>
                  <a:pt x="89" y="92"/>
                </a:lnTo>
                <a:lnTo>
                  <a:pt x="127" y="66"/>
                </a:lnTo>
                <a:lnTo>
                  <a:pt x="175" y="48"/>
                </a:lnTo>
                <a:lnTo>
                  <a:pt x="228" y="39"/>
                </a:lnTo>
                <a:lnTo>
                  <a:pt x="287" y="34"/>
                </a:lnTo>
                <a:lnTo>
                  <a:pt x="350" y="35"/>
                </a:lnTo>
                <a:lnTo>
                  <a:pt x="415" y="41"/>
                </a:lnTo>
                <a:lnTo>
                  <a:pt x="477" y="49"/>
                </a:lnTo>
                <a:lnTo>
                  <a:pt x="539" y="59"/>
                </a:lnTo>
                <a:lnTo>
                  <a:pt x="597" y="68"/>
                </a:lnTo>
                <a:lnTo>
                  <a:pt x="648" y="76"/>
                </a:lnTo>
                <a:lnTo>
                  <a:pt x="694" y="82"/>
                </a:lnTo>
                <a:lnTo>
                  <a:pt x="731" y="83"/>
                </a:lnTo>
                <a:lnTo>
                  <a:pt x="760" y="78"/>
                </a:lnTo>
                <a:lnTo>
                  <a:pt x="748" y="46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1" name="Freeform 188"/>
          <p:cNvSpPr>
            <a:spLocks/>
          </p:cNvSpPr>
          <p:nvPr/>
        </p:nvSpPr>
        <p:spPr bwMode="auto">
          <a:xfrm>
            <a:off x="4670425" y="4899025"/>
            <a:ext cx="338138" cy="23813"/>
          </a:xfrm>
          <a:custGeom>
            <a:avLst/>
            <a:gdLst>
              <a:gd name="T0" fmla="*/ 0 w 637"/>
              <a:gd name="T1" fmla="*/ 2147483647 h 45"/>
              <a:gd name="T2" fmla="*/ 2147483647 w 637"/>
              <a:gd name="T3" fmla="*/ 2147483647 h 45"/>
              <a:gd name="T4" fmla="*/ 2147483647 w 637"/>
              <a:gd name="T5" fmla="*/ 2147483647 h 45"/>
              <a:gd name="T6" fmla="*/ 2147483647 w 637"/>
              <a:gd name="T7" fmla="*/ 2147483647 h 45"/>
              <a:gd name="T8" fmla="*/ 2147483647 w 637"/>
              <a:gd name="T9" fmla="*/ 2147483647 h 45"/>
              <a:gd name="T10" fmla="*/ 2147483647 w 637"/>
              <a:gd name="T11" fmla="*/ 2147483647 h 45"/>
              <a:gd name="T12" fmla="*/ 2147483647 w 637"/>
              <a:gd name="T13" fmla="*/ 2147483647 h 45"/>
              <a:gd name="T14" fmla="*/ 2147483647 w 637"/>
              <a:gd name="T15" fmla="*/ 2147483647 h 45"/>
              <a:gd name="T16" fmla="*/ 2147483647 w 637"/>
              <a:gd name="T17" fmla="*/ 2147483647 h 45"/>
              <a:gd name="T18" fmla="*/ 2147483647 w 637"/>
              <a:gd name="T19" fmla="*/ 2147483647 h 45"/>
              <a:gd name="T20" fmla="*/ 2147483647 w 637"/>
              <a:gd name="T21" fmla="*/ 2147483647 h 45"/>
              <a:gd name="T22" fmla="*/ 2147483647 w 637"/>
              <a:gd name="T23" fmla="*/ 2147483647 h 45"/>
              <a:gd name="T24" fmla="*/ 2147483647 w 637"/>
              <a:gd name="T25" fmla="*/ 2147483647 h 45"/>
              <a:gd name="T26" fmla="*/ 2147483647 w 637"/>
              <a:gd name="T27" fmla="*/ 2147483647 h 45"/>
              <a:gd name="T28" fmla="*/ 2147483647 w 637"/>
              <a:gd name="T29" fmla="*/ 2147483647 h 45"/>
              <a:gd name="T30" fmla="*/ 2147483647 w 637"/>
              <a:gd name="T31" fmla="*/ 2147483647 h 45"/>
              <a:gd name="T32" fmla="*/ 2147483647 w 637"/>
              <a:gd name="T33" fmla="*/ 2147483647 h 45"/>
              <a:gd name="T34" fmla="*/ 2147483647 w 637"/>
              <a:gd name="T35" fmla="*/ 2147483647 h 45"/>
              <a:gd name="T36" fmla="*/ 2147483647 w 637"/>
              <a:gd name="T37" fmla="*/ 2147483647 h 45"/>
              <a:gd name="T38" fmla="*/ 2147483647 w 637"/>
              <a:gd name="T39" fmla="*/ 2147483647 h 45"/>
              <a:gd name="T40" fmla="*/ 2147483647 w 637"/>
              <a:gd name="T41" fmla="*/ 2147483647 h 45"/>
              <a:gd name="T42" fmla="*/ 2147483647 w 637"/>
              <a:gd name="T43" fmla="*/ 2147483647 h 45"/>
              <a:gd name="T44" fmla="*/ 2147483647 w 637"/>
              <a:gd name="T45" fmla="*/ 2147483647 h 45"/>
              <a:gd name="T46" fmla="*/ 2147483647 w 637"/>
              <a:gd name="T47" fmla="*/ 2147483647 h 45"/>
              <a:gd name="T48" fmla="*/ 2147483647 w 637"/>
              <a:gd name="T49" fmla="*/ 2147483647 h 45"/>
              <a:gd name="T50" fmla="*/ 2147483647 w 637"/>
              <a:gd name="T51" fmla="*/ 2147483647 h 45"/>
              <a:gd name="T52" fmla="*/ 2147483647 w 637"/>
              <a:gd name="T53" fmla="*/ 2147483647 h 45"/>
              <a:gd name="T54" fmla="*/ 2147483647 w 637"/>
              <a:gd name="T55" fmla="*/ 2147483647 h 45"/>
              <a:gd name="T56" fmla="*/ 2147483647 w 637"/>
              <a:gd name="T57" fmla="*/ 2147483647 h 45"/>
              <a:gd name="T58" fmla="*/ 2147483647 w 637"/>
              <a:gd name="T59" fmla="*/ 2147483647 h 45"/>
              <a:gd name="T60" fmla="*/ 2147483647 w 637"/>
              <a:gd name="T61" fmla="*/ 2147483647 h 45"/>
              <a:gd name="T62" fmla="*/ 2147483647 w 637"/>
              <a:gd name="T63" fmla="*/ 2147483647 h 45"/>
              <a:gd name="T64" fmla="*/ 2147483647 w 637"/>
              <a:gd name="T65" fmla="*/ 2147483647 h 45"/>
              <a:gd name="T66" fmla="*/ 2147483647 w 637"/>
              <a:gd name="T67" fmla="*/ 2147483647 h 45"/>
              <a:gd name="T68" fmla="*/ 2147483647 w 637"/>
              <a:gd name="T69" fmla="*/ 0 h 45"/>
              <a:gd name="T70" fmla="*/ 2147483647 w 637"/>
              <a:gd name="T71" fmla="*/ 2147483647 h 45"/>
              <a:gd name="T72" fmla="*/ 0 w 637"/>
              <a:gd name="T73" fmla="*/ 2147483647 h 45"/>
              <a:gd name="T74" fmla="*/ 2147483647 w 637"/>
              <a:gd name="T75" fmla="*/ 2147483647 h 45"/>
              <a:gd name="T76" fmla="*/ 2147483647 w 637"/>
              <a:gd name="T77" fmla="*/ 2147483647 h 45"/>
              <a:gd name="T78" fmla="*/ 0 w 637"/>
              <a:gd name="T79" fmla="*/ 2147483647 h 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7" h="45">
                <a:moveTo>
                  <a:pt x="0" y="33"/>
                </a:moveTo>
                <a:lnTo>
                  <a:pt x="4" y="34"/>
                </a:lnTo>
                <a:lnTo>
                  <a:pt x="15" y="35"/>
                </a:lnTo>
                <a:lnTo>
                  <a:pt x="32" y="36"/>
                </a:lnTo>
                <a:lnTo>
                  <a:pt x="55" y="36"/>
                </a:lnTo>
                <a:lnTo>
                  <a:pt x="82" y="38"/>
                </a:lnTo>
                <a:lnTo>
                  <a:pt x="118" y="39"/>
                </a:lnTo>
                <a:lnTo>
                  <a:pt x="155" y="40"/>
                </a:lnTo>
                <a:lnTo>
                  <a:pt x="198" y="40"/>
                </a:lnTo>
                <a:lnTo>
                  <a:pt x="243" y="41"/>
                </a:lnTo>
                <a:lnTo>
                  <a:pt x="291" y="42"/>
                </a:lnTo>
                <a:lnTo>
                  <a:pt x="341" y="42"/>
                </a:lnTo>
                <a:lnTo>
                  <a:pt x="392" y="44"/>
                </a:lnTo>
                <a:lnTo>
                  <a:pt x="443" y="44"/>
                </a:lnTo>
                <a:lnTo>
                  <a:pt x="493" y="45"/>
                </a:lnTo>
                <a:lnTo>
                  <a:pt x="543" y="45"/>
                </a:lnTo>
                <a:lnTo>
                  <a:pt x="592" y="45"/>
                </a:lnTo>
                <a:lnTo>
                  <a:pt x="637" y="45"/>
                </a:lnTo>
                <a:lnTo>
                  <a:pt x="637" y="11"/>
                </a:lnTo>
                <a:lnTo>
                  <a:pt x="592" y="11"/>
                </a:lnTo>
                <a:lnTo>
                  <a:pt x="543" y="11"/>
                </a:lnTo>
                <a:lnTo>
                  <a:pt x="493" y="11"/>
                </a:lnTo>
                <a:lnTo>
                  <a:pt x="443" y="10"/>
                </a:lnTo>
                <a:lnTo>
                  <a:pt x="392" y="10"/>
                </a:lnTo>
                <a:lnTo>
                  <a:pt x="341" y="8"/>
                </a:lnTo>
                <a:lnTo>
                  <a:pt x="291" y="8"/>
                </a:lnTo>
                <a:lnTo>
                  <a:pt x="243" y="7"/>
                </a:lnTo>
                <a:lnTo>
                  <a:pt x="198" y="6"/>
                </a:lnTo>
                <a:lnTo>
                  <a:pt x="155" y="6"/>
                </a:lnTo>
                <a:lnTo>
                  <a:pt x="118" y="5"/>
                </a:lnTo>
                <a:lnTo>
                  <a:pt x="85" y="3"/>
                </a:lnTo>
                <a:lnTo>
                  <a:pt x="55" y="2"/>
                </a:lnTo>
                <a:lnTo>
                  <a:pt x="32" y="2"/>
                </a:lnTo>
                <a:lnTo>
                  <a:pt x="17" y="1"/>
                </a:lnTo>
                <a:lnTo>
                  <a:pt x="11" y="0"/>
                </a:lnTo>
                <a:lnTo>
                  <a:pt x="15" y="1"/>
                </a:lnTo>
                <a:lnTo>
                  <a:pt x="0" y="33"/>
                </a:lnTo>
                <a:lnTo>
                  <a:pt x="2" y="33"/>
                </a:lnTo>
                <a:lnTo>
                  <a:pt x="4" y="34"/>
                </a:lnTo>
                <a:lnTo>
                  <a:pt x="0" y="33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2" name="Freeform 189"/>
          <p:cNvSpPr>
            <a:spLocks/>
          </p:cNvSpPr>
          <p:nvPr/>
        </p:nvSpPr>
        <p:spPr bwMode="auto">
          <a:xfrm>
            <a:off x="4513263" y="4638675"/>
            <a:ext cx="165100" cy="277813"/>
          </a:xfrm>
          <a:custGeom>
            <a:avLst/>
            <a:gdLst>
              <a:gd name="T0" fmla="*/ 0 w 314"/>
              <a:gd name="T1" fmla="*/ 2147483647 h 525"/>
              <a:gd name="T2" fmla="*/ 0 w 314"/>
              <a:gd name="T3" fmla="*/ 2147483647 h 525"/>
              <a:gd name="T4" fmla="*/ 2147483647 w 314"/>
              <a:gd name="T5" fmla="*/ 2147483647 h 525"/>
              <a:gd name="T6" fmla="*/ 2147483647 w 314"/>
              <a:gd name="T7" fmla="*/ 2147483647 h 525"/>
              <a:gd name="T8" fmla="*/ 2147483647 w 314"/>
              <a:gd name="T9" fmla="*/ 2147483647 h 525"/>
              <a:gd name="T10" fmla="*/ 2147483647 w 314"/>
              <a:gd name="T11" fmla="*/ 2147483647 h 525"/>
              <a:gd name="T12" fmla="*/ 2147483647 w 314"/>
              <a:gd name="T13" fmla="*/ 2147483647 h 525"/>
              <a:gd name="T14" fmla="*/ 2147483647 w 314"/>
              <a:gd name="T15" fmla="*/ 2147483647 h 525"/>
              <a:gd name="T16" fmla="*/ 2147483647 w 314"/>
              <a:gd name="T17" fmla="*/ 2147483647 h 525"/>
              <a:gd name="T18" fmla="*/ 2147483647 w 314"/>
              <a:gd name="T19" fmla="*/ 2147483647 h 525"/>
              <a:gd name="T20" fmla="*/ 2147483647 w 314"/>
              <a:gd name="T21" fmla="*/ 2147483647 h 525"/>
              <a:gd name="T22" fmla="*/ 2147483647 w 314"/>
              <a:gd name="T23" fmla="*/ 2147483647 h 525"/>
              <a:gd name="T24" fmla="*/ 2147483647 w 314"/>
              <a:gd name="T25" fmla="*/ 2147483647 h 525"/>
              <a:gd name="T26" fmla="*/ 2147483647 w 314"/>
              <a:gd name="T27" fmla="*/ 2147483647 h 525"/>
              <a:gd name="T28" fmla="*/ 2147483647 w 314"/>
              <a:gd name="T29" fmla="*/ 2147483647 h 525"/>
              <a:gd name="T30" fmla="*/ 2147483647 w 314"/>
              <a:gd name="T31" fmla="*/ 2147483647 h 525"/>
              <a:gd name="T32" fmla="*/ 2147483647 w 314"/>
              <a:gd name="T33" fmla="*/ 2147483647 h 525"/>
              <a:gd name="T34" fmla="*/ 2147483647 w 314"/>
              <a:gd name="T35" fmla="*/ 2147483647 h 525"/>
              <a:gd name="T36" fmla="*/ 2147483647 w 314"/>
              <a:gd name="T37" fmla="*/ 2147483647 h 525"/>
              <a:gd name="T38" fmla="*/ 2147483647 w 314"/>
              <a:gd name="T39" fmla="*/ 2147483647 h 525"/>
              <a:gd name="T40" fmla="*/ 2147483647 w 314"/>
              <a:gd name="T41" fmla="*/ 2147483647 h 525"/>
              <a:gd name="T42" fmla="*/ 2147483647 w 314"/>
              <a:gd name="T43" fmla="*/ 2147483647 h 525"/>
              <a:gd name="T44" fmla="*/ 2147483647 w 314"/>
              <a:gd name="T45" fmla="*/ 2147483647 h 525"/>
              <a:gd name="T46" fmla="*/ 2147483647 w 314"/>
              <a:gd name="T47" fmla="*/ 2147483647 h 525"/>
              <a:gd name="T48" fmla="*/ 2147483647 w 314"/>
              <a:gd name="T49" fmla="*/ 2147483647 h 525"/>
              <a:gd name="T50" fmla="*/ 2147483647 w 314"/>
              <a:gd name="T51" fmla="*/ 2147483647 h 525"/>
              <a:gd name="T52" fmla="*/ 2147483647 w 314"/>
              <a:gd name="T53" fmla="*/ 2147483647 h 525"/>
              <a:gd name="T54" fmla="*/ 2147483647 w 314"/>
              <a:gd name="T55" fmla="*/ 2147483647 h 525"/>
              <a:gd name="T56" fmla="*/ 2147483647 w 314"/>
              <a:gd name="T57" fmla="*/ 2147483647 h 525"/>
              <a:gd name="T58" fmla="*/ 2147483647 w 314"/>
              <a:gd name="T59" fmla="*/ 2147483647 h 525"/>
              <a:gd name="T60" fmla="*/ 2147483647 w 314"/>
              <a:gd name="T61" fmla="*/ 2147483647 h 525"/>
              <a:gd name="T62" fmla="*/ 2147483647 w 314"/>
              <a:gd name="T63" fmla="*/ 2147483647 h 525"/>
              <a:gd name="T64" fmla="*/ 2147483647 w 314"/>
              <a:gd name="T65" fmla="*/ 2147483647 h 525"/>
              <a:gd name="T66" fmla="*/ 2147483647 w 314"/>
              <a:gd name="T67" fmla="*/ 2147483647 h 525"/>
              <a:gd name="T68" fmla="*/ 2147483647 w 314"/>
              <a:gd name="T69" fmla="*/ 0 h 525"/>
              <a:gd name="T70" fmla="*/ 2147483647 w 314"/>
              <a:gd name="T71" fmla="*/ 0 h 525"/>
              <a:gd name="T72" fmla="*/ 0 w 314"/>
              <a:gd name="T73" fmla="*/ 2147483647 h 5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14" h="525">
                <a:moveTo>
                  <a:pt x="0" y="2"/>
                </a:moveTo>
                <a:lnTo>
                  <a:pt x="0" y="2"/>
                </a:lnTo>
                <a:lnTo>
                  <a:pt x="4" y="60"/>
                </a:lnTo>
                <a:lnTo>
                  <a:pt x="10" y="113"/>
                </a:lnTo>
                <a:lnTo>
                  <a:pt x="18" y="161"/>
                </a:lnTo>
                <a:lnTo>
                  <a:pt x="25" y="206"/>
                </a:lnTo>
                <a:lnTo>
                  <a:pt x="36" y="246"/>
                </a:lnTo>
                <a:lnTo>
                  <a:pt x="48" y="283"/>
                </a:lnTo>
                <a:lnTo>
                  <a:pt x="61" y="316"/>
                </a:lnTo>
                <a:lnTo>
                  <a:pt x="79" y="347"/>
                </a:lnTo>
                <a:lnTo>
                  <a:pt x="97" y="375"/>
                </a:lnTo>
                <a:lnTo>
                  <a:pt x="119" y="400"/>
                </a:lnTo>
                <a:lnTo>
                  <a:pt x="142" y="423"/>
                </a:lnTo>
                <a:lnTo>
                  <a:pt x="169" y="445"/>
                </a:lnTo>
                <a:lnTo>
                  <a:pt x="196" y="466"/>
                </a:lnTo>
                <a:lnTo>
                  <a:pt x="229" y="486"/>
                </a:lnTo>
                <a:lnTo>
                  <a:pt x="262" y="505"/>
                </a:lnTo>
                <a:lnTo>
                  <a:pt x="299" y="525"/>
                </a:lnTo>
                <a:lnTo>
                  <a:pt x="314" y="493"/>
                </a:lnTo>
                <a:lnTo>
                  <a:pt x="279" y="476"/>
                </a:lnTo>
                <a:lnTo>
                  <a:pt x="246" y="456"/>
                </a:lnTo>
                <a:lnTo>
                  <a:pt x="215" y="437"/>
                </a:lnTo>
                <a:lnTo>
                  <a:pt x="188" y="419"/>
                </a:lnTo>
                <a:lnTo>
                  <a:pt x="164" y="399"/>
                </a:lnTo>
                <a:lnTo>
                  <a:pt x="143" y="378"/>
                </a:lnTo>
                <a:lnTo>
                  <a:pt x="124" y="355"/>
                </a:lnTo>
                <a:lnTo>
                  <a:pt x="108" y="329"/>
                </a:lnTo>
                <a:lnTo>
                  <a:pt x="93" y="301"/>
                </a:lnTo>
                <a:lnTo>
                  <a:pt x="80" y="271"/>
                </a:lnTo>
                <a:lnTo>
                  <a:pt x="68" y="237"/>
                </a:lnTo>
                <a:lnTo>
                  <a:pt x="59" y="199"/>
                </a:lnTo>
                <a:lnTo>
                  <a:pt x="52" y="156"/>
                </a:lnTo>
                <a:lnTo>
                  <a:pt x="44" y="109"/>
                </a:lnTo>
                <a:lnTo>
                  <a:pt x="38" y="57"/>
                </a:lnTo>
                <a:lnTo>
                  <a:pt x="35" y="0"/>
                </a:lnTo>
                <a:lnTo>
                  <a:pt x="0" y="2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3" name="Freeform 190"/>
          <p:cNvSpPr>
            <a:spLocks/>
          </p:cNvSpPr>
          <p:nvPr/>
        </p:nvSpPr>
        <p:spPr bwMode="auto">
          <a:xfrm>
            <a:off x="4510088" y="3702050"/>
            <a:ext cx="20637" cy="936625"/>
          </a:xfrm>
          <a:custGeom>
            <a:avLst/>
            <a:gdLst>
              <a:gd name="T0" fmla="*/ 2147483647 w 39"/>
              <a:gd name="T1" fmla="*/ 0 h 1771"/>
              <a:gd name="T2" fmla="*/ 2147483647 w 39"/>
              <a:gd name="T3" fmla="*/ 2147483647 h 1771"/>
              <a:gd name="T4" fmla="*/ 2147483647 w 39"/>
              <a:gd name="T5" fmla="*/ 2147483647 h 1771"/>
              <a:gd name="T6" fmla="*/ 2147483647 w 39"/>
              <a:gd name="T7" fmla="*/ 2147483647 h 1771"/>
              <a:gd name="T8" fmla="*/ 2147483647 w 39"/>
              <a:gd name="T9" fmla="*/ 2147483647 h 1771"/>
              <a:gd name="T10" fmla="*/ 2147483647 w 39"/>
              <a:gd name="T11" fmla="*/ 2147483647 h 1771"/>
              <a:gd name="T12" fmla="*/ 2147483647 w 39"/>
              <a:gd name="T13" fmla="*/ 2147483647 h 1771"/>
              <a:gd name="T14" fmla="*/ 0 w 39"/>
              <a:gd name="T15" fmla="*/ 2147483647 h 1771"/>
              <a:gd name="T16" fmla="*/ 0 w 39"/>
              <a:gd name="T17" fmla="*/ 2147483647 h 1771"/>
              <a:gd name="T18" fmla="*/ 0 w 39"/>
              <a:gd name="T19" fmla="*/ 2147483647 h 1771"/>
              <a:gd name="T20" fmla="*/ 0 w 39"/>
              <a:gd name="T21" fmla="*/ 2147483647 h 1771"/>
              <a:gd name="T22" fmla="*/ 0 w 39"/>
              <a:gd name="T23" fmla="*/ 2147483647 h 1771"/>
              <a:gd name="T24" fmla="*/ 0 w 39"/>
              <a:gd name="T25" fmla="*/ 2147483647 h 1771"/>
              <a:gd name="T26" fmla="*/ 2147483647 w 39"/>
              <a:gd name="T27" fmla="*/ 2147483647 h 1771"/>
              <a:gd name="T28" fmla="*/ 2147483647 w 39"/>
              <a:gd name="T29" fmla="*/ 2147483647 h 1771"/>
              <a:gd name="T30" fmla="*/ 2147483647 w 39"/>
              <a:gd name="T31" fmla="*/ 2147483647 h 1771"/>
              <a:gd name="T32" fmla="*/ 2147483647 w 39"/>
              <a:gd name="T33" fmla="*/ 2147483647 h 1771"/>
              <a:gd name="T34" fmla="*/ 2147483647 w 39"/>
              <a:gd name="T35" fmla="*/ 2147483647 h 1771"/>
              <a:gd name="T36" fmla="*/ 2147483647 w 39"/>
              <a:gd name="T37" fmla="*/ 2147483647 h 1771"/>
              <a:gd name="T38" fmla="*/ 2147483647 w 39"/>
              <a:gd name="T39" fmla="*/ 2147483647 h 1771"/>
              <a:gd name="T40" fmla="*/ 2147483647 w 39"/>
              <a:gd name="T41" fmla="*/ 2147483647 h 1771"/>
              <a:gd name="T42" fmla="*/ 2147483647 w 39"/>
              <a:gd name="T43" fmla="*/ 2147483647 h 1771"/>
              <a:gd name="T44" fmla="*/ 2147483647 w 39"/>
              <a:gd name="T45" fmla="*/ 2147483647 h 1771"/>
              <a:gd name="T46" fmla="*/ 2147483647 w 39"/>
              <a:gd name="T47" fmla="*/ 2147483647 h 1771"/>
              <a:gd name="T48" fmla="*/ 2147483647 w 39"/>
              <a:gd name="T49" fmla="*/ 2147483647 h 1771"/>
              <a:gd name="T50" fmla="*/ 2147483647 w 39"/>
              <a:gd name="T51" fmla="*/ 2147483647 h 1771"/>
              <a:gd name="T52" fmla="*/ 2147483647 w 39"/>
              <a:gd name="T53" fmla="*/ 2147483647 h 1771"/>
              <a:gd name="T54" fmla="*/ 2147483647 w 39"/>
              <a:gd name="T55" fmla="*/ 2147483647 h 1771"/>
              <a:gd name="T56" fmla="*/ 2147483647 w 39"/>
              <a:gd name="T57" fmla="*/ 2147483647 h 1771"/>
              <a:gd name="T58" fmla="*/ 2147483647 w 39"/>
              <a:gd name="T59" fmla="*/ 2147483647 h 1771"/>
              <a:gd name="T60" fmla="*/ 2147483647 w 39"/>
              <a:gd name="T61" fmla="*/ 2147483647 h 1771"/>
              <a:gd name="T62" fmla="*/ 2147483647 w 39"/>
              <a:gd name="T63" fmla="*/ 2147483647 h 1771"/>
              <a:gd name="T64" fmla="*/ 2147483647 w 39"/>
              <a:gd name="T65" fmla="*/ 2147483647 h 1771"/>
              <a:gd name="T66" fmla="*/ 2147483647 w 39"/>
              <a:gd name="T67" fmla="*/ 0 h 17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9" h="1771">
                <a:moveTo>
                  <a:pt x="2" y="0"/>
                </a:moveTo>
                <a:lnTo>
                  <a:pt x="2" y="0"/>
                </a:lnTo>
                <a:lnTo>
                  <a:pt x="2" y="51"/>
                </a:lnTo>
                <a:lnTo>
                  <a:pt x="2" y="105"/>
                </a:lnTo>
                <a:lnTo>
                  <a:pt x="2" y="161"/>
                </a:lnTo>
                <a:lnTo>
                  <a:pt x="2" y="219"/>
                </a:lnTo>
                <a:lnTo>
                  <a:pt x="2" y="282"/>
                </a:lnTo>
                <a:lnTo>
                  <a:pt x="1" y="344"/>
                </a:lnTo>
                <a:lnTo>
                  <a:pt x="1" y="410"/>
                </a:lnTo>
                <a:lnTo>
                  <a:pt x="1" y="476"/>
                </a:lnTo>
                <a:lnTo>
                  <a:pt x="1" y="543"/>
                </a:lnTo>
                <a:lnTo>
                  <a:pt x="1" y="611"/>
                </a:lnTo>
                <a:lnTo>
                  <a:pt x="1" y="681"/>
                </a:lnTo>
                <a:lnTo>
                  <a:pt x="1" y="749"/>
                </a:lnTo>
                <a:lnTo>
                  <a:pt x="0" y="819"/>
                </a:lnTo>
                <a:lnTo>
                  <a:pt x="0" y="888"/>
                </a:lnTo>
                <a:lnTo>
                  <a:pt x="0" y="956"/>
                </a:lnTo>
                <a:lnTo>
                  <a:pt x="0" y="1023"/>
                </a:lnTo>
                <a:lnTo>
                  <a:pt x="0" y="1091"/>
                </a:lnTo>
                <a:lnTo>
                  <a:pt x="0" y="1155"/>
                </a:lnTo>
                <a:lnTo>
                  <a:pt x="0" y="1219"/>
                </a:lnTo>
                <a:lnTo>
                  <a:pt x="0" y="1281"/>
                </a:lnTo>
                <a:lnTo>
                  <a:pt x="0" y="1340"/>
                </a:lnTo>
                <a:lnTo>
                  <a:pt x="0" y="1397"/>
                </a:lnTo>
                <a:lnTo>
                  <a:pt x="0" y="1451"/>
                </a:lnTo>
                <a:lnTo>
                  <a:pt x="0" y="1502"/>
                </a:lnTo>
                <a:lnTo>
                  <a:pt x="1" y="1551"/>
                </a:lnTo>
                <a:lnTo>
                  <a:pt x="1" y="1595"/>
                </a:lnTo>
                <a:lnTo>
                  <a:pt x="1" y="1635"/>
                </a:lnTo>
                <a:lnTo>
                  <a:pt x="2" y="1671"/>
                </a:lnTo>
                <a:lnTo>
                  <a:pt x="2" y="1703"/>
                </a:lnTo>
                <a:lnTo>
                  <a:pt x="3" y="1731"/>
                </a:lnTo>
                <a:lnTo>
                  <a:pt x="3" y="1753"/>
                </a:lnTo>
                <a:lnTo>
                  <a:pt x="4" y="1771"/>
                </a:lnTo>
                <a:lnTo>
                  <a:pt x="39" y="1769"/>
                </a:lnTo>
                <a:lnTo>
                  <a:pt x="37" y="1753"/>
                </a:lnTo>
                <a:lnTo>
                  <a:pt x="37" y="1731"/>
                </a:lnTo>
                <a:lnTo>
                  <a:pt x="36" y="1703"/>
                </a:lnTo>
                <a:lnTo>
                  <a:pt x="36" y="1671"/>
                </a:lnTo>
                <a:lnTo>
                  <a:pt x="35" y="1635"/>
                </a:lnTo>
                <a:lnTo>
                  <a:pt x="35" y="1595"/>
                </a:lnTo>
                <a:lnTo>
                  <a:pt x="35" y="1551"/>
                </a:lnTo>
                <a:lnTo>
                  <a:pt x="34" y="1502"/>
                </a:lnTo>
                <a:lnTo>
                  <a:pt x="34" y="1451"/>
                </a:lnTo>
                <a:lnTo>
                  <a:pt x="34" y="1397"/>
                </a:lnTo>
                <a:lnTo>
                  <a:pt x="34" y="1340"/>
                </a:lnTo>
                <a:lnTo>
                  <a:pt x="34" y="1281"/>
                </a:lnTo>
                <a:lnTo>
                  <a:pt x="34" y="1219"/>
                </a:lnTo>
                <a:lnTo>
                  <a:pt x="34" y="1155"/>
                </a:lnTo>
                <a:lnTo>
                  <a:pt x="34" y="1091"/>
                </a:lnTo>
                <a:lnTo>
                  <a:pt x="34" y="1023"/>
                </a:lnTo>
                <a:lnTo>
                  <a:pt x="34" y="956"/>
                </a:lnTo>
                <a:lnTo>
                  <a:pt x="34" y="888"/>
                </a:lnTo>
                <a:lnTo>
                  <a:pt x="34" y="819"/>
                </a:lnTo>
                <a:lnTo>
                  <a:pt x="35" y="749"/>
                </a:lnTo>
                <a:lnTo>
                  <a:pt x="35" y="681"/>
                </a:lnTo>
                <a:lnTo>
                  <a:pt x="35" y="611"/>
                </a:lnTo>
                <a:lnTo>
                  <a:pt x="35" y="543"/>
                </a:lnTo>
                <a:lnTo>
                  <a:pt x="35" y="476"/>
                </a:lnTo>
                <a:lnTo>
                  <a:pt x="35" y="410"/>
                </a:lnTo>
                <a:lnTo>
                  <a:pt x="35" y="344"/>
                </a:lnTo>
                <a:lnTo>
                  <a:pt x="36" y="282"/>
                </a:lnTo>
                <a:lnTo>
                  <a:pt x="36" y="219"/>
                </a:lnTo>
                <a:lnTo>
                  <a:pt x="36" y="161"/>
                </a:lnTo>
                <a:lnTo>
                  <a:pt x="36" y="105"/>
                </a:lnTo>
                <a:lnTo>
                  <a:pt x="36" y="51"/>
                </a:lnTo>
                <a:lnTo>
                  <a:pt x="36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4" name="Freeform 191"/>
          <p:cNvSpPr>
            <a:spLocks/>
          </p:cNvSpPr>
          <p:nvPr/>
        </p:nvSpPr>
        <p:spPr bwMode="auto">
          <a:xfrm>
            <a:off x="4511675" y="3630613"/>
            <a:ext cx="85725" cy="71437"/>
          </a:xfrm>
          <a:custGeom>
            <a:avLst/>
            <a:gdLst>
              <a:gd name="T0" fmla="*/ 2147483647 w 161"/>
              <a:gd name="T1" fmla="*/ 0 h 136"/>
              <a:gd name="T2" fmla="*/ 2147483647 w 161"/>
              <a:gd name="T3" fmla="*/ 0 h 136"/>
              <a:gd name="T4" fmla="*/ 2147483647 w 161"/>
              <a:gd name="T5" fmla="*/ 2147483647 h 136"/>
              <a:gd name="T6" fmla="*/ 2147483647 w 161"/>
              <a:gd name="T7" fmla="*/ 2147483647 h 136"/>
              <a:gd name="T8" fmla="*/ 2147483647 w 161"/>
              <a:gd name="T9" fmla="*/ 2147483647 h 136"/>
              <a:gd name="T10" fmla="*/ 2147483647 w 161"/>
              <a:gd name="T11" fmla="*/ 2147483647 h 136"/>
              <a:gd name="T12" fmla="*/ 2147483647 w 161"/>
              <a:gd name="T13" fmla="*/ 2147483647 h 136"/>
              <a:gd name="T14" fmla="*/ 2147483647 w 161"/>
              <a:gd name="T15" fmla="*/ 2147483647 h 136"/>
              <a:gd name="T16" fmla="*/ 0 w 161"/>
              <a:gd name="T17" fmla="*/ 2147483647 h 136"/>
              <a:gd name="T18" fmla="*/ 0 w 161"/>
              <a:gd name="T19" fmla="*/ 2147483647 h 136"/>
              <a:gd name="T20" fmla="*/ 2147483647 w 161"/>
              <a:gd name="T21" fmla="*/ 2147483647 h 136"/>
              <a:gd name="T22" fmla="*/ 2147483647 w 161"/>
              <a:gd name="T23" fmla="*/ 2147483647 h 136"/>
              <a:gd name="T24" fmla="*/ 2147483647 w 161"/>
              <a:gd name="T25" fmla="*/ 2147483647 h 136"/>
              <a:gd name="T26" fmla="*/ 2147483647 w 161"/>
              <a:gd name="T27" fmla="*/ 2147483647 h 136"/>
              <a:gd name="T28" fmla="*/ 2147483647 w 161"/>
              <a:gd name="T29" fmla="*/ 2147483647 h 136"/>
              <a:gd name="T30" fmla="*/ 2147483647 w 161"/>
              <a:gd name="T31" fmla="*/ 2147483647 h 136"/>
              <a:gd name="T32" fmla="*/ 2147483647 w 161"/>
              <a:gd name="T33" fmla="*/ 2147483647 h 136"/>
              <a:gd name="T34" fmla="*/ 2147483647 w 161"/>
              <a:gd name="T35" fmla="*/ 2147483647 h 136"/>
              <a:gd name="T36" fmla="*/ 2147483647 w 161"/>
              <a:gd name="T37" fmla="*/ 2147483647 h 136"/>
              <a:gd name="T38" fmla="*/ 2147483647 w 161"/>
              <a:gd name="T39" fmla="*/ 2147483647 h 136"/>
              <a:gd name="T40" fmla="*/ 2147483647 w 161"/>
              <a:gd name="T41" fmla="*/ 0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1" h="136">
                <a:moveTo>
                  <a:pt x="156" y="0"/>
                </a:moveTo>
                <a:lnTo>
                  <a:pt x="156" y="0"/>
                </a:lnTo>
                <a:lnTo>
                  <a:pt x="109" y="11"/>
                </a:lnTo>
                <a:lnTo>
                  <a:pt x="72" y="27"/>
                </a:lnTo>
                <a:lnTo>
                  <a:pt x="43" y="44"/>
                </a:lnTo>
                <a:lnTo>
                  <a:pt x="23" y="64"/>
                </a:lnTo>
                <a:lnTo>
                  <a:pt x="10" y="86"/>
                </a:lnTo>
                <a:lnTo>
                  <a:pt x="2" y="105"/>
                </a:lnTo>
                <a:lnTo>
                  <a:pt x="0" y="124"/>
                </a:lnTo>
                <a:lnTo>
                  <a:pt x="0" y="136"/>
                </a:lnTo>
                <a:lnTo>
                  <a:pt x="34" y="136"/>
                </a:lnTo>
                <a:lnTo>
                  <a:pt x="34" y="126"/>
                </a:lnTo>
                <a:lnTo>
                  <a:pt x="37" y="115"/>
                </a:lnTo>
                <a:lnTo>
                  <a:pt x="42" y="100"/>
                </a:lnTo>
                <a:lnTo>
                  <a:pt x="50" y="86"/>
                </a:lnTo>
                <a:lnTo>
                  <a:pt x="65" y="71"/>
                </a:lnTo>
                <a:lnTo>
                  <a:pt x="87" y="56"/>
                </a:lnTo>
                <a:lnTo>
                  <a:pt x="118" y="43"/>
                </a:lnTo>
                <a:lnTo>
                  <a:pt x="161" y="35"/>
                </a:lnTo>
                <a:lnTo>
                  <a:pt x="156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5" name="Freeform 192"/>
          <p:cNvSpPr>
            <a:spLocks/>
          </p:cNvSpPr>
          <p:nvPr/>
        </p:nvSpPr>
        <p:spPr bwMode="auto">
          <a:xfrm>
            <a:off x="4594225" y="3484563"/>
            <a:ext cx="1006475" cy="163512"/>
          </a:xfrm>
          <a:custGeom>
            <a:avLst/>
            <a:gdLst>
              <a:gd name="T0" fmla="*/ 2147483647 w 1902"/>
              <a:gd name="T1" fmla="*/ 0 h 309"/>
              <a:gd name="T2" fmla="*/ 2147483647 w 1902"/>
              <a:gd name="T3" fmla="*/ 2147483647 h 309"/>
              <a:gd name="T4" fmla="*/ 2147483647 w 1902"/>
              <a:gd name="T5" fmla="*/ 2147483647 h 309"/>
              <a:gd name="T6" fmla="*/ 2147483647 w 1902"/>
              <a:gd name="T7" fmla="*/ 2147483647 h 309"/>
              <a:gd name="T8" fmla="*/ 2147483647 w 1902"/>
              <a:gd name="T9" fmla="*/ 2147483647 h 309"/>
              <a:gd name="T10" fmla="*/ 2147483647 w 1902"/>
              <a:gd name="T11" fmla="*/ 2147483647 h 309"/>
              <a:gd name="T12" fmla="*/ 2147483647 w 1902"/>
              <a:gd name="T13" fmla="*/ 2147483647 h 309"/>
              <a:gd name="T14" fmla="*/ 2147483647 w 1902"/>
              <a:gd name="T15" fmla="*/ 2147483647 h 309"/>
              <a:gd name="T16" fmla="*/ 2147483647 w 1902"/>
              <a:gd name="T17" fmla="*/ 2147483647 h 309"/>
              <a:gd name="T18" fmla="*/ 2147483647 w 1902"/>
              <a:gd name="T19" fmla="*/ 2147483647 h 309"/>
              <a:gd name="T20" fmla="*/ 2147483647 w 1902"/>
              <a:gd name="T21" fmla="*/ 2147483647 h 309"/>
              <a:gd name="T22" fmla="*/ 2147483647 w 1902"/>
              <a:gd name="T23" fmla="*/ 2147483647 h 309"/>
              <a:gd name="T24" fmla="*/ 2147483647 w 1902"/>
              <a:gd name="T25" fmla="*/ 2147483647 h 309"/>
              <a:gd name="T26" fmla="*/ 2147483647 w 1902"/>
              <a:gd name="T27" fmla="*/ 2147483647 h 309"/>
              <a:gd name="T28" fmla="*/ 2147483647 w 1902"/>
              <a:gd name="T29" fmla="*/ 2147483647 h 309"/>
              <a:gd name="T30" fmla="*/ 2147483647 w 1902"/>
              <a:gd name="T31" fmla="*/ 2147483647 h 309"/>
              <a:gd name="T32" fmla="*/ 0 w 1902"/>
              <a:gd name="T33" fmla="*/ 2147483647 h 309"/>
              <a:gd name="T34" fmla="*/ 2147483647 w 1902"/>
              <a:gd name="T35" fmla="*/ 2147483647 h 309"/>
              <a:gd name="T36" fmla="*/ 2147483647 w 1902"/>
              <a:gd name="T37" fmla="*/ 2147483647 h 309"/>
              <a:gd name="T38" fmla="*/ 2147483647 w 1902"/>
              <a:gd name="T39" fmla="*/ 2147483647 h 309"/>
              <a:gd name="T40" fmla="*/ 2147483647 w 1902"/>
              <a:gd name="T41" fmla="*/ 2147483647 h 309"/>
              <a:gd name="T42" fmla="*/ 2147483647 w 1902"/>
              <a:gd name="T43" fmla="*/ 2147483647 h 309"/>
              <a:gd name="T44" fmla="*/ 2147483647 w 1902"/>
              <a:gd name="T45" fmla="*/ 2147483647 h 309"/>
              <a:gd name="T46" fmla="*/ 2147483647 w 1902"/>
              <a:gd name="T47" fmla="*/ 2147483647 h 309"/>
              <a:gd name="T48" fmla="*/ 2147483647 w 1902"/>
              <a:gd name="T49" fmla="*/ 2147483647 h 309"/>
              <a:gd name="T50" fmla="*/ 2147483647 w 1902"/>
              <a:gd name="T51" fmla="*/ 2147483647 h 309"/>
              <a:gd name="T52" fmla="*/ 2147483647 w 1902"/>
              <a:gd name="T53" fmla="*/ 2147483647 h 309"/>
              <a:gd name="T54" fmla="*/ 2147483647 w 1902"/>
              <a:gd name="T55" fmla="*/ 2147483647 h 309"/>
              <a:gd name="T56" fmla="*/ 2147483647 w 1902"/>
              <a:gd name="T57" fmla="*/ 2147483647 h 309"/>
              <a:gd name="T58" fmla="*/ 2147483647 w 1902"/>
              <a:gd name="T59" fmla="*/ 2147483647 h 309"/>
              <a:gd name="T60" fmla="*/ 2147483647 w 1902"/>
              <a:gd name="T61" fmla="*/ 2147483647 h 309"/>
              <a:gd name="T62" fmla="*/ 2147483647 w 1902"/>
              <a:gd name="T63" fmla="*/ 2147483647 h 309"/>
              <a:gd name="T64" fmla="*/ 2147483647 w 1902"/>
              <a:gd name="T65" fmla="*/ 2147483647 h 309"/>
              <a:gd name="T66" fmla="*/ 2147483647 w 1902"/>
              <a:gd name="T67" fmla="*/ 2147483647 h 3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02" h="309">
                <a:moveTo>
                  <a:pt x="1868" y="2"/>
                </a:moveTo>
                <a:lnTo>
                  <a:pt x="1868" y="0"/>
                </a:lnTo>
                <a:lnTo>
                  <a:pt x="1859" y="34"/>
                </a:lnTo>
                <a:lnTo>
                  <a:pt x="1845" y="66"/>
                </a:lnTo>
                <a:lnTo>
                  <a:pt x="1824" y="94"/>
                </a:lnTo>
                <a:lnTo>
                  <a:pt x="1800" y="118"/>
                </a:lnTo>
                <a:lnTo>
                  <a:pt x="1768" y="141"/>
                </a:lnTo>
                <a:lnTo>
                  <a:pt x="1733" y="163"/>
                </a:lnTo>
                <a:lnTo>
                  <a:pt x="1692" y="180"/>
                </a:lnTo>
                <a:lnTo>
                  <a:pt x="1646" y="196"/>
                </a:lnTo>
                <a:lnTo>
                  <a:pt x="1596" y="208"/>
                </a:lnTo>
                <a:lnTo>
                  <a:pt x="1541" y="219"/>
                </a:lnTo>
                <a:lnTo>
                  <a:pt x="1485" y="229"/>
                </a:lnTo>
                <a:lnTo>
                  <a:pt x="1424" y="237"/>
                </a:lnTo>
                <a:lnTo>
                  <a:pt x="1361" y="243"/>
                </a:lnTo>
                <a:lnTo>
                  <a:pt x="1293" y="247"/>
                </a:lnTo>
                <a:lnTo>
                  <a:pt x="1225" y="250"/>
                </a:lnTo>
                <a:lnTo>
                  <a:pt x="1154" y="252"/>
                </a:lnTo>
                <a:lnTo>
                  <a:pt x="1081" y="252"/>
                </a:lnTo>
                <a:lnTo>
                  <a:pt x="1008" y="254"/>
                </a:lnTo>
                <a:lnTo>
                  <a:pt x="932" y="252"/>
                </a:lnTo>
                <a:lnTo>
                  <a:pt x="857" y="252"/>
                </a:lnTo>
                <a:lnTo>
                  <a:pt x="781" y="251"/>
                </a:lnTo>
                <a:lnTo>
                  <a:pt x="704" y="250"/>
                </a:lnTo>
                <a:lnTo>
                  <a:pt x="629" y="249"/>
                </a:lnTo>
                <a:lnTo>
                  <a:pt x="553" y="247"/>
                </a:lnTo>
                <a:lnTo>
                  <a:pt x="477" y="247"/>
                </a:lnTo>
                <a:lnTo>
                  <a:pt x="404" y="247"/>
                </a:lnTo>
                <a:lnTo>
                  <a:pt x="332" y="249"/>
                </a:lnTo>
                <a:lnTo>
                  <a:pt x="260" y="251"/>
                </a:lnTo>
                <a:lnTo>
                  <a:pt x="192" y="255"/>
                </a:lnTo>
                <a:lnTo>
                  <a:pt x="126" y="260"/>
                </a:lnTo>
                <a:lnTo>
                  <a:pt x="61" y="266"/>
                </a:lnTo>
                <a:lnTo>
                  <a:pt x="0" y="274"/>
                </a:lnTo>
                <a:lnTo>
                  <a:pt x="5" y="309"/>
                </a:lnTo>
                <a:lnTo>
                  <a:pt x="66" y="300"/>
                </a:lnTo>
                <a:lnTo>
                  <a:pt x="128" y="294"/>
                </a:lnTo>
                <a:lnTo>
                  <a:pt x="194" y="289"/>
                </a:lnTo>
                <a:lnTo>
                  <a:pt x="263" y="285"/>
                </a:lnTo>
                <a:lnTo>
                  <a:pt x="332" y="283"/>
                </a:lnTo>
                <a:lnTo>
                  <a:pt x="404" y="282"/>
                </a:lnTo>
                <a:lnTo>
                  <a:pt x="477" y="282"/>
                </a:lnTo>
                <a:lnTo>
                  <a:pt x="553" y="282"/>
                </a:lnTo>
                <a:lnTo>
                  <a:pt x="629" y="283"/>
                </a:lnTo>
                <a:lnTo>
                  <a:pt x="704" y="284"/>
                </a:lnTo>
                <a:lnTo>
                  <a:pt x="781" y="285"/>
                </a:lnTo>
                <a:lnTo>
                  <a:pt x="857" y="287"/>
                </a:lnTo>
                <a:lnTo>
                  <a:pt x="932" y="287"/>
                </a:lnTo>
                <a:lnTo>
                  <a:pt x="1008" y="288"/>
                </a:lnTo>
                <a:lnTo>
                  <a:pt x="1081" y="287"/>
                </a:lnTo>
                <a:lnTo>
                  <a:pt x="1154" y="287"/>
                </a:lnTo>
                <a:lnTo>
                  <a:pt x="1225" y="284"/>
                </a:lnTo>
                <a:lnTo>
                  <a:pt x="1296" y="282"/>
                </a:lnTo>
                <a:lnTo>
                  <a:pt x="1363" y="277"/>
                </a:lnTo>
                <a:lnTo>
                  <a:pt x="1426" y="271"/>
                </a:lnTo>
                <a:lnTo>
                  <a:pt x="1490" y="263"/>
                </a:lnTo>
                <a:lnTo>
                  <a:pt x="1548" y="254"/>
                </a:lnTo>
                <a:lnTo>
                  <a:pt x="1603" y="243"/>
                </a:lnTo>
                <a:lnTo>
                  <a:pt x="1656" y="228"/>
                </a:lnTo>
                <a:lnTo>
                  <a:pt x="1705" y="212"/>
                </a:lnTo>
                <a:lnTo>
                  <a:pt x="1747" y="193"/>
                </a:lnTo>
                <a:lnTo>
                  <a:pt x="1788" y="171"/>
                </a:lnTo>
                <a:lnTo>
                  <a:pt x="1822" y="145"/>
                </a:lnTo>
                <a:lnTo>
                  <a:pt x="1851" y="116"/>
                </a:lnTo>
                <a:lnTo>
                  <a:pt x="1874" y="83"/>
                </a:lnTo>
                <a:lnTo>
                  <a:pt x="1891" y="46"/>
                </a:lnTo>
                <a:lnTo>
                  <a:pt x="1902" y="5"/>
                </a:lnTo>
                <a:lnTo>
                  <a:pt x="1902" y="2"/>
                </a:lnTo>
                <a:lnTo>
                  <a:pt x="1868" y="2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6" name="Freeform 193"/>
          <p:cNvSpPr>
            <a:spLocks/>
          </p:cNvSpPr>
          <p:nvPr/>
        </p:nvSpPr>
        <p:spPr bwMode="auto">
          <a:xfrm>
            <a:off x="5583238" y="2833688"/>
            <a:ext cx="17462" cy="652462"/>
          </a:xfrm>
          <a:custGeom>
            <a:avLst/>
            <a:gdLst>
              <a:gd name="T0" fmla="*/ 2147483647 w 35"/>
              <a:gd name="T1" fmla="*/ 0 h 1233"/>
              <a:gd name="T2" fmla="*/ 2147483647 w 35"/>
              <a:gd name="T3" fmla="*/ 0 h 1233"/>
              <a:gd name="T4" fmla="*/ 0 w 35"/>
              <a:gd name="T5" fmla="*/ 2147483647 h 1233"/>
              <a:gd name="T6" fmla="*/ 2147483647 w 35"/>
              <a:gd name="T7" fmla="*/ 2147483647 h 1233"/>
              <a:gd name="T8" fmla="*/ 2147483647 w 35"/>
              <a:gd name="T9" fmla="*/ 0 h 1233"/>
              <a:gd name="T10" fmla="*/ 2147483647 w 35"/>
              <a:gd name="T11" fmla="*/ 0 h 1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" h="1233">
                <a:moveTo>
                  <a:pt x="18" y="0"/>
                </a:moveTo>
                <a:lnTo>
                  <a:pt x="1" y="0"/>
                </a:lnTo>
                <a:lnTo>
                  <a:pt x="0" y="1233"/>
                </a:lnTo>
                <a:lnTo>
                  <a:pt x="34" y="1233"/>
                </a:lnTo>
                <a:lnTo>
                  <a:pt x="35" y="0"/>
                </a:lnTo>
                <a:lnTo>
                  <a:pt x="18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7" name="Freeform 194"/>
          <p:cNvSpPr>
            <a:spLocks/>
          </p:cNvSpPr>
          <p:nvPr/>
        </p:nvSpPr>
        <p:spPr bwMode="auto">
          <a:xfrm>
            <a:off x="6737350" y="4843463"/>
            <a:ext cx="193675" cy="41275"/>
          </a:xfrm>
          <a:custGeom>
            <a:avLst/>
            <a:gdLst>
              <a:gd name="T0" fmla="*/ 2147483647 w 366"/>
              <a:gd name="T1" fmla="*/ 0 h 77"/>
              <a:gd name="T2" fmla="*/ 2147483647 w 366"/>
              <a:gd name="T3" fmla="*/ 0 h 77"/>
              <a:gd name="T4" fmla="*/ 2147483647 w 366"/>
              <a:gd name="T5" fmla="*/ 2147483647 h 77"/>
              <a:gd name="T6" fmla="*/ 2147483647 w 366"/>
              <a:gd name="T7" fmla="*/ 2147483647 h 77"/>
              <a:gd name="T8" fmla="*/ 2147483647 w 366"/>
              <a:gd name="T9" fmla="*/ 2147483647 h 77"/>
              <a:gd name="T10" fmla="*/ 2147483647 w 366"/>
              <a:gd name="T11" fmla="*/ 2147483647 h 77"/>
              <a:gd name="T12" fmla="*/ 2147483647 w 366"/>
              <a:gd name="T13" fmla="*/ 2147483647 h 77"/>
              <a:gd name="T14" fmla="*/ 2147483647 w 366"/>
              <a:gd name="T15" fmla="*/ 2147483647 h 77"/>
              <a:gd name="T16" fmla="*/ 2147483647 w 366"/>
              <a:gd name="T17" fmla="*/ 2147483647 h 77"/>
              <a:gd name="T18" fmla="*/ 2147483647 w 366"/>
              <a:gd name="T19" fmla="*/ 2147483647 h 77"/>
              <a:gd name="T20" fmla="*/ 2147483647 w 366"/>
              <a:gd name="T21" fmla="*/ 2147483647 h 77"/>
              <a:gd name="T22" fmla="*/ 2147483647 w 366"/>
              <a:gd name="T23" fmla="*/ 2147483647 h 77"/>
              <a:gd name="T24" fmla="*/ 2147483647 w 366"/>
              <a:gd name="T25" fmla="*/ 2147483647 h 77"/>
              <a:gd name="T26" fmla="*/ 2147483647 w 366"/>
              <a:gd name="T27" fmla="*/ 2147483647 h 77"/>
              <a:gd name="T28" fmla="*/ 2147483647 w 366"/>
              <a:gd name="T29" fmla="*/ 2147483647 h 77"/>
              <a:gd name="T30" fmla="*/ 2147483647 w 366"/>
              <a:gd name="T31" fmla="*/ 2147483647 h 77"/>
              <a:gd name="T32" fmla="*/ 2147483647 w 366"/>
              <a:gd name="T33" fmla="*/ 2147483647 h 77"/>
              <a:gd name="T34" fmla="*/ 0 w 366"/>
              <a:gd name="T35" fmla="*/ 2147483647 h 77"/>
              <a:gd name="T36" fmla="*/ 0 w 366"/>
              <a:gd name="T37" fmla="*/ 2147483647 h 77"/>
              <a:gd name="T38" fmla="*/ 2147483647 w 366"/>
              <a:gd name="T39" fmla="*/ 2147483647 h 77"/>
              <a:gd name="T40" fmla="*/ 2147483647 w 366"/>
              <a:gd name="T41" fmla="*/ 2147483647 h 77"/>
              <a:gd name="T42" fmla="*/ 2147483647 w 366"/>
              <a:gd name="T43" fmla="*/ 2147483647 h 77"/>
              <a:gd name="T44" fmla="*/ 2147483647 w 366"/>
              <a:gd name="T45" fmla="*/ 2147483647 h 77"/>
              <a:gd name="T46" fmla="*/ 2147483647 w 366"/>
              <a:gd name="T47" fmla="*/ 2147483647 h 77"/>
              <a:gd name="T48" fmla="*/ 2147483647 w 366"/>
              <a:gd name="T49" fmla="*/ 2147483647 h 77"/>
              <a:gd name="T50" fmla="*/ 2147483647 w 366"/>
              <a:gd name="T51" fmla="*/ 2147483647 h 77"/>
              <a:gd name="T52" fmla="*/ 2147483647 w 366"/>
              <a:gd name="T53" fmla="*/ 2147483647 h 77"/>
              <a:gd name="T54" fmla="*/ 2147483647 w 366"/>
              <a:gd name="T55" fmla="*/ 2147483647 h 77"/>
              <a:gd name="T56" fmla="*/ 2147483647 w 366"/>
              <a:gd name="T57" fmla="*/ 2147483647 h 77"/>
              <a:gd name="T58" fmla="*/ 2147483647 w 366"/>
              <a:gd name="T59" fmla="*/ 2147483647 h 77"/>
              <a:gd name="T60" fmla="*/ 2147483647 w 366"/>
              <a:gd name="T61" fmla="*/ 2147483647 h 77"/>
              <a:gd name="T62" fmla="*/ 2147483647 w 366"/>
              <a:gd name="T63" fmla="*/ 2147483647 h 77"/>
              <a:gd name="T64" fmla="*/ 2147483647 w 366"/>
              <a:gd name="T65" fmla="*/ 2147483647 h 77"/>
              <a:gd name="T66" fmla="*/ 2147483647 w 366"/>
              <a:gd name="T67" fmla="*/ 2147483647 h 77"/>
              <a:gd name="T68" fmla="*/ 2147483647 w 366"/>
              <a:gd name="T69" fmla="*/ 2147483647 h 77"/>
              <a:gd name="T70" fmla="*/ 2147483647 w 366"/>
              <a:gd name="T71" fmla="*/ 2147483647 h 77"/>
              <a:gd name="T72" fmla="*/ 2147483647 w 366"/>
              <a:gd name="T73" fmla="*/ 0 h 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66" h="77">
                <a:moveTo>
                  <a:pt x="344" y="0"/>
                </a:moveTo>
                <a:lnTo>
                  <a:pt x="344" y="0"/>
                </a:lnTo>
                <a:lnTo>
                  <a:pt x="329" y="11"/>
                </a:lnTo>
                <a:lnTo>
                  <a:pt x="311" y="20"/>
                </a:lnTo>
                <a:lnTo>
                  <a:pt x="292" y="28"/>
                </a:lnTo>
                <a:lnTo>
                  <a:pt x="270" y="33"/>
                </a:lnTo>
                <a:lnTo>
                  <a:pt x="248" y="38"/>
                </a:lnTo>
                <a:lnTo>
                  <a:pt x="224" y="40"/>
                </a:lnTo>
                <a:lnTo>
                  <a:pt x="200" y="43"/>
                </a:lnTo>
                <a:lnTo>
                  <a:pt x="175" y="43"/>
                </a:lnTo>
                <a:lnTo>
                  <a:pt x="150" y="43"/>
                </a:lnTo>
                <a:lnTo>
                  <a:pt x="125" y="42"/>
                </a:lnTo>
                <a:lnTo>
                  <a:pt x="101" y="40"/>
                </a:lnTo>
                <a:lnTo>
                  <a:pt x="78" y="39"/>
                </a:lnTo>
                <a:lnTo>
                  <a:pt x="56" y="38"/>
                </a:lnTo>
                <a:lnTo>
                  <a:pt x="35" y="37"/>
                </a:lnTo>
                <a:lnTo>
                  <a:pt x="15" y="35"/>
                </a:lnTo>
                <a:lnTo>
                  <a:pt x="0" y="35"/>
                </a:lnTo>
                <a:lnTo>
                  <a:pt x="0" y="70"/>
                </a:lnTo>
                <a:lnTo>
                  <a:pt x="15" y="70"/>
                </a:lnTo>
                <a:lnTo>
                  <a:pt x="33" y="71"/>
                </a:lnTo>
                <a:lnTo>
                  <a:pt x="53" y="72"/>
                </a:lnTo>
                <a:lnTo>
                  <a:pt x="75" y="73"/>
                </a:lnTo>
                <a:lnTo>
                  <a:pt x="98" y="74"/>
                </a:lnTo>
                <a:lnTo>
                  <a:pt x="123" y="76"/>
                </a:lnTo>
                <a:lnTo>
                  <a:pt x="150" y="77"/>
                </a:lnTo>
                <a:lnTo>
                  <a:pt x="175" y="77"/>
                </a:lnTo>
                <a:lnTo>
                  <a:pt x="202" y="77"/>
                </a:lnTo>
                <a:lnTo>
                  <a:pt x="227" y="74"/>
                </a:lnTo>
                <a:lnTo>
                  <a:pt x="253" y="72"/>
                </a:lnTo>
                <a:lnTo>
                  <a:pt x="278" y="67"/>
                </a:lnTo>
                <a:lnTo>
                  <a:pt x="302" y="60"/>
                </a:lnTo>
                <a:lnTo>
                  <a:pt x="325" y="51"/>
                </a:lnTo>
                <a:lnTo>
                  <a:pt x="346" y="40"/>
                </a:lnTo>
                <a:lnTo>
                  <a:pt x="366" y="27"/>
                </a:lnTo>
                <a:lnTo>
                  <a:pt x="344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8" name="Freeform 195"/>
          <p:cNvSpPr>
            <a:spLocks/>
          </p:cNvSpPr>
          <p:nvPr/>
        </p:nvSpPr>
        <p:spPr bwMode="auto">
          <a:xfrm>
            <a:off x="6919913" y="4735513"/>
            <a:ext cx="46037" cy="122237"/>
          </a:xfrm>
          <a:custGeom>
            <a:avLst/>
            <a:gdLst>
              <a:gd name="T0" fmla="*/ 2147483647 w 86"/>
              <a:gd name="T1" fmla="*/ 0 h 232"/>
              <a:gd name="T2" fmla="*/ 2147483647 w 86"/>
              <a:gd name="T3" fmla="*/ 0 h 232"/>
              <a:gd name="T4" fmla="*/ 2147483647 w 86"/>
              <a:gd name="T5" fmla="*/ 2147483647 h 232"/>
              <a:gd name="T6" fmla="*/ 2147483647 w 86"/>
              <a:gd name="T7" fmla="*/ 2147483647 h 232"/>
              <a:gd name="T8" fmla="*/ 2147483647 w 86"/>
              <a:gd name="T9" fmla="*/ 2147483647 h 232"/>
              <a:gd name="T10" fmla="*/ 2147483647 w 86"/>
              <a:gd name="T11" fmla="*/ 2147483647 h 232"/>
              <a:gd name="T12" fmla="*/ 2147483647 w 86"/>
              <a:gd name="T13" fmla="*/ 2147483647 h 232"/>
              <a:gd name="T14" fmla="*/ 2147483647 w 86"/>
              <a:gd name="T15" fmla="*/ 2147483647 h 232"/>
              <a:gd name="T16" fmla="*/ 2147483647 w 86"/>
              <a:gd name="T17" fmla="*/ 2147483647 h 232"/>
              <a:gd name="T18" fmla="*/ 2147483647 w 86"/>
              <a:gd name="T19" fmla="*/ 2147483647 h 232"/>
              <a:gd name="T20" fmla="*/ 2147483647 w 86"/>
              <a:gd name="T21" fmla="*/ 2147483647 h 232"/>
              <a:gd name="T22" fmla="*/ 2147483647 w 86"/>
              <a:gd name="T23" fmla="*/ 2147483647 h 232"/>
              <a:gd name="T24" fmla="*/ 2147483647 w 86"/>
              <a:gd name="T25" fmla="*/ 2147483647 h 232"/>
              <a:gd name="T26" fmla="*/ 2147483647 w 86"/>
              <a:gd name="T27" fmla="*/ 2147483647 h 232"/>
              <a:gd name="T28" fmla="*/ 2147483647 w 86"/>
              <a:gd name="T29" fmla="*/ 2147483647 h 232"/>
              <a:gd name="T30" fmla="*/ 2147483647 w 86"/>
              <a:gd name="T31" fmla="*/ 2147483647 h 232"/>
              <a:gd name="T32" fmla="*/ 2147483647 w 86"/>
              <a:gd name="T33" fmla="*/ 2147483647 h 232"/>
              <a:gd name="T34" fmla="*/ 0 w 86"/>
              <a:gd name="T35" fmla="*/ 2147483647 h 232"/>
              <a:gd name="T36" fmla="*/ 2147483647 w 86"/>
              <a:gd name="T37" fmla="*/ 2147483647 h 232"/>
              <a:gd name="T38" fmla="*/ 2147483647 w 86"/>
              <a:gd name="T39" fmla="*/ 2147483647 h 232"/>
              <a:gd name="T40" fmla="*/ 2147483647 w 86"/>
              <a:gd name="T41" fmla="*/ 2147483647 h 232"/>
              <a:gd name="T42" fmla="*/ 2147483647 w 86"/>
              <a:gd name="T43" fmla="*/ 2147483647 h 232"/>
              <a:gd name="T44" fmla="*/ 2147483647 w 86"/>
              <a:gd name="T45" fmla="*/ 2147483647 h 232"/>
              <a:gd name="T46" fmla="*/ 2147483647 w 86"/>
              <a:gd name="T47" fmla="*/ 2147483647 h 232"/>
              <a:gd name="T48" fmla="*/ 2147483647 w 86"/>
              <a:gd name="T49" fmla="*/ 2147483647 h 232"/>
              <a:gd name="T50" fmla="*/ 2147483647 w 86"/>
              <a:gd name="T51" fmla="*/ 2147483647 h 232"/>
              <a:gd name="T52" fmla="*/ 2147483647 w 86"/>
              <a:gd name="T53" fmla="*/ 2147483647 h 232"/>
              <a:gd name="T54" fmla="*/ 2147483647 w 86"/>
              <a:gd name="T55" fmla="*/ 2147483647 h 232"/>
              <a:gd name="T56" fmla="*/ 2147483647 w 86"/>
              <a:gd name="T57" fmla="*/ 2147483647 h 232"/>
              <a:gd name="T58" fmla="*/ 2147483647 w 86"/>
              <a:gd name="T59" fmla="*/ 2147483647 h 232"/>
              <a:gd name="T60" fmla="*/ 2147483647 w 86"/>
              <a:gd name="T61" fmla="*/ 2147483647 h 232"/>
              <a:gd name="T62" fmla="*/ 2147483647 w 86"/>
              <a:gd name="T63" fmla="*/ 2147483647 h 232"/>
              <a:gd name="T64" fmla="*/ 2147483647 w 86"/>
              <a:gd name="T65" fmla="*/ 2147483647 h 232"/>
              <a:gd name="T66" fmla="*/ 2147483647 w 86"/>
              <a:gd name="T67" fmla="*/ 2147483647 h 232"/>
              <a:gd name="T68" fmla="*/ 2147483647 w 86"/>
              <a:gd name="T69" fmla="*/ 0 h 232"/>
              <a:gd name="T70" fmla="*/ 2147483647 w 86"/>
              <a:gd name="T71" fmla="*/ 0 h 232"/>
              <a:gd name="T72" fmla="*/ 2147483647 w 86"/>
              <a:gd name="T73" fmla="*/ 0 h 2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6" h="232">
                <a:moveTo>
                  <a:pt x="44" y="0"/>
                </a:moveTo>
                <a:lnTo>
                  <a:pt x="44" y="0"/>
                </a:lnTo>
                <a:lnTo>
                  <a:pt x="44" y="9"/>
                </a:lnTo>
                <a:lnTo>
                  <a:pt x="45" y="18"/>
                </a:lnTo>
                <a:lnTo>
                  <a:pt x="46" y="29"/>
                </a:lnTo>
                <a:lnTo>
                  <a:pt x="48" y="40"/>
                </a:lnTo>
                <a:lnTo>
                  <a:pt x="50" y="53"/>
                </a:lnTo>
                <a:lnTo>
                  <a:pt x="51" y="66"/>
                </a:lnTo>
                <a:lnTo>
                  <a:pt x="52" y="81"/>
                </a:lnTo>
                <a:lnTo>
                  <a:pt x="52" y="93"/>
                </a:lnTo>
                <a:lnTo>
                  <a:pt x="51" y="107"/>
                </a:lnTo>
                <a:lnTo>
                  <a:pt x="48" y="122"/>
                </a:lnTo>
                <a:lnTo>
                  <a:pt x="46" y="138"/>
                </a:lnTo>
                <a:lnTo>
                  <a:pt x="40" y="153"/>
                </a:lnTo>
                <a:lnTo>
                  <a:pt x="34" y="166"/>
                </a:lnTo>
                <a:lnTo>
                  <a:pt x="25" y="178"/>
                </a:lnTo>
                <a:lnTo>
                  <a:pt x="13" y="192"/>
                </a:lnTo>
                <a:lnTo>
                  <a:pt x="0" y="205"/>
                </a:lnTo>
                <a:lnTo>
                  <a:pt x="22" y="232"/>
                </a:lnTo>
                <a:lnTo>
                  <a:pt x="37" y="216"/>
                </a:lnTo>
                <a:lnTo>
                  <a:pt x="52" y="200"/>
                </a:lnTo>
                <a:lnTo>
                  <a:pt x="63" y="183"/>
                </a:lnTo>
                <a:lnTo>
                  <a:pt x="72" y="165"/>
                </a:lnTo>
                <a:lnTo>
                  <a:pt x="78" y="148"/>
                </a:lnTo>
                <a:lnTo>
                  <a:pt x="83" y="129"/>
                </a:lnTo>
                <a:lnTo>
                  <a:pt x="85" y="112"/>
                </a:lnTo>
                <a:lnTo>
                  <a:pt x="86" y="95"/>
                </a:lnTo>
                <a:lnTo>
                  <a:pt x="86" y="78"/>
                </a:lnTo>
                <a:lnTo>
                  <a:pt x="85" y="63"/>
                </a:lnTo>
                <a:lnTo>
                  <a:pt x="84" y="50"/>
                </a:lnTo>
                <a:lnTo>
                  <a:pt x="83" y="35"/>
                </a:lnTo>
                <a:lnTo>
                  <a:pt x="80" y="24"/>
                </a:lnTo>
                <a:lnTo>
                  <a:pt x="79" y="13"/>
                </a:lnTo>
                <a:lnTo>
                  <a:pt x="78" y="6"/>
                </a:lnTo>
                <a:lnTo>
                  <a:pt x="78" y="0"/>
                </a:lnTo>
                <a:lnTo>
                  <a:pt x="44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9" name="Freeform 196"/>
          <p:cNvSpPr>
            <a:spLocks/>
          </p:cNvSpPr>
          <p:nvPr/>
        </p:nvSpPr>
        <p:spPr bwMode="auto">
          <a:xfrm>
            <a:off x="6943725" y="3846513"/>
            <a:ext cx="19050" cy="889000"/>
          </a:xfrm>
          <a:custGeom>
            <a:avLst/>
            <a:gdLst>
              <a:gd name="T0" fmla="*/ 2147483647 w 36"/>
              <a:gd name="T1" fmla="*/ 2147483647 h 1678"/>
              <a:gd name="T2" fmla="*/ 2147483647 w 36"/>
              <a:gd name="T3" fmla="*/ 2147483647 h 1678"/>
              <a:gd name="T4" fmla="*/ 0 w 36"/>
              <a:gd name="T5" fmla="*/ 2147483647 h 1678"/>
              <a:gd name="T6" fmla="*/ 2147483647 w 36"/>
              <a:gd name="T7" fmla="*/ 2147483647 h 1678"/>
              <a:gd name="T8" fmla="*/ 2147483647 w 36"/>
              <a:gd name="T9" fmla="*/ 2147483647 h 1678"/>
              <a:gd name="T10" fmla="*/ 2147483647 w 36"/>
              <a:gd name="T11" fmla="*/ 0 h 1678"/>
              <a:gd name="T12" fmla="*/ 2147483647 w 36"/>
              <a:gd name="T13" fmla="*/ 2147483647 h 1678"/>
              <a:gd name="T14" fmla="*/ 2147483647 w 36"/>
              <a:gd name="T15" fmla="*/ 2147483647 h 1678"/>
              <a:gd name="T16" fmla="*/ 2147483647 w 36"/>
              <a:gd name="T17" fmla="*/ 0 h 1678"/>
              <a:gd name="T18" fmla="*/ 2147483647 w 36"/>
              <a:gd name="T19" fmla="*/ 2147483647 h 16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" h="1678">
                <a:moveTo>
                  <a:pt x="3" y="13"/>
                </a:moveTo>
                <a:lnTo>
                  <a:pt x="2" y="6"/>
                </a:lnTo>
                <a:lnTo>
                  <a:pt x="0" y="1678"/>
                </a:lnTo>
                <a:lnTo>
                  <a:pt x="34" y="1678"/>
                </a:lnTo>
                <a:lnTo>
                  <a:pt x="36" y="6"/>
                </a:lnTo>
                <a:lnTo>
                  <a:pt x="35" y="0"/>
                </a:lnTo>
                <a:lnTo>
                  <a:pt x="36" y="6"/>
                </a:lnTo>
                <a:lnTo>
                  <a:pt x="36" y="3"/>
                </a:lnTo>
                <a:lnTo>
                  <a:pt x="35" y="0"/>
                </a:lnTo>
                <a:lnTo>
                  <a:pt x="3" y="13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0" name="Freeform 197"/>
          <p:cNvSpPr>
            <a:spLocks/>
          </p:cNvSpPr>
          <p:nvPr/>
        </p:nvSpPr>
        <p:spPr bwMode="auto">
          <a:xfrm>
            <a:off x="6864350" y="3690938"/>
            <a:ext cx="96838" cy="163512"/>
          </a:xfrm>
          <a:custGeom>
            <a:avLst/>
            <a:gdLst>
              <a:gd name="T0" fmla="*/ 0 w 183"/>
              <a:gd name="T1" fmla="*/ 2147483647 h 308"/>
              <a:gd name="T2" fmla="*/ 0 w 183"/>
              <a:gd name="T3" fmla="*/ 2147483647 h 308"/>
              <a:gd name="T4" fmla="*/ 2147483647 w 183"/>
              <a:gd name="T5" fmla="*/ 2147483647 h 308"/>
              <a:gd name="T6" fmla="*/ 2147483647 w 183"/>
              <a:gd name="T7" fmla="*/ 2147483647 h 308"/>
              <a:gd name="T8" fmla="*/ 2147483647 w 183"/>
              <a:gd name="T9" fmla="*/ 2147483647 h 308"/>
              <a:gd name="T10" fmla="*/ 2147483647 w 183"/>
              <a:gd name="T11" fmla="*/ 2147483647 h 308"/>
              <a:gd name="T12" fmla="*/ 2147483647 w 183"/>
              <a:gd name="T13" fmla="*/ 2147483647 h 308"/>
              <a:gd name="T14" fmla="*/ 2147483647 w 183"/>
              <a:gd name="T15" fmla="*/ 2147483647 h 308"/>
              <a:gd name="T16" fmla="*/ 2147483647 w 183"/>
              <a:gd name="T17" fmla="*/ 2147483647 h 308"/>
              <a:gd name="T18" fmla="*/ 2147483647 w 183"/>
              <a:gd name="T19" fmla="*/ 2147483647 h 308"/>
              <a:gd name="T20" fmla="*/ 2147483647 w 183"/>
              <a:gd name="T21" fmla="*/ 2147483647 h 308"/>
              <a:gd name="T22" fmla="*/ 2147483647 w 183"/>
              <a:gd name="T23" fmla="*/ 2147483647 h 308"/>
              <a:gd name="T24" fmla="*/ 2147483647 w 183"/>
              <a:gd name="T25" fmla="*/ 2147483647 h 308"/>
              <a:gd name="T26" fmla="*/ 2147483647 w 183"/>
              <a:gd name="T27" fmla="*/ 2147483647 h 308"/>
              <a:gd name="T28" fmla="*/ 2147483647 w 183"/>
              <a:gd name="T29" fmla="*/ 2147483647 h 308"/>
              <a:gd name="T30" fmla="*/ 2147483647 w 183"/>
              <a:gd name="T31" fmla="*/ 2147483647 h 308"/>
              <a:gd name="T32" fmla="*/ 2147483647 w 183"/>
              <a:gd name="T33" fmla="*/ 2147483647 h 308"/>
              <a:gd name="T34" fmla="*/ 2147483647 w 183"/>
              <a:gd name="T35" fmla="*/ 2147483647 h 308"/>
              <a:gd name="T36" fmla="*/ 2147483647 w 183"/>
              <a:gd name="T37" fmla="*/ 2147483647 h 308"/>
              <a:gd name="T38" fmla="*/ 2147483647 w 183"/>
              <a:gd name="T39" fmla="*/ 2147483647 h 308"/>
              <a:gd name="T40" fmla="*/ 2147483647 w 183"/>
              <a:gd name="T41" fmla="*/ 2147483647 h 308"/>
              <a:gd name="T42" fmla="*/ 2147483647 w 183"/>
              <a:gd name="T43" fmla="*/ 2147483647 h 308"/>
              <a:gd name="T44" fmla="*/ 2147483647 w 183"/>
              <a:gd name="T45" fmla="*/ 2147483647 h 308"/>
              <a:gd name="T46" fmla="*/ 2147483647 w 183"/>
              <a:gd name="T47" fmla="*/ 2147483647 h 308"/>
              <a:gd name="T48" fmla="*/ 2147483647 w 183"/>
              <a:gd name="T49" fmla="*/ 2147483647 h 308"/>
              <a:gd name="T50" fmla="*/ 2147483647 w 183"/>
              <a:gd name="T51" fmla="*/ 2147483647 h 308"/>
              <a:gd name="T52" fmla="*/ 2147483647 w 183"/>
              <a:gd name="T53" fmla="*/ 2147483647 h 308"/>
              <a:gd name="T54" fmla="*/ 2147483647 w 183"/>
              <a:gd name="T55" fmla="*/ 2147483647 h 308"/>
              <a:gd name="T56" fmla="*/ 2147483647 w 183"/>
              <a:gd name="T57" fmla="*/ 2147483647 h 308"/>
              <a:gd name="T58" fmla="*/ 2147483647 w 183"/>
              <a:gd name="T59" fmla="*/ 2147483647 h 308"/>
              <a:gd name="T60" fmla="*/ 2147483647 w 183"/>
              <a:gd name="T61" fmla="*/ 2147483647 h 308"/>
              <a:gd name="T62" fmla="*/ 2147483647 w 183"/>
              <a:gd name="T63" fmla="*/ 2147483647 h 308"/>
              <a:gd name="T64" fmla="*/ 2147483647 w 183"/>
              <a:gd name="T65" fmla="*/ 2147483647 h 308"/>
              <a:gd name="T66" fmla="*/ 2147483647 w 183"/>
              <a:gd name="T67" fmla="*/ 2147483647 h 308"/>
              <a:gd name="T68" fmla="*/ 2147483647 w 183"/>
              <a:gd name="T69" fmla="*/ 0 h 308"/>
              <a:gd name="T70" fmla="*/ 2147483647 w 183"/>
              <a:gd name="T71" fmla="*/ 0 h 308"/>
              <a:gd name="T72" fmla="*/ 0 w 183"/>
              <a:gd name="T73" fmla="*/ 2147483647 h 3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3" h="308">
                <a:moveTo>
                  <a:pt x="0" y="27"/>
                </a:moveTo>
                <a:lnTo>
                  <a:pt x="0" y="27"/>
                </a:lnTo>
                <a:lnTo>
                  <a:pt x="23" y="45"/>
                </a:lnTo>
                <a:lnTo>
                  <a:pt x="44" y="67"/>
                </a:lnTo>
                <a:lnTo>
                  <a:pt x="62" y="88"/>
                </a:lnTo>
                <a:lnTo>
                  <a:pt x="79" y="109"/>
                </a:lnTo>
                <a:lnTo>
                  <a:pt x="93" y="131"/>
                </a:lnTo>
                <a:lnTo>
                  <a:pt x="105" y="153"/>
                </a:lnTo>
                <a:lnTo>
                  <a:pt x="115" y="176"/>
                </a:lnTo>
                <a:lnTo>
                  <a:pt x="123" y="196"/>
                </a:lnTo>
                <a:lnTo>
                  <a:pt x="130" y="216"/>
                </a:lnTo>
                <a:lnTo>
                  <a:pt x="134" y="236"/>
                </a:lnTo>
                <a:lnTo>
                  <a:pt x="139" y="253"/>
                </a:lnTo>
                <a:lnTo>
                  <a:pt x="143" y="267"/>
                </a:lnTo>
                <a:lnTo>
                  <a:pt x="145" y="282"/>
                </a:lnTo>
                <a:lnTo>
                  <a:pt x="148" y="293"/>
                </a:lnTo>
                <a:lnTo>
                  <a:pt x="149" y="300"/>
                </a:lnTo>
                <a:lnTo>
                  <a:pt x="151" y="308"/>
                </a:lnTo>
                <a:lnTo>
                  <a:pt x="183" y="295"/>
                </a:lnTo>
                <a:lnTo>
                  <a:pt x="183" y="293"/>
                </a:lnTo>
                <a:lnTo>
                  <a:pt x="182" y="286"/>
                </a:lnTo>
                <a:lnTo>
                  <a:pt x="179" y="275"/>
                </a:lnTo>
                <a:lnTo>
                  <a:pt x="177" y="260"/>
                </a:lnTo>
                <a:lnTo>
                  <a:pt x="173" y="243"/>
                </a:lnTo>
                <a:lnTo>
                  <a:pt x="168" y="226"/>
                </a:lnTo>
                <a:lnTo>
                  <a:pt x="162" y="206"/>
                </a:lnTo>
                <a:lnTo>
                  <a:pt x="155" y="184"/>
                </a:lnTo>
                <a:lnTo>
                  <a:pt x="146" y="161"/>
                </a:lnTo>
                <a:lnTo>
                  <a:pt x="134" y="138"/>
                </a:lnTo>
                <a:lnTo>
                  <a:pt x="122" y="114"/>
                </a:lnTo>
                <a:lnTo>
                  <a:pt x="106" y="89"/>
                </a:lnTo>
                <a:lnTo>
                  <a:pt x="89" y="66"/>
                </a:lnTo>
                <a:lnTo>
                  <a:pt x="68" y="43"/>
                </a:lnTo>
                <a:lnTo>
                  <a:pt x="45" y="21"/>
                </a:lnTo>
                <a:lnTo>
                  <a:pt x="19" y="0"/>
                </a:lnTo>
                <a:lnTo>
                  <a:pt x="0" y="27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1" name="Freeform 198"/>
          <p:cNvSpPr>
            <a:spLocks/>
          </p:cNvSpPr>
          <p:nvPr/>
        </p:nvSpPr>
        <p:spPr bwMode="auto">
          <a:xfrm>
            <a:off x="5749925" y="3503613"/>
            <a:ext cx="1125538" cy="201612"/>
          </a:xfrm>
          <a:custGeom>
            <a:avLst/>
            <a:gdLst>
              <a:gd name="T0" fmla="*/ 0 w 2125"/>
              <a:gd name="T1" fmla="*/ 2147483647 h 382"/>
              <a:gd name="T2" fmla="*/ 2147483647 w 2125"/>
              <a:gd name="T3" fmla="*/ 2147483647 h 382"/>
              <a:gd name="T4" fmla="*/ 2147483647 w 2125"/>
              <a:gd name="T5" fmla="*/ 2147483647 h 382"/>
              <a:gd name="T6" fmla="*/ 2147483647 w 2125"/>
              <a:gd name="T7" fmla="*/ 2147483647 h 382"/>
              <a:gd name="T8" fmla="*/ 2147483647 w 2125"/>
              <a:gd name="T9" fmla="*/ 2147483647 h 382"/>
              <a:gd name="T10" fmla="*/ 2147483647 w 2125"/>
              <a:gd name="T11" fmla="*/ 2147483647 h 382"/>
              <a:gd name="T12" fmla="*/ 2147483647 w 2125"/>
              <a:gd name="T13" fmla="*/ 2147483647 h 382"/>
              <a:gd name="T14" fmla="*/ 2147483647 w 2125"/>
              <a:gd name="T15" fmla="*/ 2147483647 h 382"/>
              <a:gd name="T16" fmla="*/ 2147483647 w 2125"/>
              <a:gd name="T17" fmla="*/ 2147483647 h 382"/>
              <a:gd name="T18" fmla="*/ 2147483647 w 2125"/>
              <a:gd name="T19" fmla="*/ 2147483647 h 382"/>
              <a:gd name="T20" fmla="*/ 2147483647 w 2125"/>
              <a:gd name="T21" fmla="*/ 2147483647 h 382"/>
              <a:gd name="T22" fmla="*/ 2147483647 w 2125"/>
              <a:gd name="T23" fmla="*/ 2147483647 h 382"/>
              <a:gd name="T24" fmla="*/ 2147483647 w 2125"/>
              <a:gd name="T25" fmla="*/ 2147483647 h 382"/>
              <a:gd name="T26" fmla="*/ 2147483647 w 2125"/>
              <a:gd name="T27" fmla="*/ 2147483647 h 382"/>
              <a:gd name="T28" fmla="*/ 2147483647 w 2125"/>
              <a:gd name="T29" fmla="*/ 2147483647 h 382"/>
              <a:gd name="T30" fmla="*/ 2147483647 w 2125"/>
              <a:gd name="T31" fmla="*/ 2147483647 h 382"/>
              <a:gd name="T32" fmla="*/ 2147483647 w 2125"/>
              <a:gd name="T33" fmla="*/ 2147483647 h 382"/>
              <a:gd name="T34" fmla="*/ 2147483647 w 2125"/>
              <a:gd name="T35" fmla="*/ 2147483647 h 382"/>
              <a:gd name="T36" fmla="*/ 2147483647 w 2125"/>
              <a:gd name="T37" fmla="*/ 2147483647 h 382"/>
              <a:gd name="T38" fmla="*/ 2147483647 w 2125"/>
              <a:gd name="T39" fmla="*/ 2147483647 h 382"/>
              <a:gd name="T40" fmla="*/ 2147483647 w 2125"/>
              <a:gd name="T41" fmla="*/ 2147483647 h 382"/>
              <a:gd name="T42" fmla="*/ 2147483647 w 2125"/>
              <a:gd name="T43" fmla="*/ 2147483647 h 382"/>
              <a:gd name="T44" fmla="*/ 2147483647 w 2125"/>
              <a:gd name="T45" fmla="*/ 2147483647 h 382"/>
              <a:gd name="T46" fmla="*/ 2147483647 w 2125"/>
              <a:gd name="T47" fmla="*/ 2147483647 h 382"/>
              <a:gd name="T48" fmla="*/ 2147483647 w 2125"/>
              <a:gd name="T49" fmla="*/ 2147483647 h 382"/>
              <a:gd name="T50" fmla="*/ 2147483647 w 2125"/>
              <a:gd name="T51" fmla="*/ 2147483647 h 382"/>
              <a:gd name="T52" fmla="*/ 2147483647 w 2125"/>
              <a:gd name="T53" fmla="*/ 2147483647 h 382"/>
              <a:gd name="T54" fmla="*/ 2147483647 w 2125"/>
              <a:gd name="T55" fmla="*/ 2147483647 h 382"/>
              <a:gd name="T56" fmla="*/ 2147483647 w 2125"/>
              <a:gd name="T57" fmla="*/ 2147483647 h 382"/>
              <a:gd name="T58" fmla="*/ 2147483647 w 2125"/>
              <a:gd name="T59" fmla="*/ 2147483647 h 382"/>
              <a:gd name="T60" fmla="*/ 2147483647 w 2125"/>
              <a:gd name="T61" fmla="*/ 2147483647 h 382"/>
              <a:gd name="T62" fmla="*/ 2147483647 w 2125"/>
              <a:gd name="T63" fmla="*/ 2147483647 h 382"/>
              <a:gd name="T64" fmla="*/ 2147483647 w 2125"/>
              <a:gd name="T65" fmla="*/ 2147483647 h 382"/>
              <a:gd name="T66" fmla="*/ 2147483647 w 2125"/>
              <a:gd name="T67" fmla="*/ 0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25" h="382">
                <a:moveTo>
                  <a:pt x="0" y="12"/>
                </a:moveTo>
                <a:lnTo>
                  <a:pt x="0" y="12"/>
                </a:lnTo>
                <a:lnTo>
                  <a:pt x="27" y="65"/>
                </a:lnTo>
                <a:lnTo>
                  <a:pt x="61" y="111"/>
                </a:lnTo>
                <a:lnTo>
                  <a:pt x="104" y="154"/>
                </a:lnTo>
                <a:lnTo>
                  <a:pt x="154" y="190"/>
                </a:lnTo>
                <a:lnTo>
                  <a:pt x="210" y="222"/>
                </a:lnTo>
                <a:lnTo>
                  <a:pt x="272" y="251"/>
                </a:lnTo>
                <a:lnTo>
                  <a:pt x="339" y="275"/>
                </a:lnTo>
                <a:lnTo>
                  <a:pt x="410" y="296"/>
                </a:lnTo>
                <a:lnTo>
                  <a:pt x="486" y="315"/>
                </a:lnTo>
                <a:lnTo>
                  <a:pt x="566" y="328"/>
                </a:lnTo>
                <a:lnTo>
                  <a:pt x="648" y="340"/>
                </a:lnTo>
                <a:lnTo>
                  <a:pt x="733" y="350"/>
                </a:lnTo>
                <a:lnTo>
                  <a:pt x="820" y="356"/>
                </a:lnTo>
                <a:lnTo>
                  <a:pt x="908" y="361"/>
                </a:lnTo>
                <a:lnTo>
                  <a:pt x="998" y="365"/>
                </a:lnTo>
                <a:lnTo>
                  <a:pt x="1087" y="367"/>
                </a:lnTo>
                <a:lnTo>
                  <a:pt x="1176" y="367"/>
                </a:lnTo>
                <a:lnTo>
                  <a:pt x="1265" y="367"/>
                </a:lnTo>
                <a:lnTo>
                  <a:pt x="1352" y="366"/>
                </a:lnTo>
                <a:lnTo>
                  <a:pt x="1437" y="364"/>
                </a:lnTo>
                <a:lnTo>
                  <a:pt x="1520" y="361"/>
                </a:lnTo>
                <a:lnTo>
                  <a:pt x="1601" y="359"/>
                </a:lnTo>
                <a:lnTo>
                  <a:pt x="1677" y="357"/>
                </a:lnTo>
                <a:lnTo>
                  <a:pt x="1750" y="355"/>
                </a:lnTo>
                <a:lnTo>
                  <a:pt x="1817" y="355"/>
                </a:lnTo>
                <a:lnTo>
                  <a:pt x="1880" y="354"/>
                </a:lnTo>
                <a:lnTo>
                  <a:pt x="1936" y="355"/>
                </a:lnTo>
                <a:lnTo>
                  <a:pt x="1986" y="357"/>
                </a:lnTo>
                <a:lnTo>
                  <a:pt x="2029" y="361"/>
                </a:lnTo>
                <a:lnTo>
                  <a:pt x="2063" y="367"/>
                </a:lnTo>
                <a:lnTo>
                  <a:pt x="2090" y="375"/>
                </a:lnTo>
                <a:lnTo>
                  <a:pt x="2106" y="382"/>
                </a:lnTo>
                <a:lnTo>
                  <a:pt x="2125" y="355"/>
                </a:lnTo>
                <a:lnTo>
                  <a:pt x="2102" y="343"/>
                </a:lnTo>
                <a:lnTo>
                  <a:pt x="2071" y="333"/>
                </a:lnTo>
                <a:lnTo>
                  <a:pt x="2034" y="327"/>
                </a:lnTo>
                <a:lnTo>
                  <a:pt x="1989" y="323"/>
                </a:lnTo>
                <a:lnTo>
                  <a:pt x="1936" y="321"/>
                </a:lnTo>
                <a:lnTo>
                  <a:pt x="1880" y="320"/>
                </a:lnTo>
                <a:lnTo>
                  <a:pt x="1817" y="321"/>
                </a:lnTo>
                <a:lnTo>
                  <a:pt x="1750" y="321"/>
                </a:lnTo>
                <a:lnTo>
                  <a:pt x="1677" y="323"/>
                </a:lnTo>
                <a:lnTo>
                  <a:pt x="1601" y="325"/>
                </a:lnTo>
                <a:lnTo>
                  <a:pt x="1520" y="327"/>
                </a:lnTo>
                <a:lnTo>
                  <a:pt x="1437" y="329"/>
                </a:lnTo>
                <a:lnTo>
                  <a:pt x="1352" y="332"/>
                </a:lnTo>
                <a:lnTo>
                  <a:pt x="1265" y="333"/>
                </a:lnTo>
                <a:lnTo>
                  <a:pt x="1176" y="333"/>
                </a:lnTo>
                <a:lnTo>
                  <a:pt x="1087" y="333"/>
                </a:lnTo>
                <a:lnTo>
                  <a:pt x="998" y="331"/>
                </a:lnTo>
                <a:lnTo>
                  <a:pt x="910" y="327"/>
                </a:lnTo>
                <a:lnTo>
                  <a:pt x="823" y="322"/>
                </a:lnTo>
                <a:lnTo>
                  <a:pt x="736" y="316"/>
                </a:lnTo>
                <a:lnTo>
                  <a:pt x="653" y="306"/>
                </a:lnTo>
                <a:lnTo>
                  <a:pt x="571" y="294"/>
                </a:lnTo>
                <a:lnTo>
                  <a:pt x="493" y="281"/>
                </a:lnTo>
                <a:lnTo>
                  <a:pt x="420" y="262"/>
                </a:lnTo>
                <a:lnTo>
                  <a:pt x="349" y="243"/>
                </a:lnTo>
                <a:lnTo>
                  <a:pt x="284" y="220"/>
                </a:lnTo>
                <a:lnTo>
                  <a:pt x="225" y="193"/>
                </a:lnTo>
                <a:lnTo>
                  <a:pt x="173" y="161"/>
                </a:lnTo>
                <a:lnTo>
                  <a:pt x="126" y="127"/>
                </a:lnTo>
                <a:lnTo>
                  <a:pt x="88" y="89"/>
                </a:lnTo>
                <a:lnTo>
                  <a:pt x="56" y="48"/>
                </a:lnTo>
                <a:lnTo>
                  <a:pt x="32" y="0"/>
                </a:lnTo>
                <a:lnTo>
                  <a:pt x="0" y="12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2" name="Freeform 199"/>
          <p:cNvSpPr>
            <a:spLocks/>
          </p:cNvSpPr>
          <p:nvPr/>
        </p:nvSpPr>
        <p:spPr bwMode="auto">
          <a:xfrm>
            <a:off x="5743575" y="2814638"/>
            <a:ext cx="23813" cy="695325"/>
          </a:xfrm>
          <a:custGeom>
            <a:avLst/>
            <a:gdLst>
              <a:gd name="T0" fmla="*/ 0 w 46"/>
              <a:gd name="T1" fmla="*/ 2147483647 h 1313"/>
              <a:gd name="T2" fmla="*/ 0 w 46"/>
              <a:gd name="T3" fmla="*/ 2147483647 h 1313"/>
              <a:gd name="T4" fmla="*/ 0 w 46"/>
              <a:gd name="T5" fmla="*/ 2147483647 h 1313"/>
              <a:gd name="T6" fmla="*/ 0 w 46"/>
              <a:gd name="T7" fmla="*/ 2147483647 h 1313"/>
              <a:gd name="T8" fmla="*/ 0 w 46"/>
              <a:gd name="T9" fmla="*/ 2147483647 h 1313"/>
              <a:gd name="T10" fmla="*/ 0 w 46"/>
              <a:gd name="T11" fmla="*/ 2147483647 h 1313"/>
              <a:gd name="T12" fmla="*/ 0 w 46"/>
              <a:gd name="T13" fmla="*/ 2147483647 h 1313"/>
              <a:gd name="T14" fmla="*/ 2147483647 w 46"/>
              <a:gd name="T15" fmla="*/ 2147483647 h 1313"/>
              <a:gd name="T16" fmla="*/ 2147483647 w 46"/>
              <a:gd name="T17" fmla="*/ 2147483647 h 1313"/>
              <a:gd name="T18" fmla="*/ 2147483647 w 46"/>
              <a:gd name="T19" fmla="*/ 2147483647 h 1313"/>
              <a:gd name="T20" fmla="*/ 2147483647 w 46"/>
              <a:gd name="T21" fmla="*/ 2147483647 h 1313"/>
              <a:gd name="T22" fmla="*/ 2147483647 w 46"/>
              <a:gd name="T23" fmla="*/ 2147483647 h 1313"/>
              <a:gd name="T24" fmla="*/ 2147483647 w 46"/>
              <a:gd name="T25" fmla="*/ 2147483647 h 1313"/>
              <a:gd name="T26" fmla="*/ 2147483647 w 46"/>
              <a:gd name="T27" fmla="*/ 2147483647 h 1313"/>
              <a:gd name="T28" fmla="*/ 2147483647 w 46"/>
              <a:gd name="T29" fmla="*/ 2147483647 h 1313"/>
              <a:gd name="T30" fmla="*/ 2147483647 w 46"/>
              <a:gd name="T31" fmla="*/ 2147483647 h 1313"/>
              <a:gd name="T32" fmla="*/ 2147483647 w 46"/>
              <a:gd name="T33" fmla="*/ 2147483647 h 1313"/>
              <a:gd name="T34" fmla="*/ 2147483647 w 46"/>
              <a:gd name="T35" fmla="*/ 2147483647 h 1313"/>
              <a:gd name="T36" fmla="*/ 2147483647 w 46"/>
              <a:gd name="T37" fmla="*/ 2147483647 h 1313"/>
              <a:gd name="T38" fmla="*/ 2147483647 w 46"/>
              <a:gd name="T39" fmla="*/ 2147483647 h 1313"/>
              <a:gd name="T40" fmla="*/ 2147483647 w 46"/>
              <a:gd name="T41" fmla="*/ 2147483647 h 1313"/>
              <a:gd name="T42" fmla="*/ 2147483647 w 46"/>
              <a:gd name="T43" fmla="*/ 2147483647 h 1313"/>
              <a:gd name="T44" fmla="*/ 2147483647 w 46"/>
              <a:gd name="T45" fmla="*/ 2147483647 h 1313"/>
              <a:gd name="T46" fmla="*/ 2147483647 w 46"/>
              <a:gd name="T47" fmla="*/ 2147483647 h 1313"/>
              <a:gd name="T48" fmla="*/ 2147483647 w 46"/>
              <a:gd name="T49" fmla="*/ 2147483647 h 1313"/>
              <a:gd name="T50" fmla="*/ 2147483647 w 46"/>
              <a:gd name="T51" fmla="*/ 2147483647 h 1313"/>
              <a:gd name="T52" fmla="*/ 2147483647 w 46"/>
              <a:gd name="T53" fmla="*/ 2147483647 h 1313"/>
              <a:gd name="T54" fmla="*/ 2147483647 w 46"/>
              <a:gd name="T55" fmla="*/ 2147483647 h 1313"/>
              <a:gd name="T56" fmla="*/ 2147483647 w 46"/>
              <a:gd name="T57" fmla="*/ 2147483647 h 1313"/>
              <a:gd name="T58" fmla="*/ 2147483647 w 46"/>
              <a:gd name="T59" fmla="*/ 2147483647 h 1313"/>
              <a:gd name="T60" fmla="*/ 2147483647 w 46"/>
              <a:gd name="T61" fmla="*/ 2147483647 h 1313"/>
              <a:gd name="T62" fmla="*/ 2147483647 w 46"/>
              <a:gd name="T63" fmla="*/ 2147483647 h 1313"/>
              <a:gd name="T64" fmla="*/ 2147483647 w 46"/>
              <a:gd name="T65" fmla="*/ 0 h 13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" h="1313">
                <a:moveTo>
                  <a:pt x="0" y="0"/>
                </a:moveTo>
                <a:lnTo>
                  <a:pt x="0" y="8"/>
                </a:lnTo>
                <a:lnTo>
                  <a:pt x="0" y="22"/>
                </a:lnTo>
                <a:lnTo>
                  <a:pt x="0" y="42"/>
                </a:lnTo>
                <a:lnTo>
                  <a:pt x="0" y="67"/>
                </a:lnTo>
                <a:lnTo>
                  <a:pt x="0" y="99"/>
                </a:lnTo>
                <a:lnTo>
                  <a:pt x="0" y="134"/>
                </a:lnTo>
                <a:lnTo>
                  <a:pt x="0" y="175"/>
                </a:lnTo>
                <a:lnTo>
                  <a:pt x="0" y="219"/>
                </a:lnTo>
                <a:lnTo>
                  <a:pt x="0" y="266"/>
                </a:lnTo>
                <a:lnTo>
                  <a:pt x="0" y="316"/>
                </a:lnTo>
                <a:lnTo>
                  <a:pt x="0" y="369"/>
                </a:lnTo>
                <a:lnTo>
                  <a:pt x="0" y="424"/>
                </a:lnTo>
                <a:lnTo>
                  <a:pt x="0" y="481"/>
                </a:lnTo>
                <a:lnTo>
                  <a:pt x="1" y="538"/>
                </a:lnTo>
                <a:lnTo>
                  <a:pt x="1" y="598"/>
                </a:lnTo>
                <a:lnTo>
                  <a:pt x="1" y="657"/>
                </a:lnTo>
                <a:lnTo>
                  <a:pt x="1" y="717"/>
                </a:lnTo>
                <a:lnTo>
                  <a:pt x="2" y="775"/>
                </a:lnTo>
                <a:lnTo>
                  <a:pt x="2" y="832"/>
                </a:lnTo>
                <a:lnTo>
                  <a:pt x="2" y="890"/>
                </a:lnTo>
                <a:lnTo>
                  <a:pt x="3" y="945"/>
                </a:lnTo>
                <a:lnTo>
                  <a:pt x="3" y="997"/>
                </a:lnTo>
                <a:lnTo>
                  <a:pt x="4" y="1047"/>
                </a:lnTo>
                <a:lnTo>
                  <a:pt x="4" y="1094"/>
                </a:lnTo>
                <a:lnTo>
                  <a:pt x="6" y="1137"/>
                </a:lnTo>
                <a:lnTo>
                  <a:pt x="7" y="1177"/>
                </a:lnTo>
                <a:lnTo>
                  <a:pt x="7" y="1212"/>
                </a:lnTo>
                <a:lnTo>
                  <a:pt x="8" y="1244"/>
                </a:lnTo>
                <a:lnTo>
                  <a:pt x="9" y="1268"/>
                </a:lnTo>
                <a:lnTo>
                  <a:pt x="11" y="1288"/>
                </a:lnTo>
                <a:lnTo>
                  <a:pt x="12" y="1302"/>
                </a:lnTo>
                <a:lnTo>
                  <a:pt x="14" y="1313"/>
                </a:lnTo>
                <a:lnTo>
                  <a:pt x="46" y="1301"/>
                </a:lnTo>
                <a:lnTo>
                  <a:pt x="46" y="1297"/>
                </a:lnTo>
                <a:lnTo>
                  <a:pt x="45" y="1285"/>
                </a:lnTo>
                <a:lnTo>
                  <a:pt x="44" y="1266"/>
                </a:lnTo>
                <a:lnTo>
                  <a:pt x="42" y="1241"/>
                </a:lnTo>
                <a:lnTo>
                  <a:pt x="41" y="1212"/>
                </a:lnTo>
                <a:lnTo>
                  <a:pt x="41" y="1177"/>
                </a:lnTo>
                <a:lnTo>
                  <a:pt x="40" y="1137"/>
                </a:lnTo>
                <a:lnTo>
                  <a:pt x="39" y="1094"/>
                </a:lnTo>
                <a:lnTo>
                  <a:pt x="39" y="1047"/>
                </a:lnTo>
                <a:lnTo>
                  <a:pt x="37" y="997"/>
                </a:lnTo>
                <a:lnTo>
                  <a:pt x="37" y="945"/>
                </a:lnTo>
                <a:lnTo>
                  <a:pt x="36" y="890"/>
                </a:lnTo>
                <a:lnTo>
                  <a:pt x="36" y="832"/>
                </a:lnTo>
                <a:lnTo>
                  <a:pt x="36" y="775"/>
                </a:lnTo>
                <a:lnTo>
                  <a:pt x="35" y="717"/>
                </a:lnTo>
                <a:lnTo>
                  <a:pt x="35" y="657"/>
                </a:lnTo>
                <a:lnTo>
                  <a:pt x="35" y="598"/>
                </a:lnTo>
                <a:lnTo>
                  <a:pt x="35" y="538"/>
                </a:lnTo>
                <a:lnTo>
                  <a:pt x="34" y="481"/>
                </a:lnTo>
                <a:lnTo>
                  <a:pt x="34" y="424"/>
                </a:lnTo>
                <a:lnTo>
                  <a:pt x="34" y="369"/>
                </a:lnTo>
                <a:lnTo>
                  <a:pt x="34" y="316"/>
                </a:lnTo>
                <a:lnTo>
                  <a:pt x="34" y="266"/>
                </a:lnTo>
                <a:lnTo>
                  <a:pt x="34" y="219"/>
                </a:lnTo>
                <a:lnTo>
                  <a:pt x="34" y="175"/>
                </a:lnTo>
                <a:lnTo>
                  <a:pt x="34" y="134"/>
                </a:lnTo>
                <a:lnTo>
                  <a:pt x="34" y="99"/>
                </a:lnTo>
                <a:lnTo>
                  <a:pt x="34" y="67"/>
                </a:lnTo>
                <a:lnTo>
                  <a:pt x="34" y="42"/>
                </a:lnTo>
                <a:lnTo>
                  <a:pt x="34" y="22"/>
                </a:lnTo>
                <a:lnTo>
                  <a:pt x="34" y="8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3" name="Freeform 200"/>
          <p:cNvSpPr>
            <a:spLocks/>
          </p:cNvSpPr>
          <p:nvPr/>
        </p:nvSpPr>
        <p:spPr bwMode="auto">
          <a:xfrm>
            <a:off x="5570538" y="1524000"/>
            <a:ext cx="23812" cy="1201738"/>
          </a:xfrm>
          <a:custGeom>
            <a:avLst/>
            <a:gdLst>
              <a:gd name="T0" fmla="*/ 2147483647 w 44"/>
              <a:gd name="T1" fmla="*/ 0 h 2273"/>
              <a:gd name="T2" fmla="*/ 0 w 44"/>
              <a:gd name="T3" fmla="*/ 0 h 2273"/>
              <a:gd name="T4" fmla="*/ 2147483647 w 44"/>
              <a:gd name="T5" fmla="*/ 2147483647 h 2273"/>
              <a:gd name="T6" fmla="*/ 2147483647 w 44"/>
              <a:gd name="T7" fmla="*/ 2147483647 h 2273"/>
              <a:gd name="T8" fmla="*/ 2147483647 w 44"/>
              <a:gd name="T9" fmla="*/ 0 h 2273"/>
              <a:gd name="T10" fmla="*/ 2147483647 w 44"/>
              <a:gd name="T11" fmla="*/ 0 h 2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" h="2273">
                <a:moveTo>
                  <a:pt x="17" y="0"/>
                </a:moveTo>
                <a:lnTo>
                  <a:pt x="0" y="0"/>
                </a:lnTo>
                <a:lnTo>
                  <a:pt x="10" y="2273"/>
                </a:lnTo>
                <a:lnTo>
                  <a:pt x="44" y="2273"/>
                </a:lnTo>
                <a:lnTo>
                  <a:pt x="34" y="0"/>
                </a:lnTo>
                <a:lnTo>
                  <a:pt x="17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4" name="Freeform 201"/>
          <p:cNvSpPr>
            <a:spLocks/>
          </p:cNvSpPr>
          <p:nvPr/>
        </p:nvSpPr>
        <p:spPr bwMode="auto">
          <a:xfrm>
            <a:off x="5737225" y="1524000"/>
            <a:ext cx="23813" cy="1201738"/>
          </a:xfrm>
          <a:custGeom>
            <a:avLst/>
            <a:gdLst>
              <a:gd name="T0" fmla="*/ 2147483647 w 44"/>
              <a:gd name="T1" fmla="*/ 0 h 2273"/>
              <a:gd name="T2" fmla="*/ 0 w 44"/>
              <a:gd name="T3" fmla="*/ 0 h 2273"/>
              <a:gd name="T4" fmla="*/ 2147483647 w 44"/>
              <a:gd name="T5" fmla="*/ 2147483647 h 2273"/>
              <a:gd name="T6" fmla="*/ 2147483647 w 44"/>
              <a:gd name="T7" fmla="*/ 2147483647 h 2273"/>
              <a:gd name="T8" fmla="*/ 2147483647 w 44"/>
              <a:gd name="T9" fmla="*/ 0 h 2273"/>
              <a:gd name="T10" fmla="*/ 2147483647 w 44"/>
              <a:gd name="T11" fmla="*/ 0 h 2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" h="2273">
                <a:moveTo>
                  <a:pt x="17" y="0"/>
                </a:moveTo>
                <a:lnTo>
                  <a:pt x="0" y="0"/>
                </a:lnTo>
                <a:lnTo>
                  <a:pt x="9" y="2273"/>
                </a:lnTo>
                <a:lnTo>
                  <a:pt x="44" y="2273"/>
                </a:lnTo>
                <a:lnTo>
                  <a:pt x="34" y="0"/>
                </a:lnTo>
                <a:lnTo>
                  <a:pt x="17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5" name="Freeform 202"/>
          <p:cNvSpPr>
            <a:spLocks/>
          </p:cNvSpPr>
          <p:nvPr/>
        </p:nvSpPr>
        <p:spPr bwMode="auto">
          <a:xfrm>
            <a:off x="6786563" y="2708275"/>
            <a:ext cx="677862" cy="346075"/>
          </a:xfrm>
          <a:custGeom>
            <a:avLst/>
            <a:gdLst>
              <a:gd name="T0" fmla="*/ 2147483647 w 1281"/>
              <a:gd name="T1" fmla="*/ 0 h 654"/>
              <a:gd name="T2" fmla="*/ 2147483647 w 1281"/>
              <a:gd name="T3" fmla="*/ 2147483647 h 654"/>
              <a:gd name="T4" fmla="*/ 2147483647 w 1281"/>
              <a:gd name="T5" fmla="*/ 2147483647 h 654"/>
              <a:gd name="T6" fmla="*/ 2147483647 w 1281"/>
              <a:gd name="T7" fmla="*/ 2147483647 h 654"/>
              <a:gd name="T8" fmla="*/ 2147483647 w 1281"/>
              <a:gd name="T9" fmla="*/ 2147483647 h 654"/>
              <a:gd name="T10" fmla="*/ 2147483647 w 1281"/>
              <a:gd name="T11" fmla="*/ 2147483647 h 654"/>
              <a:gd name="T12" fmla="*/ 2147483647 w 1281"/>
              <a:gd name="T13" fmla="*/ 2147483647 h 654"/>
              <a:gd name="T14" fmla="*/ 2147483647 w 1281"/>
              <a:gd name="T15" fmla="*/ 2147483647 h 654"/>
              <a:gd name="T16" fmla="*/ 2147483647 w 1281"/>
              <a:gd name="T17" fmla="*/ 2147483647 h 654"/>
              <a:gd name="T18" fmla="*/ 2147483647 w 1281"/>
              <a:gd name="T19" fmla="*/ 0 h 654"/>
              <a:gd name="T20" fmla="*/ 2147483647 w 1281"/>
              <a:gd name="T21" fmla="*/ 0 h 654"/>
              <a:gd name="T22" fmla="*/ 2147483647 w 1281"/>
              <a:gd name="T23" fmla="*/ 2147483647 h 654"/>
              <a:gd name="T24" fmla="*/ 2147483647 w 1281"/>
              <a:gd name="T25" fmla="*/ 2147483647 h 654"/>
              <a:gd name="T26" fmla="*/ 2147483647 w 1281"/>
              <a:gd name="T27" fmla="*/ 2147483647 h 654"/>
              <a:gd name="T28" fmla="*/ 2147483647 w 1281"/>
              <a:gd name="T29" fmla="*/ 2147483647 h 654"/>
              <a:gd name="T30" fmla="*/ 2147483647 w 1281"/>
              <a:gd name="T31" fmla="*/ 2147483647 h 654"/>
              <a:gd name="T32" fmla="*/ 2147483647 w 1281"/>
              <a:gd name="T33" fmla="*/ 2147483647 h 654"/>
              <a:gd name="T34" fmla="*/ 2147483647 w 1281"/>
              <a:gd name="T35" fmla="*/ 2147483647 h 654"/>
              <a:gd name="T36" fmla="*/ 2147483647 w 1281"/>
              <a:gd name="T37" fmla="*/ 2147483647 h 654"/>
              <a:gd name="T38" fmla="*/ 2147483647 w 1281"/>
              <a:gd name="T39" fmla="*/ 2147483647 h 654"/>
              <a:gd name="T40" fmla="*/ 2147483647 w 1281"/>
              <a:gd name="T41" fmla="*/ 2147483647 h 654"/>
              <a:gd name="T42" fmla="*/ 2147483647 w 1281"/>
              <a:gd name="T43" fmla="*/ 2147483647 h 654"/>
              <a:gd name="T44" fmla="*/ 2147483647 w 1281"/>
              <a:gd name="T45" fmla="*/ 2147483647 h 654"/>
              <a:gd name="T46" fmla="*/ 2147483647 w 1281"/>
              <a:gd name="T47" fmla="*/ 2147483647 h 654"/>
              <a:gd name="T48" fmla="*/ 2147483647 w 1281"/>
              <a:gd name="T49" fmla="*/ 2147483647 h 654"/>
              <a:gd name="T50" fmla="*/ 2147483647 w 1281"/>
              <a:gd name="T51" fmla="*/ 2147483647 h 654"/>
              <a:gd name="T52" fmla="*/ 2147483647 w 1281"/>
              <a:gd name="T53" fmla="*/ 2147483647 h 654"/>
              <a:gd name="T54" fmla="*/ 2147483647 w 1281"/>
              <a:gd name="T55" fmla="*/ 2147483647 h 654"/>
              <a:gd name="T56" fmla="*/ 2147483647 w 1281"/>
              <a:gd name="T57" fmla="*/ 2147483647 h 654"/>
              <a:gd name="T58" fmla="*/ 2147483647 w 1281"/>
              <a:gd name="T59" fmla="*/ 2147483647 h 654"/>
              <a:gd name="T60" fmla="*/ 2147483647 w 1281"/>
              <a:gd name="T61" fmla="*/ 2147483647 h 654"/>
              <a:gd name="T62" fmla="*/ 2147483647 w 1281"/>
              <a:gd name="T63" fmla="*/ 2147483647 h 654"/>
              <a:gd name="T64" fmla="*/ 2147483647 w 1281"/>
              <a:gd name="T65" fmla="*/ 2147483647 h 654"/>
              <a:gd name="T66" fmla="*/ 2147483647 w 1281"/>
              <a:gd name="T67" fmla="*/ 2147483647 h 654"/>
              <a:gd name="T68" fmla="*/ 2147483647 w 1281"/>
              <a:gd name="T69" fmla="*/ 2147483647 h 654"/>
              <a:gd name="T70" fmla="*/ 2147483647 w 1281"/>
              <a:gd name="T71" fmla="*/ 2147483647 h 654"/>
              <a:gd name="T72" fmla="*/ 2147483647 w 1281"/>
              <a:gd name="T73" fmla="*/ 2147483647 h 654"/>
              <a:gd name="T74" fmla="*/ 2147483647 w 1281"/>
              <a:gd name="T75" fmla="*/ 2147483647 h 654"/>
              <a:gd name="T76" fmla="*/ 2147483647 w 1281"/>
              <a:gd name="T77" fmla="*/ 2147483647 h 654"/>
              <a:gd name="T78" fmla="*/ 2147483647 w 1281"/>
              <a:gd name="T79" fmla="*/ 2147483647 h 654"/>
              <a:gd name="T80" fmla="*/ 2147483647 w 1281"/>
              <a:gd name="T81" fmla="*/ 2147483647 h 654"/>
              <a:gd name="T82" fmla="*/ 2147483647 w 1281"/>
              <a:gd name="T83" fmla="*/ 2147483647 h 654"/>
              <a:gd name="T84" fmla="*/ 0 w 1281"/>
              <a:gd name="T85" fmla="*/ 0 h 6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81" h="654">
                <a:moveTo>
                  <a:pt x="0" y="0"/>
                </a:moveTo>
                <a:lnTo>
                  <a:pt x="33" y="0"/>
                </a:lnTo>
                <a:lnTo>
                  <a:pt x="66" y="0"/>
                </a:lnTo>
                <a:lnTo>
                  <a:pt x="100" y="0"/>
                </a:lnTo>
                <a:lnTo>
                  <a:pt x="133" y="1"/>
                </a:lnTo>
                <a:lnTo>
                  <a:pt x="166" y="1"/>
                </a:lnTo>
                <a:lnTo>
                  <a:pt x="199" y="1"/>
                </a:lnTo>
                <a:lnTo>
                  <a:pt x="232" y="1"/>
                </a:lnTo>
                <a:lnTo>
                  <a:pt x="265" y="1"/>
                </a:lnTo>
                <a:lnTo>
                  <a:pt x="298" y="1"/>
                </a:lnTo>
                <a:lnTo>
                  <a:pt x="331" y="1"/>
                </a:lnTo>
                <a:lnTo>
                  <a:pt x="364" y="1"/>
                </a:lnTo>
                <a:lnTo>
                  <a:pt x="397" y="1"/>
                </a:lnTo>
                <a:lnTo>
                  <a:pt x="430" y="1"/>
                </a:lnTo>
                <a:lnTo>
                  <a:pt x="462" y="1"/>
                </a:lnTo>
                <a:lnTo>
                  <a:pt x="495" y="1"/>
                </a:lnTo>
                <a:lnTo>
                  <a:pt x="528" y="1"/>
                </a:lnTo>
                <a:lnTo>
                  <a:pt x="561" y="1"/>
                </a:lnTo>
                <a:lnTo>
                  <a:pt x="594" y="1"/>
                </a:lnTo>
                <a:lnTo>
                  <a:pt x="628" y="1"/>
                </a:lnTo>
                <a:lnTo>
                  <a:pt x="661" y="1"/>
                </a:lnTo>
                <a:lnTo>
                  <a:pt x="694" y="1"/>
                </a:lnTo>
                <a:lnTo>
                  <a:pt x="727" y="1"/>
                </a:lnTo>
                <a:lnTo>
                  <a:pt x="760" y="1"/>
                </a:lnTo>
                <a:lnTo>
                  <a:pt x="793" y="1"/>
                </a:lnTo>
                <a:lnTo>
                  <a:pt x="826" y="1"/>
                </a:lnTo>
                <a:lnTo>
                  <a:pt x="859" y="1"/>
                </a:lnTo>
                <a:lnTo>
                  <a:pt x="892" y="1"/>
                </a:lnTo>
                <a:lnTo>
                  <a:pt x="925" y="1"/>
                </a:lnTo>
                <a:lnTo>
                  <a:pt x="958" y="0"/>
                </a:lnTo>
                <a:lnTo>
                  <a:pt x="991" y="0"/>
                </a:lnTo>
                <a:lnTo>
                  <a:pt x="1024" y="0"/>
                </a:lnTo>
                <a:lnTo>
                  <a:pt x="1057" y="0"/>
                </a:lnTo>
                <a:lnTo>
                  <a:pt x="1063" y="19"/>
                </a:lnTo>
                <a:lnTo>
                  <a:pt x="1070" y="38"/>
                </a:lnTo>
                <a:lnTo>
                  <a:pt x="1076" y="57"/>
                </a:lnTo>
                <a:lnTo>
                  <a:pt x="1082" y="75"/>
                </a:lnTo>
                <a:lnTo>
                  <a:pt x="1090" y="95"/>
                </a:lnTo>
                <a:lnTo>
                  <a:pt x="1096" y="114"/>
                </a:lnTo>
                <a:lnTo>
                  <a:pt x="1103" y="134"/>
                </a:lnTo>
                <a:lnTo>
                  <a:pt x="1109" y="153"/>
                </a:lnTo>
                <a:lnTo>
                  <a:pt x="1116" y="173"/>
                </a:lnTo>
                <a:lnTo>
                  <a:pt x="1123" y="193"/>
                </a:lnTo>
                <a:lnTo>
                  <a:pt x="1130" y="212"/>
                </a:lnTo>
                <a:lnTo>
                  <a:pt x="1137" y="232"/>
                </a:lnTo>
                <a:lnTo>
                  <a:pt x="1143" y="251"/>
                </a:lnTo>
                <a:lnTo>
                  <a:pt x="1151" y="271"/>
                </a:lnTo>
                <a:lnTo>
                  <a:pt x="1157" y="291"/>
                </a:lnTo>
                <a:lnTo>
                  <a:pt x="1164" y="311"/>
                </a:lnTo>
                <a:lnTo>
                  <a:pt x="1171" y="332"/>
                </a:lnTo>
                <a:lnTo>
                  <a:pt x="1177" y="352"/>
                </a:lnTo>
                <a:lnTo>
                  <a:pt x="1185" y="373"/>
                </a:lnTo>
                <a:lnTo>
                  <a:pt x="1192" y="394"/>
                </a:lnTo>
                <a:lnTo>
                  <a:pt x="1199" y="415"/>
                </a:lnTo>
                <a:lnTo>
                  <a:pt x="1207" y="437"/>
                </a:lnTo>
                <a:lnTo>
                  <a:pt x="1214" y="457"/>
                </a:lnTo>
                <a:lnTo>
                  <a:pt x="1221" y="479"/>
                </a:lnTo>
                <a:lnTo>
                  <a:pt x="1229" y="500"/>
                </a:lnTo>
                <a:lnTo>
                  <a:pt x="1236" y="522"/>
                </a:lnTo>
                <a:lnTo>
                  <a:pt x="1243" y="544"/>
                </a:lnTo>
                <a:lnTo>
                  <a:pt x="1251" y="565"/>
                </a:lnTo>
                <a:lnTo>
                  <a:pt x="1258" y="587"/>
                </a:lnTo>
                <a:lnTo>
                  <a:pt x="1266" y="609"/>
                </a:lnTo>
                <a:lnTo>
                  <a:pt x="1274" y="631"/>
                </a:lnTo>
                <a:lnTo>
                  <a:pt x="1281" y="653"/>
                </a:lnTo>
                <a:lnTo>
                  <a:pt x="1245" y="653"/>
                </a:lnTo>
                <a:lnTo>
                  <a:pt x="1208" y="653"/>
                </a:lnTo>
                <a:lnTo>
                  <a:pt x="1173" y="653"/>
                </a:lnTo>
                <a:lnTo>
                  <a:pt x="1136" y="654"/>
                </a:lnTo>
                <a:lnTo>
                  <a:pt x="1099" y="654"/>
                </a:lnTo>
                <a:lnTo>
                  <a:pt x="1063" y="654"/>
                </a:lnTo>
                <a:lnTo>
                  <a:pt x="1026" y="654"/>
                </a:lnTo>
                <a:lnTo>
                  <a:pt x="990" y="654"/>
                </a:lnTo>
                <a:lnTo>
                  <a:pt x="954" y="654"/>
                </a:lnTo>
                <a:lnTo>
                  <a:pt x="918" y="654"/>
                </a:lnTo>
                <a:lnTo>
                  <a:pt x="881" y="654"/>
                </a:lnTo>
                <a:lnTo>
                  <a:pt x="844" y="654"/>
                </a:lnTo>
                <a:lnTo>
                  <a:pt x="808" y="654"/>
                </a:lnTo>
                <a:lnTo>
                  <a:pt x="771" y="654"/>
                </a:lnTo>
                <a:lnTo>
                  <a:pt x="735" y="654"/>
                </a:lnTo>
                <a:lnTo>
                  <a:pt x="698" y="654"/>
                </a:lnTo>
                <a:lnTo>
                  <a:pt x="661" y="654"/>
                </a:lnTo>
                <a:lnTo>
                  <a:pt x="625" y="654"/>
                </a:lnTo>
                <a:lnTo>
                  <a:pt x="588" y="654"/>
                </a:lnTo>
                <a:lnTo>
                  <a:pt x="553" y="654"/>
                </a:lnTo>
                <a:lnTo>
                  <a:pt x="516" y="654"/>
                </a:lnTo>
                <a:lnTo>
                  <a:pt x="480" y="654"/>
                </a:lnTo>
                <a:lnTo>
                  <a:pt x="443" y="654"/>
                </a:lnTo>
                <a:lnTo>
                  <a:pt x="406" y="654"/>
                </a:lnTo>
                <a:lnTo>
                  <a:pt x="370" y="654"/>
                </a:lnTo>
                <a:lnTo>
                  <a:pt x="333" y="654"/>
                </a:lnTo>
                <a:lnTo>
                  <a:pt x="297" y="654"/>
                </a:lnTo>
                <a:lnTo>
                  <a:pt x="260" y="654"/>
                </a:lnTo>
                <a:lnTo>
                  <a:pt x="223" y="653"/>
                </a:lnTo>
                <a:lnTo>
                  <a:pt x="187" y="653"/>
                </a:lnTo>
                <a:lnTo>
                  <a:pt x="150" y="653"/>
                </a:lnTo>
                <a:lnTo>
                  <a:pt x="114" y="653"/>
                </a:lnTo>
                <a:lnTo>
                  <a:pt x="110" y="631"/>
                </a:lnTo>
                <a:lnTo>
                  <a:pt x="106" y="609"/>
                </a:lnTo>
                <a:lnTo>
                  <a:pt x="103" y="587"/>
                </a:lnTo>
                <a:lnTo>
                  <a:pt x="99" y="566"/>
                </a:lnTo>
                <a:lnTo>
                  <a:pt x="95" y="544"/>
                </a:lnTo>
                <a:lnTo>
                  <a:pt x="92" y="522"/>
                </a:lnTo>
                <a:lnTo>
                  <a:pt x="88" y="501"/>
                </a:lnTo>
                <a:lnTo>
                  <a:pt x="84" y="479"/>
                </a:lnTo>
                <a:lnTo>
                  <a:pt x="81" y="459"/>
                </a:lnTo>
                <a:lnTo>
                  <a:pt x="77" y="437"/>
                </a:lnTo>
                <a:lnTo>
                  <a:pt x="73" y="416"/>
                </a:lnTo>
                <a:lnTo>
                  <a:pt x="70" y="395"/>
                </a:lnTo>
                <a:lnTo>
                  <a:pt x="66" y="373"/>
                </a:lnTo>
                <a:lnTo>
                  <a:pt x="62" y="352"/>
                </a:lnTo>
                <a:lnTo>
                  <a:pt x="59" y="332"/>
                </a:lnTo>
                <a:lnTo>
                  <a:pt x="55" y="311"/>
                </a:lnTo>
                <a:lnTo>
                  <a:pt x="51" y="291"/>
                </a:lnTo>
                <a:lnTo>
                  <a:pt x="48" y="271"/>
                </a:lnTo>
                <a:lnTo>
                  <a:pt x="44" y="251"/>
                </a:lnTo>
                <a:lnTo>
                  <a:pt x="42" y="232"/>
                </a:lnTo>
                <a:lnTo>
                  <a:pt x="38" y="212"/>
                </a:lnTo>
                <a:lnTo>
                  <a:pt x="34" y="193"/>
                </a:lnTo>
                <a:lnTo>
                  <a:pt x="31" y="173"/>
                </a:lnTo>
                <a:lnTo>
                  <a:pt x="27" y="153"/>
                </a:lnTo>
                <a:lnTo>
                  <a:pt x="23" y="134"/>
                </a:lnTo>
                <a:lnTo>
                  <a:pt x="20" y="114"/>
                </a:lnTo>
                <a:lnTo>
                  <a:pt x="17" y="95"/>
                </a:lnTo>
                <a:lnTo>
                  <a:pt x="14" y="77"/>
                </a:lnTo>
                <a:lnTo>
                  <a:pt x="10" y="57"/>
                </a:lnTo>
                <a:lnTo>
                  <a:pt x="6" y="38"/>
                </a:lnTo>
                <a:lnTo>
                  <a:pt x="4" y="1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6" name="Freeform 203"/>
          <p:cNvSpPr>
            <a:spLocks/>
          </p:cNvSpPr>
          <p:nvPr/>
        </p:nvSpPr>
        <p:spPr bwMode="auto">
          <a:xfrm>
            <a:off x="7005638" y="3201988"/>
            <a:ext cx="173037" cy="177800"/>
          </a:xfrm>
          <a:custGeom>
            <a:avLst/>
            <a:gdLst>
              <a:gd name="T0" fmla="*/ 2147483647 w 327"/>
              <a:gd name="T1" fmla="*/ 2147483647 h 335"/>
              <a:gd name="T2" fmla="*/ 2147483647 w 327"/>
              <a:gd name="T3" fmla="*/ 2147483647 h 335"/>
              <a:gd name="T4" fmla="*/ 2147483647 w 327"/>
              <a:gd name="T5" fmla="*/ 0 h 335"/>
              <a:gd name="T6" fmla="*/ 0 w 327"/>
              <a:gd name="T7" fmla="*/ 2147483647 h 335"/>
              <a:gd name="T8" fmla="*/ 2147483647 w 327"/>
              <a:gd name="T9" fmla="*/ 2147483647 h 335"/>
              <a:gd name="T10" fmla="*/ 2147483647 w 327"/>
              <a:gd name="T11" fmla="*/ 2147483647 h 3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7" h="335">
                <a:moveTo>
                  <a:pt x="314" y="322"/>
                </a:moveTo>
                <a:lnTo>
                  <a:pt x="327" y="310"/>
                </a:lnTo>
                <a:lnTo>
                  <a:pt x="24" y="0"/>
                </a:lnTo>
                <a:lnTo>
                  <a:pt x="0" y="25"/>
                </a:lnTo>
                <a:lnTo>
                  <a:pt x="302" y="335"/>
                </a:lnTo>
                <a:lnTo>
                  <a:pt x="314" y="3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7" name="Freeform 204"/>
          <p:cNvSpPr>
            <a:spLocks/>
          </p:cNvSpPr>
          <p:nvPr/>
        </p:nvSpPr>
        <p:spPr bwMode="auto">
          <a:xfrm>
            <a:off x="7000875" y="3033713"/>
            <a:ext cx="173038" cy="277812"/>
          </a:xfrm>
          <a:custGeom>
            <a:avLst/>
            <a:gdLst>
              <a:gd name="T0" fmla="*/ 2147483647 w 327"/>
              <a:gd name="T1" fmla="*/ 2147483647 h 524"/>
              <a:gd name="T2" fmla="*/ 2147483647 w 327"/>
              <a:gd name="T3" fmla="*/ 2147483647 h 524"/>
              <a:gd name="T4" fmla="*/ 2147483647 w 327"/>
              <a:gd name="T5" fmla="*/ 0 h 524"/>
              <a:gd name="T6" fmla="*/ 2147483647 w 327"/>
              <a:gd name="T7" fmla="*/ 2147483647 h 524"/>
              <a:gd name="T8" fmla="*/ 0 w 327"/>
              <a:gd name="T9" fmla="*/ 2147483647 h 524"/>
              <a:gd name="T10" fmla="*/ 2147483647 w 327"/>
              <a:gd name="T11" fmla="*/ 2147483647 h 5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7" h="524">
                <a:moveTo>
                  <a:pt x="225" y="524"/>
                </a:moveTo>
                <a:lnTo>
                  <a:pt x="325" y="521"/>
                </a:lnTo>
                <a:lnTo>
                  <a:pt x="327" y="0"/>
                </a:lnTo>
                <a:lnTo>
                  <a:pt x="37" y="109"/>
                </a:lnTo>
                <a:lnTo>
                  <a:pt x="0" y="297"/>
                </a:lnTo>
                <a:lnTo>
                  <a:pt x="225" y="52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8" name="Freeform 205"/>
          <p:cNvSpPr>
            <a:spLocks/>
          </p:cNvSpPr>
          <p:nvPr/>
        </p:nvSpPr>
        <p:spPr bwMode="auto">
          <a:xfrm>
            <a:off x="7118350" y="3311525"/>
            <a:ext cx="52388" cy="39688"/>
          </a:xfrm>
          <a:custGeom>
            <a:avLst/>
            <a:gdLst>
              <a:gd name="T0" fmla="*/ 0 w 100"/>
              <a:gd name="T1" fmla="*/ 0 h 76"/>
              <a:gd name="T2" fmla="*/ 2147483647 w 100"/>
              <a:gd name="T3" fmla="*/ 2147483647 h 76"/>
              <a:gd name="T4" fmla="*/ 2147483647 w 100"/>
              <a:gd name="T5" fmla="*/ 2147483647 h 76"/>
              <a:gd name="T6" fmla="*/ 0 w 100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76">
                <a:moveTo>
                  <a:pt x="0" y="0"/>
                </a:moveTo>
                <a:lnTo>
                  <a:pt x="100" y="3"/>
                </a:lnTo>
                <a:lnTo>
                  <a:pt x="97" y="76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" name="Line 206"/>
          <p:cNvSpPr>
            <a:spLocks noChangeShapeType="1"/>
          </p:cNvSpPr>
          <p:nvPr/>
        </p:nvSpPr>
        <p:spPr bwMode="auto">
          <a:xfrm flipH="1">
            <a:off x="7115175" y="331152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" name="Freeform 207"/>
          <p:cNvSpPr>
            <a:spLocks noEditPoints="1"/>
          </p:cNvSpPr>
          <p:nvPr/>
        </p:nvSpPr>
        <p:spPr bwMode="auto">
          <a:xfrm>
            <a:off x="4073525" y="1419225"/>
            <a:ext cx="908050" cy="3465513"/>
          </a:xfrm>
          <a:custGeom>
            <a:avLst/>
            <a:gdLst>
              <a:gd name="T0" fmla="*/ 2147483647 w 1717"/>
              <a:gd name="T1" fmla="*/ 2147483647 h 6550"/>
              <a:gd name="T2" fmla="*/ 2147483647 w 1717"/>
              <a:gd name="T3" fmla="*/ 2147483647 h 6550"/>
              <a:gd name="T4" fmla="*/ 2147483647 w 1717"/>
              <a:gd name="T5" fmla="*/ 2147483647 h 6550"/>
              <a:gd name="T6" fmla="*/ 2147483647 w 1717"/>
              <a:gd name="T7" fmla="*/ 2147483647 h 6550"/>
              <a:gd name="T8" fmla="*/ 2147483647 w 1717"/>
              <a:gd name="T9" fmla="*/ 2147483647 h 6550"/>
              <a:gd name="T10" fmla="*/ 2147483647 w 1717"/>
              <a:gd name="T11" fmla="*/ 2147483647 h 6550"/>
              <a:gd name="T12" fmla="*/ 2147483647 w 1717"/>
              <a:gd name="T13" fmla="*/ 2147483647 h 6550"/>
              <a:gd name="T14" fmla="*/ 2147483647 w 1717"/>
              <a:gd name="T15" fmla="*/ 2147483647 h 6550"/>
              <a:gd name="T16" fmla="*/ 2147483647 w 1717"/>
              <a:gd name="T17" fmla="*/ 2147483647 h 6550"/>
              <a:gd name="T18" fmla="*/ 2147483647 w 1717"/>
              <a:gd name="T19" fmla="*/ 2147483647 h 6550"/>
              <a:gd name="T20" fmla="*/ 2147483647 w 1717"/>
              <a:gd name="T21" fmla="*/ 2147483647 h 6550"/>
              <a:gd name="T22" fmla="*/ 2147483647 w 1717"/>
              <a:gd name="T23" fmla="*/ 2147483647 h 6550"/>
              <a:gd name="T24" fmla="*/ 2147483647 w 1717"/>
              <a:gd name="T25" fmla="*/ 2147483647 h 6550"/>
              <a:gd name="T26" fmla="*/ 2147483647 w 1717"/>
              <a:gd name="T27" fmla="*/ 2147483647 h 6550"/>
              <a:gd name="T28" fmla="*/ 2147483647 w 1717"/>
              <a:gd name="T29" fmla="*/ 2147483647 h 6550"/>
              <a:gd name="T30" fmla="*/ 2147483647 w 1717"/>
              <a:gd name="T31" fmla="*/ 2147483647 h 6550"/>
              <a:gd name="T32" fmla="*/ 2147483647 w 1717"/>
              <a:gd name="T33" fmla="*/ 2147483647 h 6550"/>
              <a:gd name="T34" fmla="*/ 2147483647 w 1717"/>
              <a:gd name="T35" fmla="*/ 2147483647 h 6550"/>
              <a:gd name="T36" fmla="*/ 2147483647 w 1717"/>
              <a:gd name="T37" fmla="*/ 2147483647 h 6550"/>
              <a:gd name="T38" fmla="*/ 2147483647 w 1717"/>
              <a:gd name="T39" fmla="*/ 2147483647 h 6550"/>
              <a:gd name="T40" fmla="*/ 2147483647 w 1717"/>
              <a:gd name="T41" fmla="*/ 2147483647 h 6550"/>
              <a:gd name="T42" fmla="*/ 2147483647 w 1717"/>
              <a:gd name="T43" fmla="*/ 2147483647 h 6550"/>
              <a:gd name="T44" fmla="*/ 2147483647 w 1717"/>
              <a:gd name="T45" fmla="*/ 2147483647 h 6550"/>
              <a:gd name="T46" fmla="*/ 2147483647 w 1717"/>
              <a:gd name="T47" fmla="*/ 2147483647 h 6550"/>
              <a:gd name="T48" fmla="*/ 2147483647 w 1717"/>
              <a:gd name="T49" fmla="*/ 2147483647 h 6550"/>
              <a:gd name="T50" fmla="*/ 2147483647 w 1717"/>
              <a:gd name="T51" fmla="*/ 2147483647 h 6550"/>
              <a:gd name="T52" fmla="*/ 2147483647 w 1717"/>
              <a:gd name="T53" fmla="*/ 2147483647 h 6550"/>
              <a:gd name="T54" fmla="*/ 2147483647 w 1717"/>
              <a:gd name="T55" fmla="*/ 2147483647 h 6550"/>
              <a:gd name="T56" fmla="*/ 2147483647 w 1717"/>
              <a:gd name="T57" fmla="*/ 2147483647 h 6550"/>
              <a:gd name="T58" fmla="*/ 2147483647 w 1717"/>
              <a:gd name="T59" fmla="*/ 2147483647 h 6550"/>
              <a:gd name="T60" fmla="*/ 2147483647 w 1717"/>
              <a:gd name="T61" fmla="*/ 2147483647 h 6550"/>
              <a:gd name="T62" fmla="*/ 2147483647 w 1717"/>
              <a:gd name="T63" fmla="*/ 2147483647 h 6550"/>
              <a:gd name="T64" fmla="*/ 2147483647 w 1717"/>
              <a:gd name="T65" fmla="*/ 2147483647 h 6550"/>
              <a:gd name="T66" fmla="*/ 2147483647 w 1717"/>
              <a:gd name="T67" fmla="*/ 2147483647 h 6550"/>
              <a:gd name="T68" fmla="*/ 2147483647 w 1717"/>
              <a:gd name="T69" fmla="*/ 2147483647 h 6550"/>
              <a:gd name="T70" fmla="*/ 2147483647 w 1717"/>
              <a:gd name="T71" fmla="*/ 2147483647 h 6550"/>
              <a:gd name="T72" fmla="*/ 2147483647 w 1717"/>
              <a:gd name="T73" fmla="*/ 2147483647 h 6550"/>
              <a:gd name="T74" fmla="*/ 2147483647 w 1717"/>
              <a:gd name="T75" fmla="*/ 2147483647 h 6550"/>
              <a:gd name="T76" fmla="*/ 2147483647 w 1717"/>
              <a:gd name="T77" fmla="*/ 2147483647 h 6550"/>
              <a:gd name="T78" fmla="*/ 2147483647 w 1717"/>
              <a:gd name="T79" fmla="*/ 2147483647 h 6550"/>
              <a:gd name="T80" fmla="*/ 2147483647 w 1717"/>
              <a:gd name="T81" fmla="*/ 2147483647 h 6550"/>
              <a:gd name="T82" fmla="*/ 2147483647 w 1717"/>
              <a:gd name="T83" fmla="*/ 2147483647 h 6550"/>
              <a:gd name="T84" fmla="*/ 2147483647 w 1717"/>
              <a:gd name="T85" fmla="*/ 2147483647 h 6550"/>
              <a:gd name="T86" fmla="*/ 2147483647 w 1717"/>
              <a:gd name="T87" fmla="*/ 2147483647 h 6550"/>
              <a:gd name="T88" fmla="*/ 2147483647 w 1717"/>
              <a:gd name="T89" fmla="*/ 2147483647 h 6550"/>
              <a:gd name="T90" fmla="*/ 2147483647 w 1717"/>
              <a:gd name="T91" fmla="*/ 2147483647 h 6550"/>
              <a:gd name="T92" fmla="*/ 2147483647 w 1717"/>
              <a:gd name="T93" fmla="*/ 2147483647 h 6550"/>
              <a:gd name="T94" fmla="*/ 2147483647 w 1717"/>
              <a:gd name="T95" fmla="*/ 2147483647 h 6550"/>
              <a:gd name="T96" fmla="*/ 2147483647 w 1717"/>
              <a:gd name="T97" fmla="*/ 2147483647 h 6550"/>
              <a:gd name="T98" fmla="*/ 2147483647 w 1717"/>
              <a:gd name="T99" fmla="*/ 2147483647 h 6550"/>
              <a:gd name="T100" fmla="*/ 2147483647 w 1717"/>
              <a:gd name="T101" fmla="*/ 2147483647 h 6550"/>
              <a:gd name="T102" fmla="*/ 2147483647 w 1717"/>
              <a:gd name="T103" fmla="*/ 2147483647 h 6550"/>
              <a:gd name="T104" fmla="*/ 2147483647 w 1717"/>
              <a:gd name="T105" fmla="*/ 2147483647 h 6550"/>
              <a:gd name="T106" fmla="*/ 2147483647 w 1717"/>
              <a:gd name="T107" fmla="*/ 2147483647 h 65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717" h="6550">
                <a:moveTo>
                  <a:pt x="668" y="6134"/>
                </a:moveTo>
                <a:lnTo>
                  <a:pt x="647" y="6138"/>
                </a:lnTo>
                <a:lnTo>
                  <a:pt x="626" y="6143"/>
                </a:lnTo>
                <a:lnTo>
                  <a:pt x="602" y="6147"/>
                </a:lnTo>
                <a:lnTo>
                  <a:pt x="579" y="6154"/>
                </a:lnTo>
                <a:lnTo>
                  <a:pt x="556" y="6161"/>
                </a:lnTo>
                <a:lnTo>
                  <a:pt x="532" y="6167"/>
                </a:lnTo>
                <a:lnTo>
                  <a:pt x="506" y="6174"/>
                </a:lnTo>
                <a:lnTo>
                  <a:pt x="482" y="6183"/>
                </a:lnTo>
                <a:lnTo>
                  <a:pt x="467" y="6188"/>
                </a:lnTo>
                <a:lnTo>
                  <a:pt x="452" y="6193"/>
                </a:lnTo>
                <a:lnTo>
                  <a:pt x="438" y="6197"/>
                </a:lnTo>
                <a:lnTo>
                  <a:pt x="423" y="6202"/>
                </a:lnTo>
                <a:lnTo>
                  <a:pt x="408" y="6208"/>
                </a:lnTo>
                <a:lnTo>
                  <a:pt x="394" y="6213"/>
                </a:lnTo>
                <a:lnTo>
                  <a:pt x="380" y="6219"/>
                </a:lnTo>
                <a:lnTo>
                  <a:pt x="366" y="6226"/>
                </a:lnTo>
                <a:lnTo>
                  <a:pt x="351" y="6232"/>
                </a:lnTo>
                <a:lnTo>
                  <a:pt x="336" y="6238"/>
                </a:lnTo>
                <a:lnTo>
                  <a:pt x="322" y="6244"/>
                </a:lnTo>
                <a:lnTo>
                  <a:pt x="308" y="6251"/>
                </a:lnTo>
                <a:lnTo>
                  <a:pt x="294" y="6257"/>
                </a:lnTo>
                <a:lnTo>
                  <a:pt x="280" y="6265"/>
                </a:lnTo>
                <a:lnTo>
                  <a:pt x="267" y="6271"/>
                </a:lnTo>
                <a:lnTo>
                  <a:pt x="253" y="6278"/>
                </a:lnTo>
                <a:lnTo>
                  <a:pt x="239" y="6285"/>
                </a:lnTo>
                <a:lnTo>
                  <a:pt x="224" y="6294"/>
                </a:lnTo>
                <a:lnTo>
                  <a:pt x="210" y="6301"/>
                </a:lnTo>
                <a:lnTo>
                  <a:pt x="196" y="6309"/>
                </a:lnTo>
                <a:lnTo>
                  <a:pt x="183" y="6317"/>
                </a:lnTo>
                <a:lnTo>
                  <a:pt x="168" y="6324"/>
                </a:lnTo>
                <a:lnTo>
                  <a:pt x="155" y="6333"/>
                </a:lnTo>
                <a:lnTo>
                  <a:pt x="142" y="6340"/>
                </a:lnTo>
                <a:lnTo>
                  <a:pt x="130" y="6349"/>
                </a:lnTo>
                <a:lnTo>
                  <a:pt x="118" y="6357"/>
                </a:lnTo>
                <a:lnTo>
                  <a:pt x="106" y="6365"/>
                </a:lnTo>
                <a:lnTo>
                  <a:pt x="95" y="6373"/>
                </a:lnTo>
                <a:lnTo>
                  <a:pt x="84" y="6382"/>
                </a:lnTo>
                <a:lnTo>
                  <a:pt x="74" y="6390"/>
                </a:lnTo>
                <a:lnTo>
                  <a:pt x="64" y="6398"/>
                </a:lnTo>
                <a:lnTo>
                  <a:pt x="56" y="6406"/>
                </a:lnTo>
                <a:lnTo>
                  <a:pt x="39" y="6423"/>
                </a:lnTo>
                <a:lnTo>
                  <a:pt x="25" y="6439"/>
                </a:lnTo>
                <a:lnTo>
                  <a:pt x="13" y="6455"/>
                </a:lnTo>
                <a:lnTo>
                  <a:pt x="6" y="6471"/>
                </a:lnTo>
                <a:lnTo>
                  <a:pt x="1" y="6484"/>
                </a:lnTo>
                <a:lnTo>
                  <a:pt x="0" y="6498"/>
                </a:lnTo>
                <a:lnTo>
                  <a:pt x="2" y="6510"/>
                </a:lnTo>
                <a:lnTo>
                  <a:pt x="8" y="6521"/>
                </a:lnTo>
                <a:lnTo>
                  <a:pt x="19" y="6529"/>
                </a:lnTo>
                <a:lnTo>
                  <a:pt x="33" y="6535"/>
                </a:lnTo>
                <a:lnTo>
                  <a:pt x="48" y="6540"/>
                </a:lnTo>
                <a:lnTo>
                  <a:pt x="67" y="6545"/>
                </a:lnTo>
                <a:lnTo>
                  <a:pt x="86" y="6548"/>
                </a:lnTo>
                <a:lnTo>
                  <a:pt x="108" y="6550"/>
                </a:lnTo>
                <a:lnTo>
                  <a:pt x="130" y="6550"/>
                </a:lnTo>
                <a:lnTo>
                  <a:pt x="155" y="6549"/>
                </a:lnTo>
                <a:lnTo>
                  <a:pt x="180" y="6548"/>
                </a:lnTo>
                <a:lnTo>
                  <a:pt x="207" y="6545"/>
                </a:lnTo>
                <a:lnTo>
                  <a:pt x="234" y="6540"/>
                </a:lnTo>
                <a:lnTo>
                  <a:pt x="262" y="6537"/>
                </a:lnTo>
                <a:lnTo>
                  <a:pt x="291" y="6531"/>
                </a:lnTo>
                <a:lnTo>
                  <a:pt x="321" y="6523"/>
                </a:lnTo>
                <a:lnTo>
                  <a:pt x="350" y="6516"/>
                </a:lnTo>
                <a:lnTo>
                  <a:pt x="379" y="6507"/>
                </a:lnTo>
                <a:lnTo>
                  <a:pt x="403" y="6500"/>
                </a:lnTo>
                <a:lnTo>
                  <a:pt x="429" y="6492"/>
                </a:lnTo>
                <a:lnTo>
                  <a:pt x="452" y="6483"/>
                </a:lnTo>
                <a:lnTo>
                  <a:pt x="477" y="6474"/>
                </a:lnTo>
                <a:lnTo>
                  <a:pt x="500" y="6466"/>
                </a:lnTo>
                <a:lnTo>
                  <a:pt x="523" y="6456"/>
                </a:lnTo>
                <a:lnTo>
                  <a:pt x="546" y="6448"/>
                </a:lnTo>
                <a:lnTo>
                  <a:pt x="568" y="6438"/>
                </a:lnTo>
                <a:lnTo>
                  <a:pt x="588" y="6429"/>
                </a:lnTo>
                <a:lnTo>
                  <a:pt x="606" y="6421"/>
                </a:lnTo>
                <a:lnTo>
                  <a:pt x="626" y="6412"/>
                </a:lnTo>
                <a:lnTo>
                  <a:pt x="644" y="6404"/>
                </a:lnTo>
                <a:lnTo>
                  <a:pt x="662" y="6395"/>
                </a:lnTo>
                <a:lnTo>
                  <a:pt x="679" y="6387"/>
                </a:lnTo>
                <a:lnTo>
                  <a:pt x="696" y="6377"/>
                </a:lnTo>
                <a:lnTo>
                  <a:pt x="713" y="6368"/>
                </a:lnTo>
                <a:lnTo>
                  <a:pt x="728" y="6360"/>
                </a:lnTo>
                <a:lnTo>
                  <a:pt x="743" y="6351"/>
                </a:lnTo>
                <a:lnTo>
                  <a:pt x="756" y="6343"/>
                </a:lnTo>
                <a:lnTo>
                  <a:pt x="769" y="6334"/>
                </a:lnTo>
                <a:lnTo>
                  <a:pt x="782" y="6327"/>
                </a:lnTo>
                <a:lnTo>
                  <a:pt x="793" y="6320"/>
                </a:lnTo>
                <a:lnTo>
                  <a:pt x="804" y="6312"/>
                </a:lnTo>
                <a:lnTo>
                  <a:pt x="813" y="6305"/>
                </a:lnTo>
                <a:lnTo>
                  <a:pt x="822" y="6299"/>
                </a:lnTo>
                <a:lnTo>
                  <a:pt x="832" y="6291"/>
                </a:lnTo>
                <a:lnTo>
                  <a:pt x="839" y="6285"/>
                </a:lnTo>
                <a:lnTo>
                  <a:pt x="848" y="6278"/>
                </a:lnTo>
                <a:lnTo>
                  <a:pt x="855" y="6272"/>
                </a:lnTo>
                <a:lnTo>
                  <a:pt x="862" y="6266"/>
                </a:lnTo>
                <a:lnTo>
                  <a:pt x="868" y="6260"/>
                </a:lnTo>
                <a:lnTo>
                  <a:pt x="873" y="6254"/>
                </a:lnTo>
                <a:lnTo>
                  <a:pt x="878" y="6248"/>
                </a:lnTo>
                <a:lnTo>
                  <a:pt x="883" y="6241"/>
                </a:lnTo>
                <a:lnTo>
                  <a:pt x="888" y="6237"/>
                </a:lnTo>
                <a:lnTo>
                  <a:pt x="891" y="6230"/>
                </a:lnTo>
                <a:lnTo>
                  <a:pt x="896" y="6226"/>
                </a:lnTo>
                <a:lnTo>
                  <a:pt x="900" y="6219"/>
                </a:lnTo>
                <a:lnTo>
                  <a:pt x="904" y="6216"/>
                </a:lnTo>
                <a:lnTo>
                  <a:pt x="906" y="6211"/>
                </a:lnTo>
                <a:lnTo>
                  <a:pt x="909" y="6206"/>
                </a:lnTo>
                <a:lnTo>
                  <a:pt x="911" y="6201"/>
                </a:lnTo>
                <a:lnTo>
                  <a:pt x="912" y="6196"/>
                </a:lnTo>
                <a:lnTo>
                  <a:pt x="915" y="6191"/>
                </a:lnTo>
                <a:lnTo>
                  <a:pt x="916" y="6188"/>
                </a:lnTo>
                <a:lnTo>
                  <a:pt x="916" y="6183"/>
                </a:lnTo>
                <a:lnTo>
                  <a:pt x="917" y="6178"/>
                </a:lnTo>
                <a:lnTo>
                  <a:pt x="917" y="6173"/>
                </a:lnTo>
                <a:lnTo>
                  <a:pt x="916" y="6165"/>
                </a:lnTo>
                <a:lnTo>
                  <a:pt x="913" y="6157"/>
                </a:lnTo>
                <a:lnTo>
                  <a:pt x="910" y="6150"/>
                </a:lnTo>
                <a:lnTo>
                  <a:pt x="905" y="6145"/>
                </a:lnTo>
                <a:lnTo>
                  <a:pt x="901" y="6141"/>
                </a:lnTo>
                <a:lnTo>
                  <a:pt x="898" y="6139"/>
                </a:lnTo>
                <a:lnTo>
                  <a:pt x="894" y="6136"/>
                </a:lnTo>
                <a:lnTo>
                  <a:pt x="889" y="6133"/>
                </a:lnTo>
                <a:lnTo>
                  <a:pt x="884" y="6132"/>
                </a:lnTo>
                <a:lnTo>
                  <a:pt x="878" y="6129"/>
                </a:lnTo>
                <a:lnTo>
                  <a:pt x="872" y="6127"/>
                </a:lnTo>
                <a:lnTo>
                  <a:pt x="866" y="6126"/>
                </a:lnTo>
                <a:lnTo>
                  <a:pt x="859" y="6124"/>
                </a:lnTo>
                <a:lnTo>
                  <a:pt x="851" y="6123"/>
                </a:lnTo>
                <a:lnTo>
                  <a:pt x="844" y="6122"/>
                </a:lnTo>
                <a:lnTo>
                  <a:pt x="834" y="6121"/>
                </a:lnTo>
                <a:lnTo>
                  <a:pt x="826" y="6121"/>
                </a:lnTo>
                <a:lnTo>
                  <a:pt x="815" y="6119"/>
                </a:lnTo>
                <a:lnTo>
                  <a:pt x="805" y="6119"/>
                </a:lnTo>
                <a:lnTo>
                  <a:pt x="794" y="6119"/>
                </a:lnTo>
                <a:lnTo>
                  <a:pt x="780" y="6119"/>
                </a:lnTo>
                <a:lnTo>
                  <a:pt x="767" y="6121"/>
                </a:lnTo>
                <a:lnTo>
                  <a:pt x="754" y="6122"/>
                </a:lnTo>
                <a:lnTo>
                  <a:pt x="739" y="6123"/>
                </a:lnTo>
                <a:lnTo>
                  <a:pt x="723" y="6126"/>
                </a:lnTo>
                <a:lnTo>
                  <a:pt x="706" y="6128"/>
                </a:lnTo>
                <a:lnTo>
                  <a:pt x="688" y="6130"/>
                </a:lnTo>
                <a:lnTo>
                  <a:pt x="668" y="6134"/>
                </a:lnTo>
                <a:close/>
                <a:moveTo>
                  <a:pt x="1469" y="5789"/>
                </a:moveTo>
                <a:lnTo>
                  <a:pt x="1448" y="5792"/>
                </a:lnTo>
                <a:lnTo>
                  <a:pt x="1426" y="5797"/>
                </a:lnTo>
                <a:lnTo>
                  <a:pt x="1403" y="5802"/>
                </a:lnTo>
                <a:lnTo>
                  <a:pt x="1379" y="5808"/>
                </a:lnTo>
                <a:lnTo>
                  <a:pt x="1356" y="5816"/>
                </a:lnTo>
                <a:lnTo>
                  <a:pt x="1332" y="5822"/>
                </a:lnTo>
                <a:lnTo>
                  <a:pt x="1306" y="5829"/>
                </a:lnTo>
                <a:lnTo>
                  <a:pt x="1282" y="5838"/>
                </a:lnTo>
                <a:lnTo>
                  <a:pt x="1267" y="5842"/>
                </a:lnTo>
                <a:lnTo>
                  <a:pt x="1253" y="5847"/>
                </a:lnTo>
                <a:lnTo>
                  <a:pt x="1238" y="5852"/>
                </a:lnTo>
                <a:lnTo>
                  <a:pt x="1223" y="5857"/>
                </a:lnTo>
                <a:lnTo>
                  <a:pt x="1209" y="5863"/>
                </a:lnTo>
                <a:lnTo>
                  <a:pt x="1194" y="5868"/>
                </a:lnTo>
                <a:lnTo>
                  <a:pt x="1181" y="5874"/>
                </a:lnTo>
                <a:lnTo>
                  <a:pt x="1166" y="5880"/>
                </a:lnTo>
                <a:lnTo>
                  <a:pt x="1151" y="5886"/>
                </a:lnTo>
                <a:lnTo>
                  <a:pt x="1137" y="5892"/>
                </a:lnTo>
                <a:lnTo>
                  <a:pt x="1122" y="5899"/>
                </a:lnTo>
                <a:lnTo>
                  <a:pt x="1109" y="5906"/>
                </a:lnTo>
                <a:lnTo>
                  <a:pt x="1094" y="5912"/>
                </a:lnTo>
                <a:lnTo>
                  <a:pt x="1081" y="5919"/>
                </a:lnTo>
                <a:lnTo>
                  <a:pt x="1067" y="5925"/>
                </a:lnTo>
                <a:lnTo>
                  <a:pt x="1054" y="5933"/>
                </a:lnTo>
                <a:lnTo>
                  <a:pt x="1039" y="5940"/>
                </a:lnTo>
                <a:lnTo>
                  <a:pt x="1024" y="5949"/>
                </a:lnTo>
                <a:lnTo>
                  <a:pt x="1010" y="5956"/>
                </a:lnTo>
                <a:lnTo>
                  <a:pt x="996" y="5963"/>
                </a:lnTo>
                <a:lnTo>
                  <a:pt x="983" y="5972"/>
                </a:lnTo>
                <a:lnTo>
                  <a:pt x="968" y="5979"/>
                </a:lnTo>
                <a:lnTo>
                  <a:pt x="955" y="5988"/>
                </a:lnTo>
                <a:lnTo>
                  <a:pt x="943" y="5995"/>
                </a:lnTo>
                <a:lnTo>
                  <a:pt x="931" y="6003"/>
                </a:lnTo>
                <a:lnTo>
                  <a:pt x="918" y="6012"/>
                </a:lnTo>
                <a:lnTo>
                  <a:pt x="906" y="6019"/>
                </a:lnTo>
                <a:lnTo>
                  <a:pt x="895" y="6028"/>
                </a:lnTo>
                <a:lnTo>
                  <a:pt x="884" y="6036"/>
                </a:lnTo>
                <a:lnTo>
                  <a:pt x="874" y="6045"/>
                </a:lnTo>
                <a:lnTo>
                  <a:pt x="865" y="6052"/>
                </a:lnTo>
                <a:lnTo>
                  <a:pt x="856" y="6061"/>
                </a:lnTo>
                <a:lnTo>
                  <a:pt x="839" y="6078"/>
                </a:lnTo>
                <a:lnTo>
                  <a:pt x="826" y="6094"/>
                </a:lnTo>
                <a:lnTo>
                  <a:pt x="813" y="6110"/>
                </a:lnTo>
                <a:lnTo>
                  <a:pt x="806" y="6126"/>
                </a:lnTo>
                <a:lnTo>
                  <a:pt x="801" y="6139"/>
                </a:lnTo>
                <a:lnTo>
                  <a:pt x="800" y="6152"/>
                </a:lnTo>
                <a:lnTo>
                  <a:pt x="802" y="6165"/>
                </a:lnTo>
                <a:lnTo>
                  <a:pt x="809" y="6176"/>
                </a:lnTo>
                <a:lnTo>
                  <a:pt x="820" y="6184"/>
                </a:lnTo>
                <a:lnTo>
                  <a:pt x="833" y="6190"/>
                </a:lnTo>
                <a:lnTo>
                  <a:pt x="849" y="6195"/>
                </a:lnTo>
                <a:lnTo>
                  <a:pt x="867" y="6200"/>
                </a:lnTo>
                <a:lnTo>
                  <a:pt x="887" y="6202"/>
                </a:lnTo>
                <a:lnTo>
                  <a:pt x="909" y="6205"/>
                </a:lnTo>
                <a:lnTo>
                  <a:pt x="931" y="6205"/>
                </a:lnTo>
                <a:lnTo>
                  <a:pt x="955" y="6204"/>
                </a:lnTo>
                <a:lnTo>
                  <a:pt x="981" y="6202"/>
                </a:lnTo>
                <a:lnTo>
                  <a:pt x="1007" y="6200"/>
                </a:lnTo>
                <a:lnTo>
                  <a:pt x="1034" y="6195"/>
                </a:lnTo>
                <a:lnTo>
                  <a:pt x="1062" y="6191"/>
                </a:lnTo>
                <a:lnTo>
                  <a:pt x="1092" y="6185"/>
                </a:lnTo>
                <a:lnTo>
                  <a:pt x="1121" y="6178"/>
                </a:lnTo>
                <a:lnTo>
                  <a:pt x="1150" y="6171"/>
                </a:lnTo>
                <a:lnTo>
                  <a:pt x="1179" y="6162"/>
                </a:lnTo>
                <a:lnTo>
                  <a:pt x="1204" y="6155"/>
                </a:lnTo>
                <a:lnTo>
                  <a:pt x="1229" y="6146"/>
                </a:lnTo>
                <a:lnTo>
                  <a:pt x="1253" y="6138"/>
                </a:lnTo>
                <a:lnTo>
                  <a:pt x="1277" y="6129"/>
                </a:lnTo>
                <a:lnTo>
                  <a:pt x="1300" y="6121"/>
                </a:lnTo>
                <a:lnTo>
                  <a:pt x="1323" y="6111"/>
                </a:lnTo>
                <a:lnTo>
                  <a:pt x="1347" y="6102"/>
                </a:lnTo>
                <a:lnTo>
                  <a:pt x="1369" y="6093"/>
                </a:lnTo>
                <a:lnTo>
                  <a:pt x="1388" y="6084"/>
                </a:lnTo>
                <a:lnTo>
                  <a:pt x="1406" y="6075"/>
                </a:lnTo>
                <a:lnTo>
                  <a:pt x="1426" y="6067"/>
                </a:lnTo>
                <a:lnTo>
                  <a:pt x="1444" y="6058"/>
                </a:lnTo>
                <a:lnTo>
                  <a:pt x="1462" y="6050"/>
                </a:lnTo>
                <a:lnTo>
                  <a:pt x="1480" y="6041"/>
                </a:lnTo>
                <a:lnTo>
                  <a:pt x="1497" y="6032"/>
                </a:lnTo>
                <a:lnTo>
                  <a:pt x="1514" y="6023"/>
                </a:lnTo>
                <a:lnTo>
                  <a:pt x="1528" y="6014"/>
                </a:lnTo>
                <a:lnTo>
                  <a:pt x="1543" y="6006"/>
                </a:lnTo>
                <a:lnTo>
                  <a:pt x="1556" y="5997"/>
                </a:lnTo>
                <a:lnTo>
                  <a:pt x="1570" y="5989"/>
                </a:lnTo>
                <a:lnTo>
                  <a:pt x="1582" y="5982"/>
                </a:lnTo>
                <a:lnTo>
                  <a:pt x="1593" y="5974"/>
                </a:lnTo>
                <a:lnTo>
                  <a:pt x="1604" y="5967"/>
                </a:lnTo>
                <a:lnTo>
                  <a:pt x="1614" y="5960"/>
                </a:lnTo>
                <a:lnTo>
                  <a:pt x="1622" y="5953"/>
                </a:lnTo>
                <a:lnTo>
                  <a:pt x="1632" y="5946"/>
                </a:lnTo>
                <a:lnTo>
                  <a:pt x="1639" y="5940"/>
                </a:lnTo>
                <a:lnTo>
                  <a:pt x="1648" y="5933"/>
                </a:lnTo>
                <a:lnTo>
                  <a:pt x="1655" y="5927"/>
                </a:lnTo>
                <a:lnTo>
                  <a:pt x="1663" y="5921"/>
                </a:lnTo>
                <a:lnTo>
                  <a:pt x="1669" y="5914"/>
                </a:lnTo>
                <a:lnTo>
                  <a:pt x="1674" y="5908"/>
                </a:lnTo>
                <a:lnTo>
                  <a:pt x="1678" y="5902"/>
                </a:lnTo>
                <a:lnTo>
                  <a:pt x="1683" y="5896"/>
                </a:lnTo>
                <a:lnTo>
                  <a:pt x="1688" y="5891"/>
                </a:lnTo>
                <a:lnTo>
                  <a:pt x="1692" y="5885"/>
                </a:lnTo>
                <a:lnTo>
                  <a:pt x="1697" y="5880"/>
                </a:lnTo>
                <a:lnTo>
                  <a:pt x="1700" y="5874"/>
                </a:lnTo>
                <a:lnTo>
                  <a:pt x="1704" y="5870"/>
                </a:lnTo>
                <a:lnTo>
                  <a:pt x="1706" y="5866"/>
                </a:lnTo>
                <a:lnTo>
                  <a:pt x="1709" y="5861"/>
                </a:lnTo>
                <a:lnTo>
                  <a:pt x="1711" y="5856"/>
                </a:lnTo>
                <a:lnTo>
                  <a:pt x="1713" y="5851"/>
                </a:lnTo>
                <a:lnTo>
                  <a:pt x="1715" y="5846"/>
                </a:lnTo>
                <a:lnTo>
                  <a:pt x="1716" y="5842"/>
                </a:lnTo>
                <a:lnTo>
                  <a:pt x="1716" y="5838"/>
                </a:lnTo>
                <a:lnTo>
                  <a:pt x="1717" y="5833"/>
                </a:lnTo>
                <a:lnTo>
                  <a:pt x="1717" y="5828"/>
                </a:lnTo>
                <a:lnTo>
                  <a:pt x="1716" y="5819"/>
                </a:lnTo>
                <a:lnTo>
                  <a:pt x="1714" y="5812"/>
                </a:lnTo>
                <a:lnTo>
                  <a:pt x="1710" y="5805"/>
                </a:lnTo>
                <a:lnTo>
                  <a:pt x="1705" y="5800"/>
                </a:lnTo>
                <a:lnTo>
                  <a:pt x="1702" y="5796"/>
                </a:lnTo>
                <a:lnTo>
                  <a:pt x="1698" y="5794"/>
                </a:lnTo>
                <a:lnTo>
                  <a:pt x="1694" y="5791"/>
                </a:lnTo>
                <a:lnTo>
                  <a:pt x="1689" y="5788"/>
                </a:lnTo>
                <a:lnTo>
                  <a:pt x="1684" y="5786"/>
                </a:lnTo>
                <a:lnTo>
                  <a:pt x="1678" y="5784"/>
                </a:lnTo>
                <a:lnTo>
                  <a:pt x="1672" y="5781"/>
                </a:lnTo>
                <a:lnTo>
                  <a:pt x="1666" y="5780"/>
                </a:lnTo>
                <a:lnTo>
                  <a:pt x="1659" y="5779"/>
                </a:lnTo>
                <a:lnTo>
                  <a:pt x="1652" y="5778"/>
                </a:lnTo>
                <a:lnTo>
                  <a:pt x="1644" y="5777"/>
                </a:lnTo>
                <a:lnTo>
                  <a:pt x="1634" y="5775"/>
                </a:lnTo>
                <a:lnTo>
                  <a:pt x="1626" y="5775"/>
                </a:lnTo>
                <a:lnTo>
                  <a:pt x="1615" y="5774"/>
                </a:lnTo>
                <a:lnTo>
                  <a:pt x="1605" y="5774"/>
                </a:lnTo>
                <a:lnTo>
                  <a:pt x="1594" y="5774"/>
                </a:lnTo>
                <a:lnTo>
                  <a:pt x="1581" y="5774"/>
                </a:lnTo>
                <a:lnTo>
                  <a:pt x="1567" y="5775"/>
                </a:lnTo>
                <a:lnTo>
                  <a:pt x="1554" y="5777"/>
                </a:lnTo>
                <a:lnTo>
                  <a:pt x="1539" y="5778"/>
                </a:lnTo>
                <a:lnTo>
                  <a:pt x="1523" y="5780"/>
                </a:lnTo>
                <a:lnTo>
                  <a:pt x="1506" y="5783"/>
                </a:lnTo>
                <a:lnTo>
                  <a:pt x="1488" y="5785"/>
                </a:lnTo>
                <a:lnTo>
                  <a:pt x="1469" y="5789"/>
                </a:lnTo>
                <a:close/>
                <a:moveTo>
                  <a:pt x="813" y="0"/>
                </a:moveTo>
                <a:lnTo>
                  <a:pt x="870" y="0"/>
                </a:lnTo>
                <a:lnTo>
                  <a:pt x="872" y="0"/>
                </a:lnTo>
                <a:lnTo>
                  <a:pt x="874" y="1"/>
                </a:lnTo>
                <a:lnTo>
                  <a:pt x="876" y="4"/>
                </a:lnTo>
                <a:lnTo>
                  <a:pt x="876" y="6"/>
                </a:lnTo>
                <a:lnTo>
                  <a:pt x="876" y="6150"/>
                </a:lnTo>
                <a:lnTo>
                  <a:pt x="876" y="6152"/>
                </a:lnTo>
                <a:lnTo>
                  <a:pt x="874" y="6155"/>
                </a:lnTo>
                <a:lnTo>
                  <a:pt x="872" y="6156"/>
                </a:lnTo>
                <a:lnTo>
                  <a:pt x="870" y="6156"/>
                </a:lnTo>
                <a:lnTo>
                  <a:pt x="813" y="6156"/>
                </a:lnTo>
                <a:lnTo>
                  <a:pt x="811" y="6156"/>
                </a:lnTo>
                <a:lnTo>
                  <a:pt x="809" y="6155"/>
                </a:lnTo>
                <a:lnTo>
                  <a:pt x="807" y="6152"/>
                </a:lnTo>
                <a:lnTo>
                  <a:pt x="807" y="6150"/>
                </a:lnTo>
                <a:lnTo>
                  <a:pt x="807" y="6"/>
                </a:lnTo>
                <a:lnTo>
                  <a:pt x="807" y="4"/>
                </a:lnTo>
                <a:lnTo>
                  <a:pt x="809" y="1"/>
                </a:lnTo>
                <a:lnTo>
                  <a:pt x="811" y="0"/>
                </a:lnTo>
                <a:lnTo>
                  <a:pt x="813" y="0"/>
                </a:lnTo>
                <a:close/>
                <a:moveTo>
                  <a:pt x="835" y="6147"/>
                </a:moveTo>
                <a:lnTo>
                  <a:pt x="812" y="6182"/>
                </a:lnTo>
                <a:lnTo>
                  <a:pt x="820" y="6184"/>
                </a:lnTo>
                <a:lnTo>
                  <a:pt x="827" y="6185"/>
                </a:lnTo>
                <a:lnTo>
                  <a:pt x="833" y="6188"/>
                </a:lnTo>
                <a:lnTo>
                  <a:pt x="838" y="6189"/>
                </a:lnTo>
                <a:lnTo>
                  <a:pt x="843" y="6190"/>
                </a:lnTo>
                <a:lnTo>
                  <a:pt x="849" y="6191"/>
                </a:lnTo>
                <a:lnTo>
                  <a:pt x="856" y="6193"/>
                </a:lnTo>
                <a:lnTo>
                  <a:pt x="863" y="6193"/>
                </a:lnTo>
                <a:lnTo>
                  <a:pt x="835" y="6147"/>
                </a:lnTo>
                <a:close/>
                <a:moveTo>
                  <a:pt x="790" y="6147"/>
                </a:moveTo>
                <a:lnTo>
                  <a:pt x="944" y="6147"/>
                </a:lnTo>
                <a:lnTo>
                  <a:pt x="790" y="6147"/>
                </a:lnTo>
                <a:close/>
                <a:moveTo>
                  <a:pt x="733" y="6240"/>
                </a:moveTo>
                <a:lnTo>
                  <a:pt x="933" y="6119"/>
                </a:lnTo>
                <a:lnTo>
                  <a:pt x="733" y="6240"/>
                </a:lnTo>
                <a:close/>
                <a:moveTo>
                  <a:pt x="783" y="6245"/>
                </a:moveTo>
                <a:lnTo>
                  <a:pt x="995" y="6146"/>
                </a:lnTo>
                <a:lnTo>
                  <a:pt x="783" y="6245"/>
                </a:lnTo>
                <a:close/>
                <a:moveTo>
                  <a:pt x="773" y="6205"/>
                </a:moveTo>
                <a:lnTo>
                  <a:pt x="1012" y="6101"/>
                </a:lnTo>
                <a:lnTo>
                  <a:pt x="773" y="6205"/>
                </a:lnTo>
                <a:close/>
                <a:moveTo>
                  <a:pt x="721" y="6182"/>
                </a:moveTo>
                <a:lnTo>
                  <a:pt x="824" y="6158"/>
                </a:lnTo>
                <a:lnTo>
                  <a:pt x="721" y="6182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" name="Freeform 208"/>
          <p:cNvSpPr>
            <a:spLocks/>
          </p:cNvSpPr>
          <p:nvPr/>
        </p:nvSpPr>
        <p:spPr bwMode="auto">
          <a:xfrm>
            <a:off x="4325938" y="4656138"/>
            <a:ext cx="103187" cy="42862"/>
          </a:xfrm>
          <a:custGeom>
            <a:avLst/>
            <a:gdLst>
              <a:gd name="T0" fmla="*/ 2147483647 w 194"/>
              <a:gd name="T1" fmla="*/ 2147483647 h 82"/>
              <a:gd name="T2" fmla="*/ 2147483647 w 194"/>
              <a:gd name="T3" fmla="*/ 2147483647 h 82"/>
              <a:gd name="T4" fmla="*/ 2147483647 w 194"/>
              <a:gd name="T5" fmla="*/ 2147483647 h 82"/>
              <a:gd name="T6" fmla="*/ 2147483647 w 194"/>
              <a:gd name="T7" fmla="*/ 2147483647 h 82"/>
              <a:gd name="T8" fmla="*/ 2147483647 w 194"/>
              <a:gd name="T9" fmla="*/ 2147483647 h 82"/>
              <a:gd name="T10" fmla="*/ 2147483647 w 194"/>
              <a:gd name="T11" fmla="*/ 2147483647 h 82"/>
              <a:gd name="T12" fmla="*/ 2147483647 w 194"/>
              <a:gd name="T13" fmla="*/ 2147483647 h 82"/>
              <a:gd name="T14" fmla="*/ 2147483647 w 194"/>
              <a:gd name="T15" fmla="*/ 2147483647 h 82"/>
              <a:gd name="T16" fmla="*/ 2147483647 w 194"/>
              <a:gd name="T17" fmla="*/ 2147483647 h 82"/>
              <a:gd name="T18" fmla="*/ 2147483647 w 194"/>
              <a:gd name="T19" fmla="*/ 2147483647 h 82"/>
              <a:gd name="T20" fmla="*/ 2147483647 w 194"/>
              <a:gd name="T21" fmla="*/ 0 h 82"/>
              <a:gd name="T22" fmla="*/ 2147483647 w 194"/>
              <a:gd name="T23" fmla="*/ 2147483647 h 82"/>
              <a:gd name="T24" fmla="*/ 2147483647 w 194"/>
              <a:gd name="T25" fmla="*/ 2147483647 h 82"/>
              <a:gd name="T26" fmla="*/ 2147483647 w 194"/>
              <a:gd name="T27" fmla="*/ 2147483647 h 82"/>
              <a:gd name="T28" fmla="*/ 2147483647 w 194"/>
              <a:gd name="T29" fmla="*/ 2147483647 h 82"/>
              <a:gd name="T30" fmla="*/ 2147483647 w 194"/>
              <a:gd name="T31" fmla="*/ 2147483647 h 82"/>
              <a:gd name="T32" fmla="*/ 2147483647 w 194"/>
              <a:gd name="T33" fmla="*/ 2147483647 h 82"/>
              <a:gd name="T34" fmla="*/ 2147483647 w 194"/>
              <a:gd name="T35" fmla="*/ 2147483647 h 82"/>
              <a:gd name="T36" fmla="*/ 0 w 194"/>
              <a:gd name="T37" fmla="*/ 2147483647 h 82"/>
              <a:gd name="T38" fmla="*/ 0 w 194"/>
              <a:gd name="T39" fmla="*/ 2147483647 h 82"/>
              <a:gd name="T40" fmla="*/ 2147483647 w 194"/>
              <a:gd name="T41" fmla="*/ 2147483647 h 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94" h="82">
                <a:moveTo>
                  <a:pt x="9" y="82"/>
                </a:moveTo>
                <a:lnTo>
                  <a:pt x="9" y="82"/>
                </a:lnTo>
                <a:lnTo>
                  <a:pt x="34" y="73"/>
                </a:lnTo>
                <a:lnTo>
                  <a:pt x="59" y="67"/>
                </a:lnTo>
                <a:lnTo>
                  <a:pt x="84" y="60"/>
                </a:lnTo>
                <a:lnTo>
                  <a:pt x="107" y="52"/>
                </a:lnTo>
                <a:lnTo>
                  <a:pt x="129" y="48"/>
                </a:lnTo>
                <a:lnTo>
                  <a:pt x="152" y="43"/>
                </a:lnTo>
                <a:lnTo>
                  <a:pt x="174" y="38"/>
                </a:lnTo>
                <a:lnTo>
                  <a:pt x="194" y="34"/>
                </a:lnTo>
                <a:lnTo>
                  <a:pt x="189" y="0"/>
                </a:lnTo>
                <a:lnTo>
                  <a:pt x="167" y="4"/>
                </a:lnTo>
                <a:lnTo>
                  <a:pt x="145" y="9"/>
                </a:lnTo>
                <a:lnTo>
                  <a:pt x="122" y="13"/>
                </a:lnTo>
                <a:lnTo>
                  <a:pt x="97" y="21"/>
                </a:lnTo>
                <a:lnTo>
                  <a:pt x="74" y="28"/>
                </a:lnTo>
                <a:lnTo>
                  <a:pt x="50" y="33"/>
                </a:lnTo>
                <a:lnTo>
                  <a:pt x="24" y="41"/>
                </a:lnTo>
                <a:lnTo>
                  <a:pt x="0" y="50"/>
                </a:lnTo>
                <a:lnTo>
                  <a:pt x="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" name="Freeform 209"/>
          <p:cNvSpPr>
            <a:spLocks/>
          </p:cNvSpPr>
          <p:nvPr/>
        </p:nvSpPr>
        <p:spPr bwMode="auto">
          <a:xfrm>
            <a:off x="4203700" y="4681538"/>
            <a:ext cx="127000" cy="66675"/>
          </a:xfrm>
          <a:custGeom>
            <a:avLst/>
            <a:gdLst>
              <a:gd name="T0" fmla="*/ 2147483647 w 241"/>
              <a:gd name="T1" fmla="*/ 2147483647 h 126"/>
              <a:gd name="T2" fmla="*/ 2147483647 w 241"/>
              <a:gd name="T3" fmla="*/ 2147483647 h 126"/>
              <a:gd name="T4" fmla="*/ 2147483647 w 241"/>
              <a:gd name="T5" fmla="*/ 2147483647 h 126"/>
              <a:gd name="T6" fmla="*/ 2147483647 w 241"/>
              <a:gd name="T7" fmla="*/ 2147483647 h 126"/>
              <a:gd name="T8" fmla="*/ 2147483647 w 241"/>
              <a:gd name="T9" fmla="*/ 2147483647 h 126"/>
              <a:gd name="T10" fmla="*/ 2147483647 w 241"/>
              <a:gd name="T11" fmla="*/ 2147483647 h 126"/>
              <a:gd name="T12" fmla="*/ 2147483647 w 241"/>
              <a:gd name="T13" fmla="*/ 2147483647 h 126"/>
              <a:gd name="T14" fmla="*/ 2147483647 w 241"/>
              <a:gd name="T15" fmla="*/ 2147483647 h 126"/>
              <a:gd name="T16" fmla="*/ 2147483647 w 241"/>
              <a:gd name="T17" fmla="*/ 2147483647 h 126"/>
              <a:gd name="T18" fmla="*/ 2147483647 w 241"/>
              <a:gd name="T19" fmla="*/ 2147483647 h 126"/>
              <a:gd name="T20" fmla="*/ 2147483647 w 241"/>
              <a:gd name="T21" fmla="*/ 2147483647 h 126"/>
              <a:gd name="T22" fmla="*/ 2147483647 w 241"/>
              <a:gd name="T23" fmla="*/ 2147483647 h 126"/>
              <a:gd name="T24" fmla="*/ 2147483647 w 241"/>
              <a:gd name="T25" fmla="*/ 2147483647 h 126"/>
              <a:gd name="T26" fmla="*/ 2147483647 w 241"/>
              <a:gd name="T27" fmla="*/ 2147483647 h 126"/>
              <a:gd name="T28" fmla="*/ 2147483647 w 241"/>
              <a:gd name="T29" fmla="*/ 2147483647 h 126"/>
              <a:gd name="T30" fmla="*/ 2147483647 w 241"/>
              <a:gd name="T31" fmla="*/ 2147483647 h 126"/>
              <a:gd name="T32" fmla="*/ 2147483647 w 241"/>
              <a:gd name="T33" fmla="*/ 2147483647 h 126"/>
              <a:gd name="T34" fmla="*/ 2147483647 w 241"/>
              <a:gd name="T35" fmla="*/ 2147483647 h 126"/>
              <a:gd name="T36" fmla="*/ 2147483647 w 241"/>
              <a:gd name="T37" fmla="*/ 0 h 126"/>
              <a:gd name="T38" fmla="*/ 2147483647 w 241"/>
              <a:gd name="T39" fmla="*/ 2147483647 h 126"/>
              <a:gd name="T40" fmla="*/ 2147483647 w 241"/>
              <a:gd name="T41" fmla="*/ 2147483647 h 126"/>
              <a:gd name="T42" fmla="*/ 2147483647 w 241"/>
              <a:gd name="T43" fmla="*/ 2147483647 h 126"/>
              <a:gd name="T44" fmla="*/ 2147483647 w 241"/>
              <a:gd name="T45" fmla="*/ 2147483647 h 126"/>
              <a:gd name="T46" fmla="*/ 2147483647 w 241"/>
              <a:gd name="T47" fmla="*/ 2147483647 h 126"/>
              <a:gd name="T48" fmla="*/ 2147483647 w 241"/>
              <a:gd name="T49" fmla="*/ 2147483647 h 126"/>
              <a:gd name="T50" fmla="*/ 2147483647 w 241"/>
              <a:gd name="T51" fmla="*/ 2147483647 h 126"/>
              <a:gd name="T52" fmla="*/ 2147483647 w 241"/>
              <a:gd name="T53" fmla="*/ 2147483647 h 126"/>
              <a:gd name="T54" fmla="*/ 2147483647 w 241"/>
              <a:gd name="T55" fmla="*/ 2147483647 h 126"/>
              <a:gd name="T56" fmla="*/ 2147483647 w 241"/>
              <a:gd name="T57" fmla="*/ 2147483647 h 126"/>
              <a:gd name="T58" fmla="*/ 2147483647 w 241"/>
              <a:gd name="T59" fmla="*/ 2147483647 h 126"/>
              <a:gd name="T60" fmla="*/ 2147483647 w 241"/>
              <a:gd name="T61" fmla="*/ 2147483647 h 126"/>
              <a:gd name="T62" fmla="*/ 2147483647 w 241"/>
              <a:gd name="T63" fmla="*/ 2147483647 h 126"/>
              <a:gd name="T64" fmla="*/ 2147483647 w 241"/>
              <a:gd name="T65" fmla="*/ 2147483647 h 126"/>
              <a:gd name="T66" fmla="*/ 2147483647 w 241"/>
              <a:gd name="T67" fmla="*/ 2147483647 h 126"/>
              <a:gd name="T68" fmla="*/ 0 w 241"/>
              <a:gd name="T69" fmla="*/ 2147483647 h 126"/>
              <a:gd name="T70" fmla="*/ 2147483647 w 241"/>
              <a:gd name="T71" fmla="*/ 2147483647 h 126"/>
              <a:gd name="T72" fmla="*/ 2147483647 w 241"/>
              <a:gd name="T73" fmla="*/ 2147483647 h 1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1" h="126">
                <a:moveTo>
                  <a:pt x="16" y="126"/>
                </a:moveTo>
                <a:lnTo>
                  <a:pt x="17" y="126"/>
                </a:lnTo>
                <a:lnTo>
                  <a:pt x="29" y="118"/>
                </a:lnTo>
                <a:lnTo>
                  <a:pt x="43" y="112"/>
                </a:lnTo>
                <a:lnTo>
                  <a:pt x="56" y="106"/>
                </a:lnTo>
                <a:lnTo>
                  <a:pt x="71" y="100"/>
                </a:lnTo>
                <a:lnTo>
                  <a:pt x="84" y="93"/>
                </a:lnTo>
                <a:lnTo>
                  <a:pt x="97" y="87"/>
                </a:lnTo>
                <a:lnTo>
                  <a:pt x="112" y="81"/>
                </a:lnTo>
                <a:lnTo>
                  <a:pt x="127" y="74"/>
                </a:lnTo>
                <a:lnTo>
                  <a:pt x="143" y="68"/>
                </a:lnTo>
                <a:lnTo>
                  <a:pt x="155" y="62"/>
                </a:lnTo>
                <a:lnTo>
                  <a:pt x="169" y="57"/>
                </a:lnTo>
                <a:lnTo>
                  <a:pt x="184" y="51"/>
                </a:lnTo>
                <a:lnTo>
                  <a:pt x="198" y="46"/>
                </a:lnTo>
                <a:lnTo>
                  <a:pt x="212" y="41"/>
                </a:lnTo>
                <a:lnTo>
                  <a:pt x="227" y="37"/>
                </a:lnTo>
                <a:lnTo>
                  <a:pt x="241" y="32"/>
                </a:lnTo>
                <a:lnTo>
                  <a:pt x="232" y="0"/>
                </a:lnTo>
                <a:lnTo>
                  <a:pt x="217" y="5"/>
                </a:lnTo>
                <a:lnTo>
                  <a:pt x="202" y="10"/>
                </a:lnTo>
                <a:lnTo>
                  <a:pt x="188" y="15"/>
                </a:lnTo>
                <a:lnTo>
                  <a:pt x="172" y="20"/>
                </a:lnTo>
                <a:lnTo>
                  <a:pt x="157" y="26"/>
                </a:lnTo>
                <a:lnTo>
                  <a:pt x="143" y="30"/>
                </a:lnTo>
                <a:lnTo>
                  <a:pt x="128" y="37"/>
                </a:lnTo>
                <a:lnTo>
                  <a:pt x="115" y="43"/>
                </a:lnTo>
                <a:lnTo>
                  <a:pt x="100" y="49"/>
                </a:lnTo>
                <a:lnTo>
                  <a:pt x="85" y="55"/>
                </a:lnTo>
                <a:lnTo>
                  <a:pt x="69" y="61"/>
                </a:lnTo>
                <a:lnTo>
                  <a:pt x="56" y="68"/>
                </a:lnTo>
                <a:lnTo>
                  <a:pt x="41" y="74"/>
                </a:lnTo>
                <a:lnTo>
                  <a:pt x="28" y="83"/>
                </a:lnTo>
                <a:lnTo>
                  <a:pt x="15" y="89"/>
                </a:lnTo>
                <a:lnTo>
                  <a:pt x="0" y="96"/>
                </a:lnTo>
                <a:lnTo>
                  <a:pt x="1" y="96"/>
                </a:lnTo>
                <a:lnTo>
                  <a:pt x="16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3" name="Freeform 210"/>
          <p:cNvSpPr>
            <a:spLocks/>
          </p:cNvSpPr>
          <p:nvPr/>
        </p:nvSpPr>
        <p:spPr bwMode="auto">
          <a:xfrm>
            <a:off x="4097338" y="4732338"/>
            <a:ext cx="114300" cy="82550"/>
          </a:xfrm>
          <a:custGeom>
            <a:avLst/>
            <a:gdLst>
              <a:gd name="T0" fmla="*/ 2147483647 w 217"/>
              <a:gd name="T1" fmla="*/ 2147483647 h 155"/>
              <a:gd name="T2" fmla="*/ 2147483647 w 217"/>
              <a:gd name="T3" fmla="*/ 2147483647 h 155"/>
              <a:gd name="T4" fmla="*/ 2147483647 w 217"/>
              <a:gd name="T5" fmla="*/ 2147483647 h 155"/>
              <a:gd name="T6" fmla="*/ 2147483647 w 217"/>
              <a:gd name="T7" fmla="*/ 2147483647 h 155"/>
              <a:gd name="T8" fmla="*/ 2147483647 w 217"/>
              <a:gd name="T9" fmla="*/ 2147483647 h 155"/>
              <a:gd name="T10" fmla="*/ 2147483647 w 217"/>
              <a:gd name="T11" fmla="*/ 2147483647 h 155"/>
              <a:gd name="T12" fmla="*/ 2147483647 w 217"/>
              <a:gd name="T13" fmla="*/ 2147483647 h 155"/>
              <a:gd name="T14" fmla="*/ 2147483647 w 217"/>
              <a:gd name="T15" fmla="*/ 2147483647 h 155"/>
              <a:gd name="T16" fmla="*/ 2147483647 w 217"/>
              <a:gd name="T17" fmla="*/ 2147483647 h 155"/>
              <a:gd name="T18" fmla="*/ 2147483647 w 217"/>
              <a:gd name="T19" fmla="*/ 2147483647 h 155"/>
              <a:gd name="T20" fmla="*/ 2147483647 w 217"/>
              <a:gd name="T21" fmla="*/ 2147483647 h 155"/>
              <a:gd name="T22" fmla="*/ 2147483647 w 217"/>
              <a:gd name="T23" fmla="*/ 2147483647 h 155"/>
              <a:gd name="T24" fmla="*/ 2147483647 w 217"/>
              <a:gd name="T25" fmla="*/ 2147483647 h 155"/>
              <a:gd name="T26" fmla="*/ 2147483647 w 217"/>
              <a:gd name="T27" fmla="*/ 2147483647 h 155"/>
              <a:gd name="T28" fmla="*/ 2147483647 w 217"/>
              <a:gd name="T29" fmla="*/ 2147483647 h 155"/>
              <a:gd name="T30" fmla="*/ 2147483647 w 217"/>
              <a:gd name="T31" fmla="*/ 2147483647 h 155"/>
              <a:gd name="T32" fmla="*/ 2147483647 w 217"/>
              <a:gd name="T33" fmla="*/ 2147483647 h 155"/>
              <a:gd name="T34" fmla="*/ 2147483647 w 217"/>
              <a:gd name="T35" fmla="*/ 2147483647 h 155"/>
              <a:gd name="T36" fmla="*/ 2147483647 w 217"/>
              <a:gd name="T37" fmla="*/ 0 h 155"/>
              <a:gd name="T38" fmla="*/ 2147483647 w 217"/>
              <a:gd name="T39" fmla="*/ 2147483647 h 155"/>
              <a:gd name="T40" fmla="*/ 2147483647 w 217"/>
              <a:gd name="T41" fmla="*/ 2147483647 h 155"/>
              <a:gd name="T42" fmla="*/ 2147483647 w 217"/>
              <a:gd name="T43" fmla="*/ 2147483647 h 155"/>
              <a:gd name="T44" fmla="*/ 2147483647 w 217"/>
              <a:gd name="T45" fmla="*/ 2147483647 h 155"/>
              <a:gd name="T46" fmla="*/ 2147483647 w 217"/>
              <a:gd name="T47" fmla="*/ 2147483647 h 155"/>
              <a:gd name="T48" fmla="*/ 2147483647 w 217"/>
              <a:gd name="T49" fmla="*/ 2147483647 h 155"/>
              <a:gd name="T50" fmla="*/ 2147483647 w 217"/>
              <a:gd name="T51" fmla="*/ 2147483647 h 155"/>
              <a:gd name="T52" fmla="*/ 2147483647 w 217"/>
              <a:gd name="T53" fmla="*/ 2147483647 h 155"/>
              <a:gd name="T54" fmla="*/ 2147483647 w 217"/>
              <a:gd name="T55" fmla="*/ 2147483647 h 155"/>
              <a:gd name="T56" fmla="*/ 2147483647 w 217"/>
              <a:gd name="T57" fmla="*/ 2147483647 h 155"/>
              <a:gd name="T58" fmla="*/ 2147483647 w 217"/>
              <a:gd name="T59" fmla="*/ 2147483647 h 155"/>
              <a:gd name="T60" fmla="*/ 2147483647 w 217"/>
              <a:gd name="T61" fmla="*/ 2147483647 h 155"/>
              <a:gd name="T62" fmla="*/ 2147483647 w 217"/>
              <a:gd name="T63" fmla="*/ 2147483647 h 155"/>
              <a:gd name="T64" fmla="*/ 2147483647 w 217"/>
              <a:gd name="T65" fmla="*/ 2147483647 h 155"/>
              <a:gd name="T66" fmla="*/ 2147483647 w 217"/>
              <a:gd name="T67" fmla="*/ 2147483647 h 155"/>
              <a:gd name="T68" fmla="*/ 0 w 217"/>
              <a:gd name="T69" fmla="*/ 2147483647 h 155"/>
              <a:gd name="T70" fmla="*/ 2147483647 w 217"/>
              <a:gd name="T71" fmla="*/ 2147483647 h 155"/>
              <a:gd name="T72" fmla="*/ 2147483647 w 217"/>
              <a:gd name="T73" fmla="*/ 2147483647 h 1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7" h="155">
                <a:moveTo>
                  <a:pt x="23" y="155"/>
                </a:moveTo>
                <a:lnTo>
                  <a:pt x="24" y="155"/>
                </a:lnTo>
                <a:lnTo>
                  <a:pt x="31" y="148"/>
                </a:lnTo>
                <a:lnTo>
                  <a:pt x="41" y="141"/>
                </a:lnTo>
                <a:lnTo>
                  <a:pt x="51" y="132"/>
                </a:lnTo>
                <a:lnTo>
                  <a:pt x="62" y="124"/>
                </a:lnTo>
                <a:lnTo>
                  <a:pt x="72" y="116"/>
                </a:lnTo>
                <a:lnTo>
                  <a:pt x="84" y="109"/>
                </a:lnTo>
                <a:lnTo>
                  <a:pt x="96" y="99"/>
                </a:lnTo>
                <a:lnTo>
                  <a:pt x="108" y="92"/>
                </a:lnTo>
                <a:lnTo>
                  <a:pt x="119" y="85"/>
                </a:lnTo>
                <a:lnTo>
                  <a:pt x="133" y="76"/>
                </a:lnTo>
                <a:lnTo>
                  <a:pt x="147" y="69"/>
                </a:lnTo>
                <a:lnTo>
                  <a:pt x="161" y="60"/>
                </a:lnTo>
                <a:lnTo>
                  <a:pt x="173" y="53"/>
                </a:lnTo>
                <a:lnTo>
                  <a:pt x="189" y="46"/>
                </a:lnTo>
                <a:lnTo>
                  <a:pt x="203" y="37"/>
                </a:lnTo>
                <a:lnTo>
                  <a:pt x="217" y="30"/>
                </a:lnTo>
                <a:lnTo>
                  <a:pt x="202" y="0"/>
                </a:lnTo>
                <a:lnTo>
                  <a:pt x="186" y="8"/>
                </a:lnTo>
                <a:lnTo>
                  <a:pt x="172" y="16"/>
                </a:lnTo>
                <a:lnTo>
                  <a:pt x="158" y="24"/>
                </a:lnTo>
                <a:lnTo>
                  <a:pt x="144" y="31"/>
                </a:lnTo>
                <a:lnTo>
                  <a:pt x="130" y="39"/>
                </a:lnTo>
                <a:lnTo>
                  <a:pt x="115" y="47"/>
                </a:lnTo>
                <a:lnTo>
                  <a:pt x="102" y="55"/>
                </a:lnTo>
                <a:lnTo>
                  <a:pt x="89" y="63"/>
                </a:lnTo>
                <a:lnTo>
                  <a:pt x="76" y="72"/>
                </a:lnTo>
                <a:lnTo>
                  <a:pt x="64" y="80"/>
                </a:lnTo>
                <a:lnTo>
                  <a:pt x="52" y="87"/>
                </a:lnTo>
                <a:lnTo>
                  <a:pt x="40" y="97"/>
                </a:lnTo>
                <a:lnTo>
                  <a:pt x="29" y="105"/>
                </a:lnTo>
                <a:lnTo>
                  <a:pt x="19" y="114"/>
                </a:lnTo>
                <a:lnTo>
                  <a:pt x="9" y="121"/>
                </a:lnTo>
                <a:lnTo>
                  <a:pt x="0" y="131"/>
                </a:lnTo>
                <a:lnTo>
                  <a:pt x="1" y="131"/>
                </a:lnTo>
                <a:lnTo>
                  <a:pt x="23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4" name="Freeform 211"/>
          <p:cNvSpPr>
            <a:spLocks/>
          </p:cNvSpPr>
          <p:nvPr/>
        </p:nvSpPr>
        <p:spPr bwMode="auto">
          <a:xfrm>
            <a:off x="4064000" y="4802188"/>
            <a:ext cx="44450" cy="74612"/>
          </a:xfrm>
          <a:custGeom>
            <a:avLst/>
            <a:gdLst>
              <a:gd name="T0" fmla="*/ 2147483647 w 84"/>
              <a:gd name="T1" fmla="*/ 2147483647 h 140"/>
              <a:gd name="T2" fmla="*/ 2147483647 w 84"/>
              <a:gd name="T3" fmla="*/ 2147483647 h 140"/>
              <a:gd name="T4" fmla="*/ 2147483647 w 84"/>
              <a:gd name="T5" fmla="*/ 2147483647 h 140"/>
              <a:gd name="T6" fmla="*/ 2147483647 w 84"/>
              <a:gd name="T7" fmla="*/ 2147483647 h 140"/>
              <a:gd name="T8" fmla="*/ 2147483647 w 84"/>
              <a:gd name="T9" fmla="*/ 2147483647 h 140"/>
              <a:gd name="T10" fmla="*/ 2147483647 w 84"/>
              <a:gd name="T11" fmla="*/ 2147483647 h 140"/>
              <a:gd name="T12" fmla="*/ 2147483647 w 84"/>
              <a:gd name="T13" fmla="*/ 2147483647 h 140"/>
              <a:gd name="T14" fmla="*/ 2147483647 w 84"/>
              <a:gd name="T15" fmla="*/ 2147483647 h 140"/>
              <a:gd name="T16" fmla="*/ 2147483647 w 84"/>
              <a:gd name="T17" fmla="*/ 2147483647 h 140"/>
              <a:gd name="T18" fmla="*/ 2147483647 w 84"/>
              <a:gd name="T19" fmla="*/ 2147483647 h 140"/>
              <a:gd name="T20" fmla="*/ 2147483647 w 84"/>
              <a:gd name="T21" fmla="*/ 0 h 140"/>
              <a:gd name="T22" fmla="*/ 2147483647 w 84"/>
              <a:gd name="T23" fmla="*/ 2147483647 h 140"/>
              <a:gd name="T24" fmla="*/ 2147483647 w 84"/>
              <a:gd name="T25" fmla="*/ 2147483647 h 140"/>
              <a:gd name="T26" fmla="*/ 2147483647 w 84"/>
              <a:gd name="T27" fmla="*/ 2147483647 h 140"/>
              <a:gd name="T28" fmla="*/ 2147483647 w 84"/>
              <a:gd name="T29" fmla="*/ 2147483647 h 140"/>
              <a:gd name="T30" fmla="*/ 2147483647 w 84"/>
              <a:gd name="T31" fmla="*/ 2147483647 h 140"/>
              <a:gd name="T32" fmla="*/ 0 w 84"/>
              <a:gd name="T33" fmla="*/ 2147483647 h 140"/>
              <a:gd name="T34" fmla="*/ 2147483647 w 84"/>
              <a:gd name="T35" fmla="*/ 2147483647 h 140"/>
              <a:gd name="T36" fmla="*/ 2147483647 w 84"/>
              <a:gd name="T37" fmla="*/ 2147483647 h 140"/>
              <a:gd name="T38" fmla="*/ 2147483647 w 84"/>
              <a:gd name="T39" fmla="*/ 2147483647 h 140"/>
              <a:gd name="T40" fmla="*/ 2147483647 w 84"/>
              <a:gd name="T41" fmla="*/ 2147483647 h 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40">
                <a:moveTo>
                  <a:pt x="36" y="113"/>
                </a:moveTo>
                <a:lnTo>
                  <a:pt x="39" y="116"/>
                </a:lnTo>
                <a:lnTo>
                  <a:pt x="35" y="110"/>
                </a:lnTo>
                <a:lnTo>
                  <a:pt x="34" y="102"/>
                </a:lnTo>
                <a:lnTo>
                  <a:pt x="35" y="94"/>
                </a:lnTo>
                <a:lnTo>
                  <a:pt x="39" y="83"/>
                </a:lnTo>
                <a:lnTo>
                  <a:pt x="45" y="69"/>
                </a:lnTo>
                <a:lnTo>
                  <a:pt x="56" y="56"/>
                </a:lnTo>
                <a:lnTo>
                  <a:pt x="68" y="40"/>
                </a:lnTo>
                <a:lnTo>
                  <a:pt x="84" y="24"/>
                </a:lnTo>
                <a:lnTo>
                  <a:pt x="62" y="0"/>
                </a:lnTo>
                <a:lnTo>
                  <a:pt x="44" y="18"/>
                </a:lnTo>
                <a:lnTo>
                  <a:pt x="29" y="34"/>
                </a:lnTo>
                <a:lnTo>
                  <a:pt x="15" y="52"/>
                </a:lnTo>
                <a:lnTo>
                  <a:pt x="7" y="71"/>
                </a:lnTo>
                <a:lnTo>
                  <a:pt x="1" y="87"/>
                </a:lnTo>
                <a:lnTo>
                  <a:pt x="0" y="105"/>
                </a:lnTo>
                <a:lnTo>
                  <a:pt x="3" y="122"/>
                </a:lnTo>
                <a:lnTo>
                  <a:pt x="12" y="138"/>
                </a:lnTo>
                <a:lnTo>
                  <a:pt x="14" y="140"/>
                </a:lnTo>
                <a:lnTo>
                  <a:pt x="36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5" name="Freeform 212"/>
          <p:cNvSpPr>
            <a:spLocks/>
          </p:cNvSpPr>
          <p:nvPr/>
        </p:nvSpPr>
        <p:spPr bwMode="auto">
          <a:xfrm>
            <a:off x="4071938" y="4854575"/>
            <a:ext cx="204787" cy="39688"/>
          </a:xfrm>
          <a:custGeom>
            <a:avLst/>
            <a:gdLst>
              <a:gd name="T0" fmla="*/ 2147483647 w 387"/>
              <a:gd name="T1" fmla="*/ 0 h 75"/>
              <a:gd name="T2" fmla="*/ 2147483647 w 387"/>
              <a:gd name="T3" fmla="*/ 0 h 75"/>
              <a:gd name="T4" fmla="*/ 2147483647 w 387"/>
              <a:gd name="T5" fmla="*/ 2147483647 h 75"/>
              <a:gd name="T6" fmla="*/ 2147483647 w 387"/>
              <a:gd name="T7" fmla="*/ 2147483647 h 75"/>
              <a:gd name="T8" fmla="*/ 2147483647 w 387"/>
              <a:gd name="T9" fmla="*/ 2147483647 h 75"/>
              <a:gd name="T10" fmla="*/ 2147483647 w 387"/>
              <a:gd name="T11" fmla="*/ 2147483647 h 75"/>
              <a:gd name="T12" fmla="*/ 2147483647 w 387"/>
              <a:gd name="T13" fmla="*/ 2147483647 h 75"/>
              <a:gd name="T14" fmla="*/ 2147483647 w 387"/>
              <a:gd name="T15" fmla="*/ 2147483647 h 75"/>
              <a:gd name="T16" fmla="*/ 2147483647 w 387"/>
              <a:gd name="T17" fmla="*/ 2147483647 h 75"/>
              <a:gd name="T18" fmla="*/ 2147483647 w 387"/>
              <a:gd name="T19" fmla="*/ 2147483647 h 75"/>
              <a:gd name="T20" fmla="*/ 2147483647 w 387"/>
              <a:gd name="T21" fmla="*/ 2147483647 h 75"/>
              <a:gd name="T22" fmla="*/ 2147483647 w 387"/>
              <a:gd name="T23" fmla="*/ 2147483647 h 75"/>
              <a:gd name="T24" fmla="*/ 2147483647 w 387"/>
              <a:gd name="T25" fmla="*/ 2147483647 h 75"/>
              <a:gd name="T26" fmla="*/ 2147483647 w 387"/>
              <a:gd name="T27" fmla="*/ 2147483647 h 75"/>
              <a:gd name="T28" fmla="*/ 2147483647 w 387"/>
              <a:gd name="T29" fmla="*/ 2147483647 h 75"/>
              <a:gd name="T30" fmla="*/ 2147483647 w 387"/>
              <a:gd name="T31" fmla="*/ 2147483647 h 75"/>
              <a:gd name="T32" fmla="*/ 2147483647 w 387"/>
              <a:gd name="T33" fmla="*/ 2147483647 h 75"/>
              <a:gd name="T34" fmla="*/ 2147483647 w 387"/>
              <a:gd name="T35" fmla="*/ 2147483647 h 75"/>
              <a:gd name="T36" fmla="*/ 0 w 387"/>
              <a:gd name="T37" fmla="*/ 2147483647 h 75"/>
              <a:gd name="T38" fmla="*/ 2147483647 w 387"/>
              <a:gd name="T39" fmla="*/ 2147483647 h 75"/>
              <a:gd name="T40" fmla="*/ 2147483647 w 387"/>
              <a:gd name="T41" fmla="*/ 2147483647 h 75"/>
              <a:gd name="T42" fmla="*/ 2147483647 w 387"/>
              <a:gd name="T43" fmla="*/ 2147483647 h 75"/>
              <a:gd name="T44" fmla="*/ 2147483647 w 387"/>
              <a:gd name="T45" fmla="*/ 2147483647 h 75"/>
              <a:gd name="T46" fmla="*/ 2147483647 w 387"/>
              <a:gd name="T47" fmla="*/ 2147483647 h 75"/>
              <a:gd name="T48" fmla="*/ 2147483647 w 387"/>
              <a:gd name="T49" fmla="*/ 2147483647 h 75"/>
              <a:gd name="T50" fmla="*/ 2147483647 w 387"/>
              <a:gd name="T51" fmla="*/ 2147483647 h 75"/>
              <a:gd name="T52" fmla="*/ 2147483647 w 387"/>
              <a:gd name="T53" fmla="*/ 2147483647 h 75"/>
              <a:gd name="T54" fmla="*/ 2147483647 w 387"/>
              <a:gd name="T55" fmla="*/ 2147483647 h 75"/>
              <a:gd name="T56" fmla="*/ 2147483647 w 387"/>
              <a:gd name="T57" fmla="*/ 2147483647 h 75"/>
              <a:gd name="T58" fmla="*/ 2147483647 w 387"/>
              <a:gd name="T59" fmla="*/ 2147483647 h 75"/>
              <a:gd name="T60" fmla="*/ 2147483647 w 387"/>
              <a:gd name="T61" fmla="*/ 2147483647 h 75"/>
              <a:gd name="T62" fmla="*/ 2147483647 w 387"/>
              <a:gd name="T63" fmla="*/ 2147483647 h 75"/>
              <a:gd name="T64" fmla="*/ 2147483647 w 387"/>
              <a:gd name="T65" fmla="*/ 2147483647 h 75"/>
              <a:gd name="T66" fmla="*/ 2147483647 w 387"/>
              <a:gd name="T67" fmla="*/ 2147483647 h 75"/>
              <a:gd name="T68" fmla="*/ 2147483647 w 387"/>
              <a:gd name="T69" fmla="*/ 2147483647 h 75"/>
              <a:gd name="T70" fmla="*/ 2147483647 w 387"/>
              <a:gd name="T71" fmla="*/ 2147483647 h 75"/>
              <a:gd name="T72" fmla="*/ 2147483647 w 387"/>
              <a:gd name="T73" fmla="*/ 0 h 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87" h="75">
                <a:moveTo>
                  <a:pt x="377" y="0"/>
                </a:moveTo>
                <a:lnTo>
                  <a:pt x="377" y="0"/>
                </a:lnTo>
                <a:lnTo>
                  <a:pt x="348" y="8"/>
                </a:lnTo>
                <a:lnTo>
                  <a:pt x="320" y="14"/>
                </a:lnTo>
                <a:lnTo>
                  <a:pt x="291" y="22"/>
                </a:lnTo>
                <a:lnTo>
                  <a:pt x="263" y="28"/>
                </a:lnTo>
                <a:lnTo>
                  <a:pt x="234" y="31"/>
                </a:lnTo>
                <a:lnTo>
                  <a:pt x="208" y="36"/>
                </a:lnTo>
                <a:lnTo>
                  <a:pt x="182" y="39"/>
                </a:lnTo>
                <a:lnTo>
                  <a:pt x="156" y="40"/>
                </a:lnTo>
                <a:lnTo>
                  <a:pt x="133" y="41"/>
                </a:lnTo>
                <a:lnTo>
                  <a:pt x="112" y="41"/>
                </a:lnTo>
                <a:lnTo>
                  <a:pt x="92" y="39"/>
                </a:lnTo>
                <a:lnTo>
                  <a:pt x="73" y="36"/>
                </a:lnTo>
                <a:lnTo>
                  <a:pt x="56" y="32"/>
                </a:lnTo>
                <a:lnTo>
                  <a:pt x="42" y="28"/>
                </a:lnTo>
                <a:lnTo>
                  <a:pt x="31" y="23"/>
                </a:lnTo>
                <a:lnTo>
                  <a:pt x="22" y="15"/>
                </a:lnTo>
                <a:lnTo>
                  <a:pt x="0" y="42"/>
                </a:lnTo>
                <a:lnTo>
                  <a:pt x="14" y="52"/>
                </a:lnTo>
                <a:lnTo>
                  <a:pt x="30" y="59"/>
                </a:lnTo>
                <a:lnTo>
                  <a:pt x="47" y="64"/>
                </a:lnTo>
                <a:lnTo>
                  <a:pt x="66" y="70"/>
                </a:lnTo>
                <a:lnTo>
                  <a:pt x="87" y="73"/>
                </a:lnTo>
                <a:lnTo>
                  <a:pt x="110" y="75"/>
                </a:lnTo>
                <a:lnTo>
                  <a:pt x="133" y="75"/>
                </a:lnTo>
                <a:lnTo>
                  <a:pt x="159" y="74"/>
                </a:lnTo>
                <a:lnTo>
                  <a:pt x="184" y="73"/>
                </a:lnTo>
                <a:lnTo>
                  <a:pt x="213" y="70"/>
                </a:lnTo>
                <a:lnTo>
                  <a:pt x="239" y="65"/>
                </a:lnTo>
                <a:lnTo>
                  <a:pt x="267" y="62"/>
                </a:lnTo>
                <a:lnTo>
                  <a:pt x="298" y="56"/>
                </a:lnTo>
                <a:lnTo>
                  <a:pt x="327" y="48"/>
                </a:lnTo>
                <a:lnTo>
                  <a:pt x="358" y="40"/>
                </a:lnTo>
                <a:lnTo>
                  <a:pt x="387" y="31"/>
                </a:lnTo>
                <a:lnTo>
                  <a:pt x="3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6" name="Freeform 213"/>
          <p:cNvSpPr>
            <a:spLocks/>
          </p:cNvSpPr>
          <p:nvPr/>
        </p:nvSpPr>
        <p:spPr bwMode="auto">
          <a:xfrm>
            <a:off x="4271963" y="4816475"/>
            <a:ext cx="104775" cy="53975"/>
          </a:xfrm>
          <a:custGeom>
            <a:avLst/>
            <a:gdLst>
              <a:gd name="T0" fmla="*/ 2147483647 w 200"/>
              <a:gd name="T1" fmla="*/ 0 h 101"/>
              <a:gd name="T2" fmla="*/ 2147483647 w 200"/>
              <a:gd name="T3" fmla="*/ 0 h 101"/>
              <a:gd name="T4" fmla="*/ 2147483647 w 200"/>
              <a:gd name="T5" fmla="*/ 2147483647 h 101"/>
              <a:gd name="T6" fmla="*/ 2147483647 w 200"/>
              <a:gd name="T7" fmla="*/ 2147483647 h 101"/>
              <a:gd name="T8" fmla="*/ 2147483647 w 200"/>
              <a:gd name="T9" fmla="*/ 2147483647 h 101"/>
              <a:gd name="T10" fmla="*/ 2147483647 w 200"/>
              <a:gd name="T11" fmla="*/ 2147483647 h 101"/>
              <a:gd name="T12" fmla="*/ 2147483647 w 200"/>
              <a:gd name="T13" fmla="*/ 2147483647 h 101"/>
              <a:gd name="T14" fmla="*/ 2147483647 w 200"/>
              <a:gd name="T15" fmla="*/ 2147483647 h 101"/>
              <a:gd name="T16" fmla="*/ 2147483647 w 200"/>
              <a:gd name="T17" fmla="*/ 2147483647 h 101"/>
              <a:gd name="T18" fmla="*/ 0 w 200"/>
              <a:gd name="T19" fmla="*/ 2147483647 h 101"/>
              <a:gd name="T20" fmla="*/ 2147483647 w 200"/>
              <a:gd name="T21" fmla="*/ 2147483647 h 101"/>
              <a:gd name="T22" fmla="*/ 2147483647 w 200"/>
              <a:gd name="T23" fmla="*/ 2147483647 h 101"/>
              <a:gd name="T24" fmla="*/ 2147483647 w 200"/>
              <a:gd name="T25" fmla="*/ 2147483647 h 101"/>
              <a:gd name="T26" fmla="*/ 2147483647 w 200"/>
              <a:gd name="T27" fmla="*/ 2147483647 h 101"/>
              <a:gd name="T28" fmla="*/ 2147483647 w 200"/>
              <a:gd name="T29" fmla="*/ 2147483647 h 101"/>
              <a:gd name="T30" fmla="*/ 2147483647 w 200"/>
              <a:gd name="T31" fmla="*/ 2147483647 h 101"/>
              <a:gd name="T32" fmla="*/ 2147483647 w 200"/>
              <a:gd name="T33" fmla="*/ 2147483647 h 101"/>
              <a:gd name="T34" fmla="*/ 2147483647 w 200"/>
              <a:gd name="T35" fmla="*/ 2147483647 h 101"/>
              <a:gd name="T36" fmla="*/ 2147483647 w 200"/>
              <a:gd name="T37" fmla="*/ 2147483647 h 101"/>
              <a:gd name="T38" fmla="*/ 2147483647 w 200"/>
              <a:gd name="T39" fmla="*/ 2147483647 h 101"/>
              <a:gd name="T40" fmla="*/ 2147483647 w 200"/>
              <a:gd name="T41" fmla="*/ 0 h 10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00" h="101">
                <a:moveTo>
                  <a:pt x="188" y="0"/>
                </a:moveTo>
                <a:lnTo>
                  <a:pt x="188" y="0"/>
                </a:lnTo>
                <a:lnTo>
                  <a:pt x="166" y="10"/>
                </a:lnTo>
                <a:lnTo>
                  <a:pt x="143" y="18"/>
                </a:lnTo>
                <a:lnTo>
                  <a:pt x="120" y="28"/>
                </a:lnTo>
                <a:lnTo>
                  <a:pt x="97" y="37"/>
                </a:lnTo>
                <a:lnTo>
                  <a:pt x="72" y="45"/>
                </a:lnTo>
                <a:lnTo>
                  <a:pt x="49" y="54"/>
                </a:lnTo>
                <a:lnTo>
                  <a:pt x="25" y="62"/>
                </a:lnTo>
                <a:lnTo>
                  <a:pt x="0" y="70"/>
                </a:lnTo>
                <a:lnTo>
                  <a:pt x="10" y="101"/>
                </a:lnTo>
                <a:lnTo>
                  <a:pt x="34" y="94"/>
                </a:lnTo>
                <a:lnTo>
                  <a:pt x="61" y="85"/>
                </a:lnTo>
                <a:lnTo>
                  <a:pt x="84" y="77"/>
                </a:lnTo>
                <a:lnTo>
                  <a:pt x="109" y="68"/>
                </a:lnTo>
                <a:lnTo>
                  <a:pt x="132" y="60"/>
                </a:lnTo>
                <a:lnTo>
                  <a:pt x="155" y="50"/>
                </a:lnTo>
                <a:lnTo>
                  <a:pt x="178" y="41"/>
                </a:lnTo>
                <a:lnTo>
                  <a:pt x="200" y="32"/>
                </a:lnTo>
                <a:lnTo>
                  <a:pt x="1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7" name="Freeform 214"/>
          <p:cNvSpPr>
            <a:spLocks/>
          </p:cNvSpPr>
          <p:nvPr/>
        </p:nvSpPr>
        <p:spPr bwMode="auto">
          <a:xfrm>
            <a:off x="4370388" y="4781550"/>
            <a:ext cx="85725" cy="52388"/>
          </a:xfrm>
          <a:custGeom>
            <a:avLst/>
            <a:gdLst>
              <a:gd name="T0" fmla="*/ 2147483647 w 160"/>
              <a:gd name="T1" fmla="*/ 0 h 100"/>
              <a:gd name="T2" fmla="*/ 2147483647 w 160"/>
              <a:gd name="T3" fmla="*/ 0 h 100"/>
              <a:gd name="T4" fmla="*/ 2147483647 w 160"/>
              <a:gd name="T5" fmla="*/ 2147483647 h 100"/>
              <a:gd name="T6" fmla="*/ 2147483647 w 160"/>
              <a:gd name="T7" fmla="*/ 2147483647 h 100"/>
              <a:gd name="T8" fmla="*/ 2147483647 w 160"/>
              <a:gd name="T9" fmla="*/ 2147483647 h 100"/>
              <a:gd name="T10" fmla="*/ 2147483647 w 160"/>
              <a:gd name="T11" fmla="*/ 2147483647 h 100"/>
              <a:gd name="T12" fmla="*/ 2147483647 w 160"/>
              <a:gd name="T13" fmla="*/ 2147483647 h 100"/>
              <a:gd name="T14" fmla="*/ 2147483647 w 160"/>
              <a:gd name="T15" fmla="*/ 2147483647 h 100"/>
              <a:gd name="T16" fmla="*/ 2147483647 w 160"/>
              <a:gd name="T17" fmla="*/ 2147483647 h 100"/>
              <a:gd name="T18" fmla="*/ 0 w 160"/>
              <a:gd name="T19" fmla="*/ 2147483647 h 100"/>
              <a:gd name="T20" fmla="*/ 2147483647 w 160"/>
              <a:gd name="T21" fmla="*/ 2147483647 h 100"/>
              <a:gd name="T22" fmla="*/ 2147483647 w 160"/>
              <a:gd name="T23" fmla="*/ 2147483647 h 100"/>
              <a:gd name="T24" fmla="*/ 2147483647 w 160"/>
              <a:gd name="T25" fmla="*/ 2147483647 h 100"/>
              <a:gd name="T26" fmla="*/ 2147483647 w 160"/>
              <a:gd name="T27" fmla="*/ 2147483647 h 100"/>
              <a:gd name="T28" fmla="*/ 2147483647 w 160"/>
              <a:gd name="T29" fmla="*/ 2147483647 h 100"/>
              <a:gd name="T30" fmla="*/ 2147483647 w 160"/>
              <a:gd name="T31" fmla="*/ 2147483647 h 100"/>
              <a:gd name="T32" fmla="*/ 2147483647 w 160"/>
              <a:gd name="T33" fmla="*/ 2147483647 h 100"/>
              <a:gd name="T34" fmla="*/ 2147483647 w 160"/>
              <a:gd name="T35" fmla="*/ 2147483647 h 100"/>
              <a:gd name="T36" fmla="*/ 2147483647 w 160"/>
              <a:gd name="T37" fmla="*/ 2147483647 h 100"/>
              <a:gd name="T38" fmla="*/ 2147483647 w 160"/>
              <a:gd name="T39" fmla="*/ 2147483647 h 100"/>
              <a:gd name="T40" fmla="*/ 2147483647 w 160"/>
              <a:gd name="T41" fmla="*/ 0 h 1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0" h="100">
                <a:moveTo>
                  <a:pt x="143" y="0"/>
                </a:moveTo>
                <a:lnTo>
                  <a:pt x="143" y="0"/>
                </a:lnTo>
                <a:lnTo>
                  <a:pt x="126" y="8"/>
                </a:lnTo>
                <a:lnTo>
                  <a:pt x="109" y="18"/>
                </a:lnTo>
                <a:lnTo>
                  <a:pt x="93" y="25"/>
                </a:lnTo>
                <a:lnTo>
                  <a:pt x="75" y="34"/>
                </a:lnTo>
                <a:lnTo>
                  <a:pt x="56" y="42"/>
                </a:lnTo>
                <a:lnTo>
                  <a:pt x="37" y="51"/>
                </a:lnTo>
                <a:lnTo>
                  <a:pt x="18" y="59"/>
                </a:lnTo>
                <a:lnTo>
                  <a:pt x="0" y="68"/>
                </a:lnTo>
                <a:lnTo>
                  <a:pt x="12" y="100"/>
                </a:lnTo>
                <a:lnTo>
                  <a:pt x="33" y="91"/>
                </a:lnTo>
                <a:lnTo>
                  <a:pt x="51" y="83"/>
                </a:lnTo>
                <a:lnTo>
                  <a:pt x="71" y="74"/>
                </a:lnTo>
                <a:lnTo>
                  <a:pt x="89" y="66"/>
                </a:lnTo>
                <a:lnTo>
                  <a:pt x="107" y="57"/>
                </a:lnTo>
                <a:lnTo>
                  <a:pt x="126" y="47"/>
                </a:lnTo>
                <a:lnTo>
                  <a:pt x="143" y="37"/>
                </a:lnTo>
                <a:lnTo>
                  <a:pt x="160" y="29"/>
                </a:lnTo>
                <a:lnTo>
                  <a:pt x="1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8" name="Freeform 215"/>
          <p:cNvSpPr>
            <a:spLocks/>
          </p:cNvSpPr>
          <p:nvPr/>
        </p:nvSpPr>
        <p:spPr bwMode="auto">
          <a:xfrm>
            <a:off x="4446588" y="4748213"/>
            <a:ext cx="61912" cy="47625"/>
          </a:xfrm>
          <a:custGeom>
            <a:avLst/>
            <a:gdLst>
              <a:gd name="T0" fmla="*/ 2147483647 w 118"/>
              <a:gd name="T1" fmla="*/ 0 h 92"/>
              <a:gd name="T2" fmla="*/ 2147483647 w 118"/>
              <a:gd name="T3" fmla="*/ 0 h 92"/>
              <a:gd name="T4" fmla="*/ 2147483647 w 118"/>
              <a:gd name="T5" fmla="*/ 2147483647 h 92"/>
              <a:gd name="T6" fmla="*/ 2147483647 w 118"/>
              <a:gd name="T7" fmla="*/ 2147483647 h 92"/>
              <a:gd name="T8" fmla="*/ 2147483647 w 118"/>
              <a:gd name="T9" fmla="*/ 2147483647 h 92"/>
              <a:gd name="T10" fmla="*/ 2147483647 w 118"/>
              <a:gd name="T11" fmla="*/ 2147483647 h 92"/>
              <a:gd name="T12" fmla="*/ 2147483647 w 118"/>
              <a:gd name="T13" fmla="*/ 2147483647 h 92"/>
              <a:gd name="T14" fmla="*/ 2147483647 w 118"/>
              <a:gd name="T15" fmla="*/ 2147483647 h 92"/>
              <a:gd name="T16" fmla="*/ 2147483647 w 118"/>
              <a:gd name="T17" fmla="*/ 2147483647 h 92"/>
              <a:gd name="T18" fmla="*/ 0 w 118"/>
              <a:gd name="T19" fmla="*/ 2147483647 h 92"/>
              <a:gd name="T20" fmla="*/ 2147483647 w 118"/>
              <a:gd name="T21" fmla="*/ 2147483647 h 92"/>
              <a:gd name="T22" fmla="*/ 2147483647 w 118"/>
              <a:gd name="T23" fmla="*/ 2147483647 h 92"/>
              <a:gd name="T24" fmla="*/ 2147483647 w 118"/>
              <a:gd name="T25" fmla="*/ 2147483647 h 92"/>
              <a:gd name="T26" fmla="*/ 2147483647 w 118"/>
              <a:gd name="T27" fmla="*/ 2147483647 h 92"/>
              <a:gd name="T28" fmla="*/ 2147483647 w 118"/>
              <a:gd name="T29" fmla="*/ 2147483647 h 92"/>
              <a:gd name="T30" fmla="*/ 2147483647 w 118"/>
              <a:gd name="T31" fmla="*/ 2147483647 h 92"/>
              <a:gd name="T32" fmla="*/ 2147483647 w 118"/>
              <a:gd name="T33" fmla="*/ 2147483647 h 92"/>
              <a:gd name="T34" fmla="*/ 2147483647 w 118"/>
              <a:gd name="T35" fmla="*/ 2147483647 h 92"/>
              <a:gd name="T36" fmla="*/ 2147483647 w 118"/>
              <a:gd name="T37" fmla="*/ 2147483647 h 92"/>
              <a:gd name="T38" fmla="*/ 2147483647 w 118"/>
              <a:gd name="T39" fmla="*/ 2147483647 h 92"/>
              <a:gd name="T40" fmla="*/ 2147483647 w 118"/>
              <a:gd name="T41" fmla="*/ 0 h 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8" h="92">
                <a:moveTo>
                  <a:pt x="99" y="0"/>
                </a:moveTo>
                <a:lnTo>
                  <a:pt x="99" y="0"/>
                </a:lnTo>
                <a:lnTo>
                  <a:pt x="89" y="8"/>
                </a:lnTo>
                <a:lnTo>
                  <a:pt x="78" y="14"/>
                </a:lnTo>
                <a:lnTo>
                  <a:pt x="68" y="21"/>
                </a:lnTo>
                <a:lnTo>
                  <a:pt x="56" y="29"/>
                </a:lnTo>
                <a:lnTo>
                  <a:pt x="43" y="37"/>
                </a:lnTo>
                <a:lnTo>
                  <a:pt x="29" y="46"/>
                </a:lnTo>
                <a:lnTo>
                  <a:pt x="14" y="54"/>
                </a:lnTo>
                <a:lnTo>
                  <a:pt x="0" y="63"/>
                </a:lnTo>
                <a:lnTo>
                  <a:pt x="17" y="92"/>
                </a:lnTo>
                <a:lnTo>
                  <a:pt x="32" y="83"/>
                </a:lnTo>
                <a:lnTo>
                  <a:pt x="46" y="75"/>
                </a:lnTo>
                <a:lnTo>
                  <a:pt x="60" y="66"/>
                </a:lnTo>
                <a:lnTo>
                  <a:pt x="73" y="58"/>
                </a:lnTo>
                <a:lnTo>
                  <a:pt x="85" y="50"/>
                </a:lnTo>
                <a:lnTo>
                  <a:pt x="97" y="43"/>
                </a:lnTo>
                <a:lnTo>
                  <a:pt x="108" y="35"/>
                </a:lnTo>
                <a:lnTo>
                  <a:pt x="118" y="27"/>
                </a:lnTo>
                <a:lnTo>
                  <a:pt x="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9" name="Freeform 216"/>
          <p:cNvSpPr>
            <a:spLocks/>
          </p:cNvSpPr>
          <p:nvPr/>
        </p:nvSpPr>
        <p:spPr bwMode="auto">
          <a:xfrm>
            <a:off x="4498975" y="4722813"/>
            <a:ext cx="44450" cy="39687"/>
          </a:xfrm>
          <a:custGeom>
            <a:avLst/>
            <a:gdLst>
              <a:gd name="T0" fmla="*/ 2147483647 w 83"/>
              <a:gd name="T1" fmla="*/ 0 h 75"/>
              <a:gd name="T2" fmla="*/ 2147483647 w 83"/>
              <a:gd name="T3" fmla="*/ 0 h 75"/>
              <a:gd name="T4" fmla="*/ 2147483647 w 83"/>
              <a:gd name="T5" fmla="*/ 2147483647 h 75"/>
              <a:gd name="T6" fmla="*/ 2147483647 w 83"/>
              <a:gd name="T7" fmla="*/ 2147483647 h 75"/>
              <a:gd name="T8" fmla="*/ 2147483647 w 83"/>
              <a:gd name="T9" fmla="*/ 2147483647 h 75"/>
              <a:gd name="T10" fmla="*/ 2147483647 w 83"/>
              <a:gd name="T11" fmla="*/ 2147483647 h 75"/>
              <a:gd name="T12" fmla="*/ 2147483647 w 83"/>
              <a:gd name="T13" fmla="*/ 2147483647 h 75"/>
              <a:gd name="T14" fmla="*/ 2147483647 w 83"/>
              <a:gd name="T15" fmla="*/ 2147483647 h 75"/>
              <a:gd name="T16" fmla="*/ 2147483647 w 83"/>
              <a:gd name="T17" fmla="*/ 2147483647 h 75"/>
              <a:gd name="T18" fmla="*/ 0 w 83"/>
              <a:gd name="T19" fmla="*/ 2147483647 h 75"/>
              <a:gd name="T20" fmla="*/ 2147483647 w 83"/>
              <a:gd name="T21" fmla="*/ 2147483647 h 75"/>
              <a:gd name="T22" fmla="*/ 2147483647 w 83"/>
              <a:gd name="T23" fmla="*/ 2147483647 h 75"/>
              <a:gd name="T24" fmla="*/ 2147483647 w 83"/>
              <a:gd name="T25" fmla="*/ 2147483647 h 75"/>
              <a:gd name="T26" fmla="*/ 2147483647 w 83"/>
              <a:gd name="T27" fmla="*/ 2147483647 h 75"/>
              <a:gd name="T28" fmla="*/ 2147483647 w 83"/>
              <a:gd name="T29" fmla="*/ 2147483647 h 75"/>
              <a:gd name="T30" fmla="*/ 2147483647 w 83"/>
              <a:gd name="T31" fmla="*/ 2147483647 h 75"/>
              <a:gd name="T32" fmla="*/ 2147483647 w 83"/>
              <a:gd name="T33" fmla="*/ 2147483647 h 75"/>
              <a:gd name="T34" fmla="*/ 2147483647 w 83"/>
              <a:gd name="T35" fmla="*/ 2147483647 h 75"/>
              <a:gd name="T36" fmla="*/ 2147483647 w 83"/>
              <a:gd name="T37" fmla="*/ 2147483647 h 75"/>
              <a:gd name="T38" fmla="*/ 2147483647 w 83"/>
              <a:gd name="T39" fmla="*/ 2147483647 h 75"/>
              <a:gd name="T40" fmla="*/ 2147483647 w 83"/>
              <a:gd name="T41" fmla="*/ 0 h 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3" h="75">
                <a:moveTo>
                  <a:pt x="56" y="0"/>
                </a:moveTo>
                <a:lnTo>
                  <a:pt x="57" y="0"/>
                </a:lnTo>
                <a:lnTo>
                  <a:pt x="52" y="6"/>
                </a:lnTo>
                <a:lnTo>
                  <a:pt x="47" y="11"/>
                </a:lnTo>
                <a:lnTo>
                  <a:pt x="40" y="15"/>
                </a:lnTo>
                <a:lnTo>
                  <a:pt x="33" y="22"/>
                </a:lnTo>
                <a:lnTo>
                  <a:pt x="24" y="29"/>
                </a:lnTo>
                <a:lnTo>
                  <a:pt x="17" y="35"/>
                </a:lnTo>
                <a:lnTo>
                  <a:pt x="8" y="42"/>
                </a:lnTo>
                <a:lnTo>
                  <a:pt x="0" y="48"/>
                </a:lnTo>
                <a:lnTo>
                  <a:pt x="19" y="75"/>
                </a:lnTo>
                <a:lnTo>
                  <a:pt x="28" y="69"/>
                </a:lnTo>
                <a:lnTo>
                  <a:pt x="39" y="62"/>
                </a:lnTo>
                <a:lnTo>
                  <a:pt x="46" y="56"/>
                </a:lnTo>
                <a:lnTo>
                  <a:pt x="55" y="48"/>
                </a:lnTo>
                <a:lnTo>
                  <a:pt x="62" y="42"/>
                </a:lnTo>
                <a:lnTo>
                  <a:pt x="69" y="35"/>
                </a:lnTo>
                <a:lnTo>
                  <a:pt x="77" y="28"/>
                </a:lnTo>
                <a:lnTo>
                  <a:pt x="81" y="22"/>
                </a:lnTo>
                <a:lnTo>
                  <a:pt x="83" y="22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0" name="Freeform 217"/>
          <p:cNvSpPr>
            <a:spLocks/>
          </p:cNvSpPr>
          <p:nvPr/>
        </p:nvSpPr>
        <p:spPr bwMode="auto">
          <a:xfrm>
            <a:off x="4529138" y="4700588"/>
            <a:ext cx="31750" cy="33337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0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2147483647 w 61"/>
              <a:gd name="T11" fmla="*/ 2147483647 h 64"/>
              <a:gd name="T12" fmla="*/ 2147483647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2147483647 h 64"/>
              <a:gd name="T18" fmla="*/ 0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2147483647 w 61"/>
              <a:gd name="T25" fmla="*/ 2147483647 h 64"/>
              <a:gd name="T26" fmla="*/ 2147483647 w 61"/>
              <a:gd name="T27" fmla="*/ 2147483647 h 64"/>
              <a:gd name="T28" fmla="*/ 2147483647 w 61"/>
              <a:gd name="T29" fmla="*/ 2147483647 h 64"/>
              <a:gd name="T30" fmla="*/ 2147483647 w 61"/>
              <a:gd name="T31" fmla="*/ 2147483647 h 64"/>
              <a:gd name="T32" fmla="*/ 2147483647 w 61"/>
              <a:gd name="T33" fmla="*/ 2147483647 h 64"/>
              <a:gd name="T34" fmla="*/ 2147483647 w 61"/>
              <a:gd name="T35" fmla="*/ 2147483647 h 64"/>
              <a:gd name="T36" fmla="*/ 2147483647 w 61"/>
              <a:gd name="T37" fmla="*/ 2147483647 h 64"/>
              <a:gd name="T38" fmla="*/ 2147483647 w 61"/>
              <a:gd name="T39" fmla="*/ 2147483647 h 64"/>
              <a:gd name="T40" fmla="*/ 2147483647 w 61"/>
              <a:gd name="T41" fmla="*/ 2147483647 h 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" h="64">
                <a:moveTo>
                  <a:pt x="31" y="1"/>
                </a:moveTo>
                <a:lnTo>
                  <a:pt x="31" y="0"/>
                </a:lnTo>
                <a:lnTo>
                  <a:pt x="30" y="5"/>
                </a:lnTo>
                <a:lnTo>
                  <a:pt x="27" y="9"/>
                </a:lnTo>
                <a:lnTo>
                  <a:pt x="23" y="14"/>
                </a:lnTo>
                <a:lnTo>
                  <a:pt x="18" y="18"/>
                </a:lnTo>
                <a:lnTo>
                  <a:pt x="14" y="25"/>
                </a:lnTo>
                <a:lnTo>
                  <a:pt x="11" y="29"/>
                </a:lnTo>
                <a:lnTo>
                  <a:pt x="5" y="36"/>
                </a:lnTo>
                <a:lnTo>
                  <a:pt x="0" y="42"/>
                </a:lnTo>
                <a:lnTo>
                  <a:pt x="27" y="64"/>
                </a:lnTo>
                <a:lnTo>
                  <a:pt x="31" y="57"/>
                </a:lnTo>
                <a:lnTo>
                  <a:pt x="35" y="51"/>
                </a:lnTo>
                <a:lnTo>
                  <a:pt x="41" y="47"/>
                </a:lnTo>
                <a:lnTo>
                  <a:pt x="45" y="40"/>
                </a:lnTo>
                <a:lnTo>
                  <a:pt x="50" y="36"/>
                </a:lnTo>
                <a:lnTo>
                  <a:pt x="53" y="28"/>
                </a:lnTo>
                <a:lnTo>
                  <a:pt x="57" y="25"/>
                </a:lnTo>
                <a:lnTo>
                  <a:pt x="61" y="20"/>
                </a:lnTo>
                <a:lnTo>
                  <a:pt x="61" y="18"/>
                </a:lnTo>
                <a:lnTo>
                  <a:pt x="3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1" name="Freeform 218"/>
          <p:cNvSpPr>
            <a:spLocks/>
          </p:cNvSpPr>
          <p:nvPr/>
        </p:nvSpPr>
        <p:spPr bwMode="auto">
          <a:xfrm>
            <a:off x="4545013" y="4684713"/>
            <a:ext cx="22225" cy="25400"/>
          </a:xfrm>
          <a:custGeom>
            <a:avLst/>
            <a:gdLst>
              <a:gd name="T0" fmla="*/ 2147483647 w 43"/>
              <a:gd name="T1" fmla="*/ 0 h 46"/>
              <a:gd name="T2" fmla="*/ 2147483647 w 43"/>
              <a:gd name="T3" fmla="*/ 0 h 46"/>
              <a:gd name="T4" fmla="*/ 2147483647 w 43"/>
              <a:gd name="T5" fmla="*/ 2147483647 h 46"/>
              <a:gd name="T6" fmla="*/ 2147483647 w 43"/>
              <a:gd name="T7" fmla="*/ 2147483647 h 46"/>
              <a:gd name="T8" fmla="*/ 2147483647 w 43"/>
              <a:gd name="T9" fmla="*/ 2147483647 h 46"/>
              <a:gd name="T10" fmla="*/ 2147483647 w 43"/>
              <a:gd name="T11" fmla="*/ 2147483647 h 46"/>
              <a:gd name="T12" fmla="*/ 2147483647 w 43"/>
              <a:gd name="T13" fmla="*/ 2147483647 h 46"/>
              <a:gd name="T14" fmla="*/ 2147483647 w 43"/>
              <a:gd name="T15" fmla="*/ 2147483647 h 46"/>
              <a:gd name="T16" fmla="*/ 2147483647 w 43"/>
              <a:gd name="T17" fmla="*/ 2147483647 h 46"/>
              <a:gd name="T18" fmla="*/ 0 w 43"/>
              <a:gd name="T19" fmla="*/ 2147483647 h 46"/>
              <a:gd name="T20" fmla="*/ 2147483647 w 43"/>
              <a:gd name="T21" fmla="*/ 2147483647 h 46"/>
              <a:gd name="T22" fmla="*/ 2147483647 w 43"/>
              <a:gd name="T23" fmla="*/ 2147483647 h 46"/>
              <a:gd name="T24" fmla="*/ 2147483647 w 43"/>
              <a:gd name="T25" fmla="*/ 2147483647 h 46"/>
              <a:gd name="T26" fmla="*/ 2147483647 w 43"/>
              <a:gd name="T27" fmla="*/ 2147483647 h 46"/>
              <a:gd name="T28" fmla="*/ 2147483647 w 43"/>
              <a:gd name="T29" fmla="*/ 2147483647 h 46"/>
              <a:gd name="T30" fmla="*/ 2147483647 w 43"/>
              <a:gd name="T31" fmla="*/ 2147483647 h 46"/>
              <a:gd name="T32" fmla="*/ 2147483647 w 43"/>
              <a:gd name="T33" fmla="*/ 2147483647 h 46"/>
              <a:gd name="T34" fmla="*/ 2147483647 w 43"/>
              <a:gd name="T35" fmla="*/ 2147483647 h 46"/>
              <a:gd name="T36" fmla="*/ 2147483647 w 43"/>
              <a:gd name="T37" fmla="*/ 0 h 46"/>
              <a:gd name="T38" fmla="*/ 2147483647 w 43"/>
              <a:gd name="T39" fmla="*/ 0 h 46"/>
              <a:gd name="T40" fmla="*/ 2147483647 w 43"/>
              <a:gd name="T41" fmla="*/ 0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3" h="46">
                <a:moveTo>
                  <a:pt x="9" y="0"/>
                </a:moveTo>
                <a:lnTo>
                  <a:pt x="9" y="0"/>
                </a:lnTo>
                <a:lnTo>
                  <a:pt x="9" y="3"/>
                </a:lnTo>
                <a:lnTo>
                  <a:pt x="8" y="7"/>
                </a:lnTo>
                <a:lnTo>
                  <a:pt x="8" y="12"/>
                </a:lnTo>
                <a:lnTo>
                  <a:pt x="5" y="17"/>
                </a:lnTo>
                <a:lnTo>
                  <a:pt x="4" y="22"/>
                </a:lnTo>
                <a:lnTo>
                  <a:pt x="2" y="26"/>
                </a:lnTo>
                <a:lnTo>
                  <a:pt x="0" y="29"/>
                </a:lnTo>
                <a:lnTo>
                  <a:pt x="30" y="46"/>
                </a:lnTo>
                <a:lnTo>
                  <a:pt x="33" y="40"/>
                </a:lnTo>
                <a:lnTo>
                  <a:pt x="36" y="34"/>
                </a:lnTo>
                <a:lnTo>
                  <a:pt x="37" y="29"/>
                </a:lnTo>
                <a:lnTo>
                  <a:pt x="40" y="24"/>
                </a:lnTo>
                <a:lnTo>
                  <a:pt x="42" y="17"/>
                </a:lnTo>
                <a:lnTo>
                  <a:pt x="42" y="12"/>
                </a:lnTo>
                <a:lnTo>
                  <a:pt x="43" y="7"/>
                </a:lnTo>
                <a:lnTo>
                  <a:pt x="43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2" name="Freeform 219"/>
          <p:cNvSpPr>
            <a:spLocks/>
          </p:cNvSpPr>
          <p:nvPr/>
        </p:nvSpPr>
        <p:spPr bwMode="auto">
          <a:xfrm>
            <a:off x="4546600" y="4664075"/>
            <a:ext cx="20638" cy="20638"/>
          </a:xfrm>
          <a:custGeom>
            <a:avLst/>
            <a:gdLst>
              <a:gd name="T0" fmla="*/ 0 w 41"/>
              <a:gd name="T1" fmla="*/ 2147483647 h 40"/>
              <a:gd name="T2" fmla="*/ 0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0 h 40"/>
              <a:gd name="T22" fmla="*/ 2147483647 w 41"/>
              <a:gd name="T23" fmla="*/ 0 h 40"/>
              <a:gd name="T24" fmla="*/ 0 w 41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0">
                <a:moveTo>
                  <a:pt x="0" y="24"/>
                </a:moveTo>
                <a:lnTo>
                  <a:pt x="0" y="24"/>
                </a:lnTo>
                <a:lnTo>
                  <a:pt x="3" y="27"/>
                </a:lnTo>
                <a:lnTo>
                  <a:pt x="5" y="30"/>
                </a:lnTo>
                <a:lnTo>
                  <a:pt x="6" y="35"/>
                </a:lnTo>
                <a:lnTo>
                  <a:pt x="7" y="40"/>
                </a:lnTo>
                <a:lnTo>
                  <a:pt x="41" y="40"/>
                </a:lnTo>
                <a:lnTo>
                  <a:pt x="40" y="28"/>
                </a:lnTo>
                <a:lnTo>
                  <a:pt x="36" y="18"/>
                </a:lnTo>
                <a:lnTo>
                  <a:pt x="30" y="7"/>
                </a:lnTo>
                <a:lnTo>
                  <a:pt x="2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3" name="Freeform 220"/>
          <p:cNvSpPr>
            <a:spLocks/>
          </p:cNvSpPr>
          <p:nvPr/>
        </p:nvSpPr>
        <p:spPr bwMode="auto">
          <a:xfrm>
            <a:off x="4529138" y="4651375"/>
            <a:ext cx="30162" cy="25400"/>
          </a:xfrm>
          <a:custGeom>
            <a:avLst/>
            <a:gdLst>
              <a:gd name="T0" fmla="*/ 0 w 55"/>
              <a:gd name="T1" fmla="*/ 2147483647 h 49"/>
              <a:gd name="T2" fmla="*/ 0 w 55"/>
              <a:gd name="T3" fmla="*/ 2147483647 h 49"/>
              <a:gd name="T4" fmla="*/ 2147483647 w 55"/>
              <a:gd name="T5" fmla="*/ 2147483647 h 49"/>
              <a:gd name="T6" fmla="*/ 2147483647 w 55"/>
              <a:gd name="T7" fmla="*/ 2147483647 h 49"/>
              <a:gd name="T8" fmla="*/ 2147483647 w 55"/>
              <a:gd name="T9" fmla="*/ 2147483647 h 49"/>
              <a:gd name="T10" fmla="*/ 2147483647 w 55"/>
              <a:gd name="T11" fmla="*/ 2147483647 h 49"/>
              <a:gd name="T12" fmla="*/ 2147483647 w 55"/>
              <a:gd name="T13" fmla="*/ 2147483647 h 49"/>
              <a:gd name="T14" fmla="*/ 2147483647 w 55"/>
              <a:gd name="T15" fmla="*/ 2147483647 h 49"/>
              <a:gd name="T16" fmla="*/ 2147483647 w 55"/>
              <a:gd name="T17" fmla="*/ 2147483647 h 49"/>
              <a:gd name="T18" fmla="*/ 2147483647 w 55"/>
              <a:gd name="T19" fmla="*/ 2147483647 h 49"/>
              <a:gd name="T20" fmla="*/ 2147483647 w 55"/>
              <a:gd name="T21" fmla="*/ 2147483647 h 49"/>
              <a:gd name="T22" fmla="*/ 2147483647 w 55"/>
              <a:gd name="T23" fmla="*/ 2147483647 h 49"/>
              <a:gd name="T24" fmla="*/ 2147483647 w 55"/>
              <a:gd name="T25" fmla="*/ 2147483647 h 49"/>
              <a:gd name="T26" fmla="*/ 2147483647 w 55"/>
              <a:gd name="T27" fmla="*/ 2147483647 h 49"/>
              <a:gd name="T28" fmla="*/ 2147483647 w 55"/>
              <a:gd name="T29" fmla="*/ 2147483647 h 49"/>
              <a:gd name="T30" fmla="*/ 2147483647 w 55"/>
              <a:gd name="T31" fmla="*/ 2147483647 h 49"/>
              <a:gd name="T32" fmla="*/ 2147483647 w 55"/>
              <a:gd name="T33" fmla="*/ 2147483647 h 49"/>
              <a:gd name="T34" fmla="*/ 2147483647 w 55"/>
              <a:gd name="T35" fmla="*/ 2147483647 h 49"/>
              <a:gd name="T36" fmla="*/ 2147483647 w 55"/>
              <a:gd name="T37" fmla="*/ 0 h 49"/>
              <a:gd name="T38" fmla="*/ 2147483647 w 55"/>
              <a:gd name="T39" fmla="*/ 0 h 49"/>
              <a:gd name="T40" fmla="*/ 0 w 55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" h="49">
                <a:moveTo>
                  <a:pt x="0" y="35"/>
                </a:moveTo>
                <a:lnTo>
                  <a:pt x="0" y="35"/>
                </a:lnTo>
                <a:lnTo>
                  <a:pt x="5" y="35"/>
                </a:lnTo>
                <a:lnTo>
                  <a:pt x="10" y="37"/>
                </a:lnTo>
                <a:lnTo>
                  <a:pt x="17" y="39"/>
                </a:lnTo>
                <a:lnTo>
                  <a:pt x="20" y="41"/>
                </a:lnTo>
                <a:lnTo>
                  <a:pt x="22" y="42"/>
                </a:lnTo>
                <a:lnTo>
                  <a:pt x="26" y="46"/>
                </a:lnTo>
                <a:lnTo>
                  <a:pt x="28" y="47"/>
                </a:lnTo>
                <a:lnTo>
                  <a:pt x="31" y="49"/>
                </a:lnTo>
                <a:lnTo>
                  <a:pt x="55" y="25"/>
                </a:lnTo>
                <a:lnTo>
                  <a:pt x="50" y="20"/>
                </a:lnTo>
                <a:lnTo>
                  <a:pt x="45" y="16"/>
                </a:lnTo>
                <a:lnTo>
                  <a:pt x="42" y="15"/>
                </a:lnTo>
                <a:lnTo>
                  <a:pt x="34" y="9"/>
                </a:lnTo>
                <a:lnTo>
                  <a:pt x="27" y="8"/>
                </a:lnTo>
                <a:lnTo>
                  <a:pt x="22" y="5"/>
                </a:lnTo>
                <a:lnTo>
                  <a:pt x="15" y="3"/>
                </a:lnTo>
                <a:lnTo>
                  <a:pt x="8" y="0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4" name="Freeform 221"/>
          <p:cNvSpPr>
            <a:spLocks/>
          </p:cNvSpPr>
          <p:nvPr/>
        </p:nvSpPr>
        <p:spPr bwMode="auto">
          <a:xfrm>
            <a:off x="4494213" y="4648200"/>
            <a:ext cx="39687" cy="20638"/>
          </a:xfrm>
          <a:custGeom>
            <a:avLst/>
            <a:gdLst>
              <a:gd name="T0" fmla="*/ 0 w 76"/>
              <a:gd name="T1" fmla="*/ 2147483647 h 41"/>
              <a:gd name="T2" fmla="*/ 0 w 76"/>
              <a:gd name="T3" fmla="*/ 2147483647 h 41"/>
              <a:gd name="T4" fmla="*/ 2147483647 w 76"/>
              <a:gd name="T5" fmla="*/ 2147483647 h 41"/>
              <a:gd name="T6" fmla="*/ 2147483647 w 76"/>
              <a:gd name="T7" fmla="*/ 2147483647 h 41"/>
              <a:gd name="T8" fmla="*/ 2147483647 w 76"/>
              <a:gd name="T9" fmla="*/ 2147483647 h 41"/>
              <a:gd name="T10" fmla="*/ 2147483647 w 76"/>
              <a:gd name="T11" fmla="*/ 2147483647 h 41"/>
              <a:gd name="T12" fmla="*/ 2147483647 w 76"/>
              <a:gd name="T13" fmla="*/ 2147483647 h 41"/>
              <a:gd name="T14" fmla="*/ 2147483647 w 76"/>
              <a:gd name="T15" fmla="*/ 2147483647 h 41"/>
              <a:gd name="T16" fmla="*/ 2147483647 w 76"/>
              <a:gd name="T17" fmla="*/ 2147483647 h 41"/>
              <a:gd name="T18" fmla="*/ 2147483647 w 76"/>
              <a:gd name="T19" fmla="*/ 2147483647 h 41"/>
              <a:gd name="T20" fmla="*/ 2147483647 w 76"/>
              <a:gd name="T21" fmla="*/ 2147483647 h 41"/>
              <a:gd name="T22" fmla="*/ 2147483647 w 76"/>
              <a:gd name="T23" fmla="*/ 2147483647 h 41"/>
              <a:gd name="T24" fmla="*/ 2147483647 w 76"/>
              <a:gd name="T25" fmla="*/ 2147483647 h 41"/>
              <a:gd name="T26" fmla="*/ 2147483647 w 76"/>
              <a:gd name="T27" fmla="*/ 2147483647 h 41"/>
              <a:gd name="T28" fmla="*/ 2147483647 w 76"/>
              <a:gd name="T29" fmla="*/ 2147483647 h 41"/>
              <a:gd name="T30" fmla="*/ 2147483647 w 76"/>
              <a:gd name="T31" fmla="*/ 2147483647 h 41"/>
              <a:gd name="T32" fmla="*/ 2147483647 w 76"/>
              <a:gd name="T33" fmla="*/ 0 h 41"/>
              <a:gd name="T34" fmla="*/ 2147483647 w 76"/>
              <a:gd name="T35" fmla="*/ 0 h 41"/>
              <a:gd name="T36" fmla="*/ 0 w 76"/>
              <a:gd name="T37" fmla="*/ 0 h 41"/>
              <a:gd name="T38" fmla="*/ 0 w 76"/>
              <a:gd name="T39" fmla="*/ 0 h 41"/>
              <a:gd name="T40" fmla="*/ 0 w 76"/>
              <a:gd name="T41" fmla="*/ 2147483647 h 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6" h="41">
                <a:moveTo>
                  <a:pt x="0" y="34"/>
                </a:moveTo>
                <a:lnTo>
                  <a:pt x="0" y="34"/>
                </a:lnTo>
                <a:lnTo>
                  <a:pt x="11" y="34"/>
                </a:lnTo>
                <a:lnTo>
                  <a:pt x="19" y="34"/>
                </a:lnTo>
                <a:lnTo>
                  <a:pt x="30" y="36"/>
                </a:lnTo>
                <a:lnTo>
                  <a:pt x="39" y="36"/>
                </a:lnTo>
                <a:lnTo>
                  <a:pt x="47" y="37"/>
                </a:lnTo>
                <a:lnTo>
                  <a:pt x="55" y="38"/>
                </a:lnTo>
                <a:lnTo>
                  <a:pt x="62" y="39"/>
                </a:lnTo>
                <a:lnTo>
                  <a:pt x="68" y="41"/>
                </a:lnTo>
                <a:lnTo>
                  <a:pt x="76" y="6"/>
                </a:lnTo>
                <a:lnTo>
                  <a:pt x="67" y="5"/>
                </a:lnTo>
                <a:lnTo>
                  <a:pt x="60" y="4"/>
                </a:lnTo>
                <a:lnTo>
                  <a:pt x="52" y="3"/>
                </a:lnTo>
                <a:lnTo>
                  <a:pt x="41" y="2"/>
                </a:lnTo>
                <a:lnTo>
                  <a:pt x="33" y="2"/>
                </a:ln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5" name="Freeform 222"/>
          <p:cNvSpPr>
            <a:spLocks/>
          </p:cNvSpPr>
          <p:nvPr/>
        </p:nvSpPr>
        <p:spPr bwMode="auto">
          <a:xfrm>
            <a:off x="4425950" y="4648200"/>
            <a:ext cx="68263" cy="25400"/>
          </a:xfrm>
          <a:custGeom>
            <a:avLst/>
            <a:gdLst>
              <a:gd name="T0" fmla="*/ 2147483647 w 128"/>
              <a:gd name="T1" fmla="*/ 2147483647 h 49"/>
              <a:gd name="T2" fmla="*/ 2147483647 w 128"/>
              <a:gd name="T3" fmla="*/ 2147483647 h 49"/>
              <a:gd name="T4" fmla="*/ 2147483647 w 128"/>
              <a:gd name="T5" fmla="*/ 2147483647 h 49"/>
              <a:gd name="T6" fmla="*/ 2147483647 w 128"/>
              <a:gd name="T7" fmla="*/ 2147483647 h 49"/>
              <a:gd name="T8" fmla="*/ 2147483647 w 128"/>
              <a:gd name="T9" fmla="*/ 2147483647 h 49"/>
              <a:gd name="T10" fmla="*/ 2147483647 w 128"/>
              <a:gd name="T11" fmla="*/ 2147483647 h 49"/>
              <a:gd name="T12" fmla="*/ 2147483647 w 128"/>
              <a:gd name="T13" fmla="*/ 2147483647 h 49"/>
              <a:gd name="T14" fmla="*/ 2147483647 w 128"/>
              <a:gd name="T15" fmla="*/ 2147483647 h 49"/>
              <a:gd name="T16" fmla="*/ 2147483647 w 128"/>
              <a:gd name="T17" fmla="*/ 2147483647 h 49"/>
              <a:gd name="T18" fmla="*/ 2147483647 w 128"/>
              <a:gd name="T19" fmla="*/ 2147483647 h 49"/>
              <a:gd name="T20" fmla="*/ 2147483647 w 128"/>
              <a:gd name="T21" fmla="*/ 0 h 49"/>
              <a:gd name="T22" fmla="*/ 2147483647 w 128"/>
              <a:gd name="T23" fmla="*/ 0 h 49"/>
              <a:gd name="T24" fmla="*/ 2147483647 w 128"/>
              <a:gd name="T25" fmla="*/ 2147483647 h 49"/>
              <a:gd name="T26" fmla="*/ 2147483647 w 128"/>
              <a:gd name="T27" fmla="*/ 2147483647 h 49"/>
              <a:gd name="T28" fmla="*/ 2147483647 w 128"/>
              <a:gd name="T29" fmla="*/ 2147483647 h 49"/>
              <a:gd name="T30" fmla="*/ 2147483647 w 128"/>
              <a:gd name="T31" fmla="*/ 2147483647 h 49"/>
              <a:gd name="T32" fmla="*/ 2147483647 w 128"/>
              <a:gd name="T33" fmla="*/ 2147483647 h 49"/>
              <a:gd name="T34" fmla="*/ 2147483647 w 128"/>
              <a:gd name="T35" fmla="*/ 2147483647 h 49"/>
              <a:gd name="T36" fmla="*/ 0 w 128"/>
              <a:gd name="T37" fmla="*/ 2147483647 h 49"/>
              <a:gd name="T38" fmla="*/ 0 w 128"/>
              <a:gd name="T39" fmla="*/ 2147483647 h 49"/>
              <a:gd name="T40" fmla="*/ 2147483647 w 128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8" h="49">
                <a:moveTo>
                  <a:pt x="5" y="49"/>
                </a:moveTo>
                <a:lnTo>
                  <a:pt x="5" y="49"/>
                </a:lnTo>
                <a:lnTo>
                  <a:pt x="24" y="45"/>
                </a:lnTo>
                <a:lnTo>
                  <a:pt x="42" y="43"/>
                </a:lnTo>
                <a:lnTo>
                  <a:pt x="60" y="41"/>
                </a:lnTo>
                <a:lnTo>
                  <a:pt x="75" y="38"/>
                </a:lnTo>
                <a:lnTo>
                  <a:pt x="89" y="37"/>
                </a:lnTo>
                <a:lnTo>
                  <a:pt x="102" y="36"/>
                </a:lnTo>
                <a:lnTo>
                  <a:pt x="116" y="34"/>
                </a:lnTo>
                <a:lnTo>
                  <a:pt x="128" y="34"/>
                </a:lnTo>
                <a:lnTo>
                  <a:pt x="128" y="0"/>
                </a:lnTo>
                <a:lnTo>
                  <a:pt x="113" y="0"/>
                </a:lnTo>
                <a:lnTo>
                  <a:pt x="100" y="2"/>
                </a:lnTo>
                <a:lnTo>
                  <a:pt x="86" y="3"/>
                </a:lnTo>
                <a:lnTo>
                  <a:pt x="71" y="4"/>
                </a:lnTo>
                <a:lnTo>
                  <a:pt x="55" y="6"/>
                </a:lnTo>
                <a:lnTo>
                  <a:pt x="38" y="9"/>
                </a:lnTo>
                <a:lnTo>
                  <a:pt x="19" y="11"/>
                </a:lnTo>
                <a:lnTo>
                  <a:pt x="0" y="15"/>
                </a:lnTo>
                <a:lnTo>
                  <a:pt x="5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6" name="Freeform 223"/>
          <p:cNvSpPr>
            <a:spLocks/>
          </p:cNvSpPr>
          <p:nvPr/>
        </p:nvSpPr>
        <p:spPr bwMode="auto">
          <a:xfrm>
            <a:off x="4749800" y="4473575"/>
            <a:ext cx="101600" cy="42863"/>
          </a:xfrm>
          <a:custGeom>
            <a:avLst/>
            <a:gdLst>
              <a:gd name="T0" fmla="*/ 2147483647 w 194"/>
              <a:gd name="T1" fmla="*/ 2147483647 h 81"/>
              <a:gd name="T2" fmla="*/ 2147483647 w 194"/>
              <a:gd name="T3" fmla="*/ 2147483647 h 81"/>
              <a:gd name="T4" fmla="*/ 2147483647 w 194"/>
              <a:gd name="T5" fmla="*/ 2147483647 h 81"/>
              <a:gd name="T6" fmla="*/ 2147483647 w 194"/>
              <a:gd name="T7" fmla="*/ 2147483647 h 81"/>
              <a:gd name="T8" fmla="*/ 2147483647 w 194"/>
              <a:gd name="T9" fmla="*/ 2147483647 h 81"/>
              <a:gd name="T10" fmla="*/ 2147483647 w 194"/>
              <a:gd name="T11" fmla="*/ 2147483647 h 81"/>
              <a:gd name="T12" fmla="*/ 2147483647 w 194"/>
              <a:gd name="T13" fmla="*/ 2147483647 h 81"/>
              <a:gd name="T14" fmla="*/ 2147483647 w 194"/>
              <a:gd name="T15" fmla="*/ 2147483647 h 81"/>
              <a:gd name="T16" fmla="*/ 2147483647 w 194"/>
              <a:gd name="T17" fmla="*/ 2147483647 h 81"/>
              <a:gd name="T18" fmla="*/ 2147483647 w 194"/>
              <a:gd name="T19" fmla="*/ 2147483647 h 81"/>
              <a:gd name="T20" fmla="*/ 2147483647 w 194"/>
              <a:gd name="T21" fmla="*/ 0 h 81"/>
              <a:gd name="T22" fmla="*/ 2147483647 w 194"/>
              <a:gd name="T23" fmla="*/ 2147483647 h 81"/>
              <a:gd name="T24" fmla="*/ 2147483647 w 194"/>
              <a:gd name="T25" fmla="*/ 2147483647 h 81"/>
              <a:gd name="T26" fmla="*/ 2147483647 w 194"/>
              <a:gd name="T27" fmla="*/ 2147483647 h 81"/>
              <a:gd name="T28" fmla="*/ 2147483647 w 194"/>
              <a:gd name="T29" fmla="*/ 2147483647 h 81"/>
              <a:gd name="T30" fmla="*/ 2147483647 w 194"/>
              <a:gd name="T31" fmla="*/ 2147483647 h 81"/>
              <a:gd name="T32" fmla="*/ 2147483647 w 194"/>
              <a:gd name="T33" fmla="*/ 2147483647 h 81"/>
              <a:gd name="T34" fmla="*/ 2147483647 w 194"/>
              <a:gd name="T35" fmla="*/ 2147483647 h 81"/>
              <a:gd name="T36" fmla="*/ 0 w 194"/>
              <a:gd name="T37" fmla="*/ 2147483647 h 81"/>
              <a:gd name="T38" fmla="*/ 0 w 194"/>
              <a:gd name="T39" fmla="*/ 2147483647 h 81"/>
              <a:gd name="T40" fmla="*/ 2147483647 w 194"/>
              <a:gd name="T41" fmla="*/ 2147483647 h 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94" h="81">
                <a:moveTo>
                  <a:pt x="10" y="81"/>
                </a:moveTo>
                <a:lnTo>
                  <a:pt x="10" y="81"/>
                </a:lnTo>
                <a:lnTo>
                  <a:pt x="34" y="73"/>
                </a:lnTo>
                <a:lnTo>
                  <a:pt x="60" y="67"/>
                </a:lnTo>
                <a:lnTo>
                  <a:pt x="84" y="59"/>
                </a:lnTo>
                <a:lnTo>
                  <a:pt x="107" y="52"/>
                </a:lnTo>
                <a:lnTo>
                  <a:pt x="129" y="47"/>
                </a:lnTo>
                <a:lnTo>
                  <a:pt x="153" y="42"/>
                </a:lnTo>
                <a:lnTo>
                  <a:pt x="174" y="37"/>
                </a:lnTo>
                <a:lnTo>
                  <a:pt x="194" y="34"/>
                </a:lnTo>
                <a:lnTo>
                  <a:pt x="189" y="0"/>
                </a:lnTo>
                <a:lnTo>
                  <a:pt x="167" y="3"/>
                </a:lnTo>
                <a:lnTo>
                  <a:pt x="145" y="8"/>
                </a:lnTo>
                <a:lnTo>
                  <a:pt x="122" y="13"/>
                </a:lnTo>
                <a:lnTo>
                  <a:pt x="98" y="20"/>
                </a:lnTo>
                <a:lnTo>
                  <a:pt x="74" y="28"/>
                </a:lnTo>
                <a:lnTo>
                  <a:pt x="50" y="33"/>
                </a:lnTo>
                <a:lnTo>
                  <a:pt x="24" y="41"/>
                </a:lnTo>
                <a:lnTo>
                  <a:pt x="0" y="50"/>
                </a:lnTo>
                <a:lnTo>
                  <a:pt x="10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7" name="Freeform 224"/>
          <p:cNvSpPr>
            <a:spLocks/>
          </p:cNvSpPr>
          <p:nvPr/>
        </p:nvSpPr>
        <p:spPr bwMode="auto">
          <a:xfrm>
            <a:off x="4625975" y="4498975"/>
            <a:ext cx="128588" cy="66675"/>
          </a:xfrm>
          <a:custGeom>
            <a:avLst/>
            <a:gdLst>
              <a:gd name="T0" fmla="*/ 2147483647 w 242"/>
              <a:gd name="T1" fmla="*/ 2147483647 h 125"/>
              <a:gd name="T2" fmla="*/ 2147483647 w 242"/>
              <a:gd name="T3" fmla="*/ 2147483647 h 125"/>
              <a:gd name="T4" fmla="*/ 2147483647 w 242"/>
              <a:gd name="T5" fmla="*/ 2147483647 h 125"/>
              <a:gd name="T6" fmla="*/ 2147483647 w 242"/>
              <a:gd name="T7" fmla="*/ 2147483647 h 125"/>
              <a:gd name="T8" fmla="*/ 2147483647 w 242"/>
              <a:gd name="T9" fmla="*/ 2147483647 h 125"/>
              <a:gd name="T10" fmla="*/ 2147483647 w 242"/>
              <a:gd name="T11" fmla="*/ 2147483647 h 125"/>
              <a:gd name="T12" fmla="*/ 2147483647 w 242"/>
              <a:gd name="T13" fmla="*/ 2147483647 h 125"/>
              <a:gd name="T14" fmla="*/ 2147483647 w 242"/>
              <a:gd name="T15" fmla="*/ 2147483647 h 125"/>
              <a:gd name="T16" fmla="*/ 2147483647 w 242"/>
              <a:gd name="T17" fmla="*/ 2147483647 h 125"/>
              <a:gd name="T18" fmla="*/ 2147483647 w 242"/>
              <a:gd name="T19" fmla="*/ 2147483647 h 125"/>
              <a:gd name="T20" fmla="*/ 2147483647 w 242"/>
              <a:gd name="T21" fmla="*/ 2147483647 h 125"/>
              <a:gd name="T22" fmla="*/ 2147483647 w 242"/>
              <a:gd name="T23" fmla="*/ 2147483647 h 125"/>
              <a:gd name="T24" fmla="*/ 2147483647 w 242"/>
              <a:gd name="T25" fmla="*/ 2147483647 h 125"/>
              <a:gd name="T26" fmla="*/ 2147483647 w 242"/>
              <a:gd name="T27" fmla="*/ 2147483647 h 125"/>
              <a:gd name="T28" fmla="*/ 2147483647 w 242"/>
              <a:gd name="T29" fmla="*/ 2147483647 h 125"/>
              <a:gd name="T30" fmla="*/ 2147483647 w 242"/>
              <a:gd name="T31" fmla="*/ 2147483647 h 125"/>
              <a:gd name="T32" fmla="*/ 2147483647 w 242"/>
              <a:gd name="T33" fmla="*/ 2147483647 h 125"/>
              <a:gd name="T34" fmla="*/ 2147483647 w 242"/>
              <a:gd name="T35" fmla="*/ 2147483647 h 125"/>
              <a:gd name="T36" fmla="*/ 2147483647 w 242"/>
              <a:gd name="T37" fmla="*/ 0 h 125"/>
              <a:gd name="T38" fmla="*/ 2147483647 w 242"/>
              <a:gd name="T39" fmla="*/ 2147483647 h 125"/>
              <a:gd name="T40" fmla="*/ 2147483647 w 242"/>
              <a:gd name="T41" fmla="*/ 2147483647 h 125"/>
              <a:gd name="T42" fmla="*/ 2147483647 w 242"/>
              <a:gd name="T43" fmla="*/ 2147483647 h 125"/>
              <a:gd name="T44" fmla="*/ 2147483647 w 242"/>
              <a:gd name="T45" fmla="*/ 2147483647 h 125"/>
              <a:gd name="T46" fmla="*/ 2147483647 w 242"/>
              <a:gd name="T47" fmla="*/ 2147483647 h 125"/>
              <a:gd name="T48" fmla="*/ 2147483647 w 242"/>
              <a:gd name="T49" fmla="*/ 2147483647 h 125"/>
              <a:gd name="T50" fmla="*/ 2147483647 w 242"/>
              <a:gd name="T51" fmla="*/ 2147483647 h 125"/>
              <a:gd name="T52" fmla="*/ 2147483647 w 242"/>
              <a:gd name="T53" fmla="*/ 2147483647 h 125"/>
              <a:gd name="T54" fmla="*/ 2147483647 w 242"/>
              <a:gd name="T55" fmla="*/ 2147483647 h 125"/>
              <a:gd name="T56" fmla="*/ 2147483647 w 242"/>
              <a:gd name="T57" fmla="*/ 2147483647 h 125"/>
              <a:gd name="T58" fmla="*/ 2147483647 w 242"/>
              <a:gd name="T59" fmla="*/ 2147483647 h 125"/>
              <a:gd name="T60" fmla="*/ 2147483647 w 242"/>
              <a:gd name="T61" fmla="*/ 2147483647 h 125"/>
              <a:gd name="T62" fmla="*/ 2147483647 w 242"/>
              <a:gd name="T63" fmla="*/ 2147483647 h 125"/>
              <a:gd name="T64" fmla="*/ 2147483647 w 242"/>
              <a:gd name="T65" fmla="*/ 2147483647 h 125"/>
              <a:gd name="T66" fmla="*/ 2147483647 w 242"/>
              <a:gd name="T67" fmla="*/ 2147483647 h 125"/>
              <a:gd name="T68" fmla="*/ 0 w 242"/>
              <a:gd name="T69" fmla="*/ 2147483647 h 125"/>
              <a:gd name="T70" fmla="*/ 2147483647 w 242"/>
              <a:gd name="T71" fmla="*/ 2147483647 h 125"/>
              <a:gd name="T72" fmla="*/ 2147483647 w 242"/>
              <a:gd name="T73" fmla="*/ 2147483647 h 1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2" h="125">
                <a:moveTo>
                  <a:pt x="16" y="125"/>
                </a:moveTo>
                <a:lnTo>
                  <a:pt x="17" y="125"/>
                </a:lnTo>
                <a:lnTo>
                  <a:pt x="29" y="118"/>
                </a:lnTo>
                <a:lnTo>
                  <a:pt x="43" y="112"/>
                </a:lnTo>
                <a:lnTo>
                  <a:pt x="56" y="106"/>
                </a:lnTo>
                <a:lnTo>
                  <a:pt x="71" y="100"/>
                </a:lnTo>
                <a:lnTo>
                  <a:pt x="84" y="92"/>
                </a:lnTo>
                <a:lnTo>
                  <a:pt x="98" y="86"/>
                </a:lnTo>
                <a:lnTo>
                  <a:pt x="112" y="80"/>
                </a:lnTo>
                <a:lnTo>
                  <a:pt x="127" y="74"/>
                </a:lnTo>
                <a:lnTo>
                  <a:pt x="143" y="68"/>
                </a:lnTo>
                <a:lnTo>
                  <a:pt x="155" y="62"/>
                </a:lnTo>
                <a:lnTo>
                  <a:pt x="170" y="57"/>
                </a:lnTo>
                <a:lnTo>
                  <a:pt x="184" y="51"/>
                </a:lnTo>
                <a:lnTo>
                  <a:pt x="198" y="46"/>
                </a:lnTo>
                <a:lnTo>
                  <a:pt x="212" y="41"/>
                </a:lnTo>
                <a:lnTo>
                  <a:pt x="227" y="36"/>
                </a:lnTo>
                <a:lnTo>
                  <a:pt x="242" y="31"/>
                </a:lnTo>
                <a:lnTo>
                  <a:pt x="232" y="0"/>
                </a:lnTo>
                <a:lnTo>
                  <a:pt x="217" y="5"/>
                </a:lnTo>
                <a:lnTo>
                  <a:pt x="203" y="9"/>
                </a:lnTo>
                <a:lnTo>
                  <a:pt x="188" y="14"/>
                </a:lnTo>
                <a:lnTo>
                  <a:pt x="172" y="19"/>
                </a:lnTo>
                <a:lnTo>
                  <a:pt x="158" y="25"/>
                </a:lnTo>
                <a:lnTo>
                  <a:pt x="143" y="30"/>
                </a:lnTo>
                <a:lnTo>
                  <a:pt x="128" y="36"/>
                </a:lnTo>
                <a:lnTo>
                  <a:pt x="115" y="42"/>
                </a:lnTo>
                <a:lnTo>
                  <a:pt x="100" y="48"/>
                </a:lnTo>
                <a:lnTo>
                  <a:pt x="86" y="55"/>
                </a:lnTo>
                <a:lnTo>
                  <a:pt x="70" y="61"/>
                </a:lnTo>
                <a:lnTo>
                  <a:pt x="56" y="68"/>
                </a:lnTo>
                <a:lnTo>
                  <a:pt x="42" y="74"/>
                </a:lnTo>
                <a:lnTo>
                  <a:pt x="28" y="83"/>
                </a:lnTo>
                <a:lnTo>
                  <a:pt x="15" y="89"/>
                </a:lnTo>
                <a:lnTo>
                  <a:pt x="0" y="96"/>
                </a:lnTo>
                <a:lnTo>
                  <a:pt x="1" y="96"/>
                </a:lnTo>
                <a:lnTo>
                  <a:pt x="16" y="1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8" name="Freeform 225"/>
          <p:cNvSpPr>
            <a:spLocks/>
          </p:cNvSpPr>
          <p:nvPr/>
        </p:nvSpPr>
        <p:spPr bwMode="auto">
          <a:xfrm>
            <a:off x="4519613" y="4549775"/>
            <a:ext cx="115887" cy="82550"/>
          </a:xfrm>
          <a:custGeom>
            <a:avLst/>
            <a:gdLst>
              <a:gd name="T0" fmla="*/ 2147483647 w 217"/>
              <a:gd name="T1" fmla="*/ 2147483647 h 155"/>
              <a:gd name="T2" fmla="*/ 2147483647 w 217"/>
              <a:gd name="T3" fmla="*/ 2147483647 h 155"/>
              <a:gd name="T4" fmla="*/ 2147483647 w 217"/>
              <a:gd name="T5" fmla="*/ 2147483647 h 155"/>
              <a:gd name="T6" fmla="*/ 2147483647 w 217"/>
              <a:gd name="T7" fmla="*/ 2147483647 h 155"/>
              <a:gd name="T8" fmla="*/ 2147483647 w 217"/>
              <a:gd name="T9" fmla="*/ 2147483647 h 155"/>
              <a:gd name="T10" fmla="*/ 2147483647 w 217"/>
              <a:gd name="T11" fmla="*/ 2147483647 h 155"/>
              <a:gd name="T12" fmla="*/ 2147483647 w 217"/>
              <a:gd name="T13" fmla="*/ 2147483647 h 155"/>
              <a:gd name="T14" fmla="*/ 2147483647 w 217"/>
              <a:gd name="T15" fmla="*/ 2147483647 h 155"/>
              <a:gd name="T16" fmla="*/ 2147483647 w 217"/>
              <a:gd name="T17" fmla="*/ 2147483647 h 155"/>
              <a:gd name="T18" fmla="*/ 2147483647 w 217"/>
              <a:gd name="T19" fmla="*/ 2147483647 h 155"/>
              <a:gd name="T20" fmla="*/ 2147483647 w 217"/>
              <a:gd name="T21" fmla="*/ 2147483647 h 155"/>
              <a:gd name="T22" fmla="*/ 2147483647 w 217"/>
              <a:gd name="T23" fmla="*/ 2147483647 h 155"/>
              <a:gd name="T24" fmla="*/ 2147483647 w 217"/>
              <a:gd name="T25" fmla="*/ 2147483647 h 155"/>
              <a:gd name="T26" fmla="*/ 2147483647 w 217"/>
              <a:gd name="T27" fmla="*/ 2147483647 h 155"/>
              <a:gd name="T28" fmla="*/ 2147483647 w 217"/>
              <a:gd name="T29" fmla="*/ 2147483647 h 155"/>
              <a:gd name="T30" fmla="*/ 2147483647 w 217"/>
              <a:gd name="T31" fmla="*/ 2147483647 h 155"/>
              <a:gd name="T32" fmla="*/ 2147483647 w 217"/>
              <a:gd name="T33" fmla="*/ 2147483647 h 155"/>
              <a:gd name="T34" fmla="*/ 2147483647 w 217"/>
              <a:gd name="T35" fmla="*/ 2147483647 h 155"/>
              <a:gd name="T36" fmla="*/ 2147483647 w 217"/>
              <a:gd name="T37" fmla="*/ 0 h 155"/>
              <a:gd name="T38" fmla="*/ 2147483647 w 217"/>
              <a:gd name="T39" fmla="*/ 2147483647 h 155"/>
              <a:gd name="T40" fmla="*/ 2147483647 w 217"/>
              <a:gd name="T41" fmla="*/ 2147483647 h 155"/>
              <a:gd name="T42" fmla="*/ 2147483647 w 217"/>
              <a:gd name="T43" fmla="*/ 2147483647 h 155"/>
              <a:gd name="T44" fmla="*/ 2147483647 w 217"/>
              <a:gd name="T45" fmla="*/ 2147483647 h 155"/>
              <a:gd name="T46" fmla="*/ 2147483647 w 217"/>
              <a:gd name="T47" fmla="*/ 2147483647 h 155"/>
              <a:gd name="T48" fmla="*/ 2147483647 w 217"/>
              <a:gd name="T49" fmla="*/ 2147483647 h 155"/>
              <a:gd name="T50" fmla="*/ 2147483647 w 217"/>
              <a:gd name="T51" fmla="*/ 2147483647 h 155"/>
              <a:gd name="T52" fmla="*/ 2147483647 w 217"/>
              <a:gd name="T53" fmla="*/ 2147483647 h 155"/>
              <a:gd name="T54" fmla="*/ 2147483647 w 217"/>
              <a:gd name="T55" fmla="*/ 2147483647 h 155"/>
              <a:gd name="T56" fmla="*/ 2147483647 w 217"/>
              <a:gd name="T57" fmla="*/ 2147483647 h 155"/>
              <a:gd name="T58" fmla="*/ 2147483647 w 217"/>
              <a:gd name="T59" fmla="*/ 2147483647 h 155"/>
              <a:gd name="T60" fmla="*/ 2147483647 w 217"/>
              <a:gd name="T61" fmla="*/ 2147483647 h 155"/>
              <a:gd name="T62" fmla="*/ 2147483647 w 217"/>
              <a:gd name="T63" fmla="*/ 2147483647 h 155"/>
              <a:gd name="T64" fmla="*/ 2147483647 w 217"/>
              <a:gd name="T65" fmla="*/ 2147483647 h 155"/>
              <a:gd name="T66" fmla="*/ 2147483647 w 217"/>
              <a:gd name="T67" fmla="*/ 2147483647 h 155"/>
              <a:gd name="T68" fmla="*/ 0 w 217"/>
              <a:gd name="T69" fmla="*/ 2147483647 h 155"/>
              <a:gd name="T70" fmla="*/ 2147483647 w 217"/>
              <a:gd name="T71" fmla="*/ 2147483647 h 155"/>
              <a:gd name="T72" fmla="*/ 2147483647 w 217"/>
              <a:gd name="T73" fmla="*/ 2147483647 h 1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7" h="155">
                <a:moveTo>
                  <a:pt x="23" y="155"/>
                </a:moveTo>
                <a:lnTo>
                  <a:pt x="24" y="155"/>
                </a:lnTo>
                <a:lnTo>
                  <a:pt x="32" y="148"/>
                </a:lnTo>
                <a:lnTo>
                  <a:pt x="41" y="140"/>
                </a:lnTo>
                <a:lnTo>
                  <a:pt x="51" y="132"/>
                </a:lnTo>
                <a:lnTo>
                  <a:pt x="62" y="123"/>
                </a:lnTo>
                <a:lnTo>
                  <a:pt x="72" y="116"/>
                </a:lnTo>
                <a:lnTo>
                  <a:pt x="84" y="109"/>
                </a:lnTo>
                <a:lnTo>
                  <a:pt x="96" y="99"/>
                </a:lnTo>
                <a:lnTo>
                  <a:pt x="108" y="92"/>
                </a:lnTo>
                <a:lnTo>
                  <a:pt x="119" y="84"/>
                </a:lnTo>
                <a:lnTo>
                  <a:pt x="133" y="76"/>
                </a:lnTo>
                <a:lnTo>
                  <a:pt x="148" y="68"/>
                </a:lnTo>
                <a:lnTo>
                  <a:pt x="161" y="60"/>
                </a:lnTo>
                <a:lnTo>
                  <a:pt x="173" y="53"/>
                </a:lnTo>
                <a:lnTo>
                  <a:pt x="189" y="45"/>
                </a:lnTo>
                <a:lnTo>
                  <a:pt x="204" y="37"/>
                </a:lnTo>
                <a:lnTo>
                  <a:pt x="217" y="29"/>
                </a:lnTo>
                <a:lnTo>
                  <a:pt x="202" y="0"/>
                </a:lnTo>
                <a:lnTo>
                  <a:pt x="187" y="7"/>
                </a:lnTo>
                <a:lnTo>
                  <a:pt x="172" y="16"/>
                </a:lnTo>
                <a:lnTo>
                  <a:pt x="159" y="23"/>
                </a:lnTo>
                <a:lnTo>
                  <a:pt x="144" y="31"/>
                </a:lnTo>
                <a:lnTo>
                  <a:pt x="130" y="39"/>
                </a:lnTo>
                <a:lnTo>
                  <a:pt x="116" y="46"/>
                </a:lnTo>
                <a:lnTo>
                  <a:pt x="102" y="55"/>
                </a:lnTo>
                <a:lnTo>
                  <a:pt x="89" y="62"/>
                </a:lnTo>
                <a:lnTo>
                  <a:pt x="77" y="72"/>
                </a:lnTo>
                <a:lnTo>
                  <a:pt x="65" y="79"/>
                </a:lnTo>
                <a:lnTo>
                  <a:pt x="52" y="87"/>
                </a:lnTo>
                <a:lnTo>
                  <a:pt x="40" y="96"/>
                </a:lnTo>
                <a:lnTo>
                  <a:pt x="29" y="105"/>
                </a:lnTo>
                <a:lnTo>
                  <a:pt x="19" y="114"/>
                </a:lnTo>
                <a:lnTo>
                  <a:pt x="10" y="121"/>
                </a:lnTo>
                <a:lnTo>
                  <a:pt x="0" y="131"/>
                </a:lnTo>
                <a:lnTo>
                  <a:pt x="1" y="131"/>
                </a:lnTo>
                <a:lnTo>
                  <a:pt x="23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9" name="Freeform 226"/>
          <p:cNvSpPr>
            <a:spLocks/>
          </p:cNvSpPr>
          <p:nvPr/>
        </p:nvSpPr>
        <p:spPr bwMode="auto">
          <a:xfrm>
            <a:off x="4487863" y="4619625"/>
            <a:ext cx="44450" cy="74613"/>
          </a:xfrm>
          <a:custGeom>
            <a:avLst/>
            <a:gdLst>
              <a:gd name="T0" fmla="*/ 2147483647 w 84"/>
              <a:gd name="T1" fmla="*/ 2147483647 h 140"/>
              <a:gd name="T2" fmla="*/ 2147483647 w 84"/>
              <a:gd name="T3" fmla="*/ 2147483647 h 140"/>
              <a:gd name="T4" fmla="*/ 2147483647 w 84"/>
              <a:gd name="T5" fmla="*/ 2147483647 h 140"/>
              <a:gd name="T6" fmla="*/ 2147483647 w 84"/>
              <a:gd name="T7" fmla="*/ 2147483647 h 140"/>
              <a:gd name="T8" fmla="*/ 2147483647 w 84"/>
              <a:gd name="T9" fmla="*/ 2147483647 h 140"/>
              <a:gd name="T10" fmla="*/ 2147483647 w 84"/>
              <a:gd name="T11" fmla="*/ 2147483647 h 140"/>
              <a:gd name="T12" fmla="*/ 2147483647 w 84"/>
              <a:gd name="T13" fmla="*/ 2147483647 h 140"/>
              <a:gd name="T14" fmla="*/ 2147483647 w 84"/>
              <a:gd name="T15" fmla="*/ 2147483647 h 140"/>
              <a:gd name="T16" fmla="*/ 2147483647 w 84"/>
              <a:gd name="T17" fmla="*/ 2147483647 h 140"/>
              <a:gd name="T18" fmla="*/ 2147483647 w 84"/>
              <a:gd name="T19" fmla="*/ 2147483647 h 140"/>
              <a:gd name="T20" fmla="*/ 2147483647 w 84"/>
              <a:gd name="T21" fmla="*/ 0 h 140"/>
              <a:gd name="T22" fmla="*/ 2147483647 w 84"/>
              <a:gd name="T23" fmla="*/ 2147483647 h 140"/>
              <a:gd name="T24" fmla="*/ 2147483647 w 84"/>
              <a:gd name="T25" fmla="*/ 2147483647 h 140"/>
              <a:gd name="T26" fmla="*/ 2147483647 w 84"/>
              <a:gd name="T27" fmla="*/ 2147483647 h 140"/>
              <a:gd name="T28" fmla="*/ 2147483647 w 84"/>
              <a:gd name="T29" fmla="*/ 2147483647 h 140"/>
              <a:gd name="T30" fmla="*/ 2147483647 w 84"/>
              <a:gd name="T31" fmla="*/ 2147483647 h 140"/>
              <a:gd name="T32" fmla="*/ 0 w 84"/>
              <a:gd name="T33" fmla="*/ 2147483647 h 140"/>
              <a:gd name="T34" fmla="*/ 2147483647 w 84"/>
              <a:gd name="T35" fmla="*/ 2147483647 h 140"/>
              <a:gd name="T36" fmla="*/ 2147483647 w 84"/>
              <a:gd name="T37" fmla="*/ 2147483647 h 140"/>
              <a:gd name="T38" fmla="*/ 2147483647 w 84"/>
              <a:gd name="T39" fmla="*/ 2147483647 h 140"/>
              <a:gd name="T40" fmla="*/ 2147483647 w 84"/>
              <a:gd name="T41" fmla="*/ 2147483647 h 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40">
                <a:moveTo>
                  <a:pt x="37" y="113"/>
                </a:moveTo>
                <a:lnTo>
                  <a:pt x="39" y="116"/>
                </a:lnTo>
                <a:lnTo>
                  <a:pt x="35" y="109"/>
                </a:lnTo>
                <a:lnTo>
                  <a:pt x="34" y="102"/>
                </a:lnTo>
                <a:lnTo>
                  <a:pt x="35" y="94"/>
                </a:lnTo>
                <a:lnTo>
                  <a:pt x="39" y="83"/>
                </a:lnTo>
                <a:lnTo>
                  <a:pt x="45" y="69"/>
                </a:lnTo>
                <a:lnTo>
                  <a:pt x="56" y="56"/>
                </a:lnTo>
                <a:lnTo>
                  <a:pt x="68" y="40"/>
                </a:lnTo>
                <a:lnTo>
                  <a:pt x="84" y="24"/>
                </a:lnTo>
                <a:lnTo>
                  <a:pt x="62" y="0"/>
                </a:lnTo>
                <a:lnTo>
                  <a:pt x="44" y="18"/>
                </a:lnTo>
                <a:lnTo>
                  <a:pt x="29" y="34"/>
                </a:lnTo>
                <a:lnTo>
                  <a:pt x="16" y="52"/>
                </a:lnTo>
                <a:lnTo>
                  <a:pt x="7" y="70"/>
                </a:lnTo>
                <a:lnTo>
                  <a:pt x="1" y="86"/>
                </a:lnTo>
                <a:lnTo>
                  <a:pt x="0" y="105"/>
                </a:lnTo>
                <a:lnTo>
                  <a:pt x="4" y="122"/>
                </a:lnTo>
                <a:lnTo>
                  <a:pt x="12" y="138"/>
                </a:lnTo>
                <a:lnTo>
                  <a:pt x="15" y="140"/>
                </a:lnTo>
                <a:lnTo>
                  <a:pt x="37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0" name="Freeform 227"/>
          <p:cNvSpPr>
            <a:spLocks/>
          </p:cNvSpPr>
          <p:nvPr/>
        </p:nvSpPr>
        <p:spPr bwMode="auto">
          <a:xfrm>
            <a:off x="4495800" y="4670425"/>
            <a:ext cx="204788" cy="41275"/>
          </a:xfrm>
          <a:custGeom>
            <a:avLst/>
            <a:gdLst>
              <a:gd name="T0" fmla="*/ 2147483647 w 386"/>
              <a:gd name="T1" fmla="*/ 0 h 76"/>
              <a:gd name="T2" fmla="*/ 2147483647 w 386"/>
              <a:gd name="T3" fmla="*/ 0 h 76"/>
              <a:gd name="T4" fmla="*/ 2147483647 w 386"/>
              <a:gd name="T5" fmla="*/ 2147483647 h 76"/>
              <a:gd name="T6" fmla="*/ 2147483647 w 386"/>
              <a:gd name="T7" fmla="*/ 2147483647 h 76"/>
              <a:gd name="T8" fmla="*/ 2147483647 w 386"/>
              <a:gd name="T9" fmla="*/ 2147483647 h 76"/>
              <a:gd name="T10" fmla="*/ 2147483647 w 386"/>
              <a:gd name="T11" fmla="*/ 2147483647 h 76"/>
              <a:gd name="T12" fmla="*/ 2147483647 w 386"/>
              <a:gd name="T13" fmla="*/ 2147483647 h 76"/>
              <a:gd name="T14" fmla="*/ 2147483647 w 386"/>
              <a:gd name="T15" fmla="*/ 2147483647 h 76"/>
              <a:gd name="T16" fmla="*/ 2147483647 w 386"/>
              <a:gd name="T17" fmla="*/ 2147483647 h 76"/>
              <a:gd name="T18" fmla="*/ 2147483647 w 386"/>
              <a:gd name="T19" fmla="*/ 2147483647 h 76"/>
              <a:gd name="T20" fmla="*/ 2147483647 w 386"/>
              <a:gd name="T21" fmla="*/ 2147483647 h 76"/>
              <a:gd name="T22" fmla="*/ 2147483647 w 386"/>
              <a:gd name="T23" fmla="*/ 2147483647 h 76"/>
              <a:gd name="T24" fmla="*/ 2147483647 w 386"/>
              <a:gd name="T25" fmla="*/ 2147483647 h 76"/>
              <a:gd name="T26" fmla="*/ 2147483647 w 386"/>
              <a:gd name="T27" fmla="*/ 2147483647 h 76"/>
              <a:gd name="T28" fmla="*/ 2147483647 w 386"/>
              <a:gd name="T29" fmla="*/ 2147483647 h 76"/>
              <a:gd name="T30" fmla="*/ 2147483647 w 386"/>
              <a:gd name="T31" fmla="*/ 2147483647 h 76"/>
              <a:gd name="T32" fmla="*/ 2147483647 w 386"/>
              <a:gd name="T33" fmla="*/ 2147483647 h 76"/>
              <a:gd name="T34" fmla="*/ 2147483647 w 386"/>
              <a:gd name="T35" fmla="*/ 2147483647 h 76"/>
              <a:gd name="T36" fmla="*/ 0 w 386"/>
              <a:gd name="T37" fmla="*/ 2147483647 h 76"/>
              <a:gd name="T38" fmla="*/ 2147483647 w 386"/>
              <a:gd name="T39" fmla="*/ 2147483647 h 76"/>
              <a:gd name="T40" fmla="*/ 2147483647 w 386"/>
              <a:gd name="T41" fmla="*/ 2147483647 h 76"/>
              <a:gd name="T42" fmla="*/ 2147483647 w 386"/>
              <a:gd name="T43" fmla="*/ 2147483647 h 76"/>
              <a:gd name="T44" fmla="*/ 2147483647 w 386"/>
              <a:gd name="T45" fmla="*/ 2147483647 h 76"/>
              <a:gd name="T46" fmla="*/ 2147483647 w 386"/>
              <a:gd name="T47" fmla="*/ 2147483647 h 76"/>
              <a:gd name="T48" fmla="*/ 2147483647 w 386"/>
              <a:gd name="T49" fmla="*/ 2147483647 h 76"/>
              <a:gd name="T50" fmla="*/ 2147483647 w 386"/>
              <a:gd name="T51" fmla="*/ 2147483647 h 76"/>
              <a:gd name="T52" fmla="*/ 2147483647 w 386"/>
              <a:gd name="T53" fmla="*/ 2147483647 h 76"/>
              <a:gd name="T54" fmla="*/ 2147483647 w 386"/>
              <a:gd name="T55" fmla="*/ 2147483647 h 76"/>
              <a:gd name="T56" fmla="*/ 2147483647 w 386"/>
              <a:gd name="T57" fmla="*/ 2147483647 h 76"/>
              <a:gd name="T58" fmla="*/ 2147483647 w 386"/>
              <a:gd name="T59" fmla="*/ 2147483647 h 76"/>
              <a:gd name="T60" fmla="*/ 2147483647 w 386"/>
              <a:gd name="T61" fmla="*/ 2147483647 h 76"/>
              <a:gd name="T62" fmla="*/ 2147483647 w 386"/>
              <a:gd name="T63" fmla="*/ 2147483647 h 76"/>
              <a:gd name="T64" fmla="*/ 2147483647 w 386"/>
              <a:gd name="T65" fmla="*/ 2147483647 h 76"/>
              <a:gd name="T66" fmla="*/ 2147483647 w 386"/>
              <a:gd name="T67" fmla="*/ 2147483647 h 76"/>
              <a:gd name="T68" fmla="*/ 2147483647 w 386"/>
              <a:gd name="T69" fmla="*/ 2147483647 h 76"/>
              <a:gd name="T70" fmla="*/ 2147483647 w 386"/>
              <a:gd name="T71" fmla="*/ 2147483647 h 76"/>
              <a:gd name="T72" fmla="*/ 2147483647 w 386"/>
              <a:gd name="T73" fmla="*/ 0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86" h="76">
                <a:moveTo>
                  <a:pt x="377" y="0"/>
                </a:moveTo>
                <a:lnTo>
                  <a:pt x="377" y="0"/>
                </a:lnTo>
                <a:lnTo>
                  <a:pt x="347" y="9"/>
                </a:lnTo>
                <a:lnTo>
                  <a:pt x="319" y="15"/>
                </a:lnTo>
                <a:lnTo>
                  <a:pt x="290" y="22"/>
                </a:lnTo>
                <a:lnTo>
                  <a:pt x="262" y="28"/>
                </a:lnTo>
                <a:lnTo>
                  <a:pt x="234" y="32"/>
                </a:lnTo>
                <a:lnTo>
                  <a:pt x="207" y="37"/>
                </a:lnTo>
                <a:lnTo>
                  <a:pt x="181" y="39"/>
                </a:lnTo>
                <a:lnTo>
                  <a:pt x="156" y="41"/>
                </a:lnTo>
                <a:lnTo>
                  <a:pt x="133" y="42"/>
                </a:lnTo>
                <a:lnTo>
                  <a:pt x="112" y="42"/>
                </a:lnTo>
                <a:lnTo>
                  <a:pt x="91" y="39"/>
                </a:lnTo>
                <a:lnTo>
                  <a:pt x="73" y="37"/>
                </a:lnTo>
                <a:lnTo>
                  <a:pt x="56" y="33"/>
                </a:lnTo>
                <a:lnTo>
                  <a:pt x="41" y="28"/>
                </a:lnTo>
                <a:lnTo>
                  <a:pt x="30" y="23"/>
                </a:lnTo>
                <a:lnTo>
                  <a:pt x="22" y="16"/>
                </a:lnTo>
                <a:lnTo>
                  <a:pt x="0" y="43"/>
                </a:lnTo>
                <a:lnTo>
                  <a:pt x="13" y="53"/>
                </a:lnTo>
                <a:lnTo>
                  <a:pt x="29" y="60"/>
                </a:lnTo>
                <a:lnTo>
                  <a:pt x="46" y="65"/>
                </a:lnTo>
                <a:lnTo>
                  <a:pt x="65" y="71"/>
                </a:lnTo>
                <a:lnTo>
                  <a:pt x="86" y="73"/>
                </a:lnTo>
                <a:lnTo>
                  <a:pt x="109" y="76"/>
                </a:lnTo>
                <a:lnTo>
                  <a:pt x="133" y="76"/>
                </a:lnTo>
                <a:lnTo>
                  <a:pt x="158" y="75"/>
                </a:lnTo>
                <a:lnTo>
                  <a:pt x="184" y="73"/>
                </a:lnTo>
                <a:lnTo>
                  <a:pt x="212" y="71"/>
                </a:lnTo>
                <a:lnTo>
                  <a:pt x="239" y="66"/>
                </a:lnTo>
                <a:lnTo>
                  <a:pt x="267" y="62"/>
                </a:lnTo>
                <a:lnTo>
                  <a:pt x="297" y="56"/>
                </a:lnTo>
                <a:lnTo>
                  <a:pt x="327" y="49"/>
                </a:lnTo>
                <a:lnTo>
                  <a:pt x="357" y="41"/>
                </a:lnTo>
                <a:lnTo>
                  <a:pt x="386" y="32"/>
                </a:lnTo>
                <a:lnTo>
                  <a:pt x="3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1" name="Freeform 228"/>
          <p:cNvSpPr>
            <a:spLocks/>
          </p:cNvSpPr>
          <p:nvPr/>
        </p:nvSpPr>
        <p:spPr bwMode="auto">
          <a:xfrm>
            <a:off x="4695825" y="4633913"/>
            <a:ext cx="104775" cy="53975"/>
          </a:xfrm>
          <a:custGeom>
            <a:avLst/>
            <a:gdLst>
              <a:gd name="T0" fmla="*/ 2147483647 w 200"/>
              <a:gd name="T1" fmla="*/ 0 h 101"/>
              <a:gd name="T2" fmla="*/ 2147483647 w 200"/>
              <a:gd name="T3" fmla="*/ 0 h 101"/>
              <a:gd name="T4" fmla="*/ 2147483647 w 200"/>
              <a:gd name="T5" fmla="*/ 2147483647 h 101"/>
              <a:gd name="T6" fmla="*/ 2147483647 w 200"/>
              <a:gd name="T7" fmla="*/ 2147483647 h 101"/>
              <a:gd name="T8" fmla="*/ 2147483647 w 200"/>
              <a:gd name="T9" fmla="*/ 2147483647 h 101"/>
              <a:gd name="T10" fmla="*/ 2147483647 w 200"/>
              <a:gd name="T11" fmla="*/ 2147483647 h 101"/>
              <a:gd name="T12" fmla="*/ 2147483647 w 200"/>
              <a:gd name="T13" fmla="*/ 2147483647 h 101"/>
              <a:gd name="T14" fmla="*/ 2147483647 w 200"/>
              <a:gd name="T15" fmla="*/ 2147483647 h 101"/>
              <a:gd name="T16" fmla="*/ 2147483647 w 200"/>
              <a:gd name="T17" fmla="*/ 2147483647 h 101"/>
              <a:gd name="T18" fmla="*/ 0 w 200"/>
              <a:gd name="T19" fmla="*/ 2147483647 h 101"/>
              <a:gd name="T20" fmla="*/ 2147483647 w 200"/>
              <a:gd name="T21" fmla="*/ 2147483647 h 101"/>
              <a:gd name="T22" fmla="*/ 2147483647 w 200"/>
              <a:gd name="T23" fmla="*/ 2147483647 h 101"/>
              <a:gd name="T24" fmla="*/ 2147483647 w 200"/>
              <a:gd name="T25" fmla="*/ 2147483647 h 101"/>
              <a:gd name="T26" fmla="*/ 2147483647 w 200"/>
              <a:gd name="T27" fmla="*/ 2147483647 h 101"/>
              <a:gd name="T28" fmla="*/ 2147483647 w 200"/>
              <a:gd name="T29" fmla="*/ 2147483647 h 101"/>
              <a:gd name="T30" fmla="*/ 2147483647 w 200"/>
              <a:gd name="T31" fmla="*/ 2147483647 h 101"/>
              <a:gd name="T32" fmla="*/ 2147483647 w 200"/>
              <a:gd name="T33" fmla="*/ 2147483647 h 101"/>
              <a:gd name="T34" fmla="*/ 2147483647 w 200"/>
              <a:gd name="T35" fmla="*/ 2147483647 h 101"/>
              <a:gd name="T36" fmla="*/ 2147483647 w 200"/>
              <a:gd name="T37" fmla="*/ 2147483647 h 101"/>
              <a:gd name="T38" fmla="*/ 2147483647 w 200"/>
              <a:gd name="T39" fmla="*/ 2147483647 h 101"/>
              <a:gd name="T40" fmla="*/ 2147483647 w 200"/>
              <a:gd name="T41" fmla="*/ 0 h 10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00" h="101">
                <a:moveTo>
                  <a:pt x="187" y="0"/>
                </a:moveTo>
                <a:lnTo>
                  <a:pt x="187" y="0"/>
                </a:lnTo>
                <a:lnTo>
                  <a:pt x="165" y="9"/>
                </a:lnTo>
                <a:lnTo>
                  <a:pt x="142" y="18"/>
                </a:lnTo>
                <a:lnTo>
                  <a:pt x="119" y="28"/>
                </a:lnTo>
                <a:lnTo>
                  <a:pt x="96" y="36"/>
                </a:lnTo>
                <a:lnTo>
                  <a:pt x="72" y="45"/>
                </a:lnTo>
                <a:lnTo>
                  <a:pt x="48" y="53"/>
                </a:lnTo>
                <a:lnTo>
                  <a:pt x="24" y="62"/>
                </a:lnTo>
                <a:lnTo>
                  <a:pt x="0" y="69"/>
                </a:lnTo>
                <a:lnTo>
                  <a:pt x="9" y="101"/>
                </a:lnTo>
                <a:lnTo>
                  <a:pt x="34" y="94"/>
                </a:lnTo>
                <a:lnTo>
                  <a:pt x="61" y="85"/>
                </a:lnTo>
                <a:lnTo>
                  <a:pt x="84" y="77"/>
                </a:lnTo>
                <a:lnTo>
                  <a:pt x="108" y="68"/>
                </a:lnTo>
                <a:lnTo>
                  <a:pt x="131" y="59"/>
                </a:lnTo>
                <a:lnTo>
                  <a:pt x="154" y="50"/>
                </a:lnTo>
                <a:lnTo>
                  <a:pt x="178" y="41"/>
                </a:lnTo>
                <a:lnTo>
                  <a:pt x="200" y="31"/>
                </a:lnTo>
                <a:lnTo>
                  <a:pt x="1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2" name="Freeform 229"/>
          <p:cNvSpPr>
            <a:spLocks/>
          </p:cNvSpPr>
          <p:nvPr/>
        </p:nvSpPr>
        <p:spPr bwMode="auto">
          <a:xfrm>
            <a:off x="4794250" y="4597400"/>
            <a:ext cx="84138" cy="53975"/>
          </a:xfrm>
          <a:custGeom>
            <a:avLst/>
            <a:gdLst>
              <a:gd name="T0" fmla="*/ 2147483647 w 160"/>
              <a:gd name="T1" fmla="*/ 0 h 100"/>
              <a:gd name="T2" fmla="*/ 2147483647 w 160"/>
              <a:gd name="T3" fmla="*/ 0 h 100"/>
              <a:gd name="T4" fmla="*/ 2147483647 w 160"/>
              <a:gd name="T5" fmla="*/ 2147483647 h 100"/>
              <a:gd name="T6" fmla="*/ 2147483647 w 160"/>
              <a:gd name="T7" fmla="*/ 2147483647 h 100"/>
              <a:gd name="T8" fmla="*/ 2147483647 w 160"/>
              <a:gd name="T9" fmla="*/ 2147483647 h 100"/>
              <a:gd name="T10" fmla="*/ 2147483647 w 160"/>
              <a:gd name="T11" fmla="*/ 2147483647 h 100"/>
              <a:gd name="T12" fmla="*/ 2147483647 w 160"/>
              <a:gd name="T13" fmla="*/ 2147483647 h 100"/>
              <a:gd name="T14" fmla="*/ 2147483647 w 160"/>
              <a:gd name="T15" fmla="*/ 2147483647 h 100"/>
              <a:gd name="T16" fmla="*/ 2147483647 w 160"/>
              <a:gd name="T17" fmla="*/ 2147483647 h 100"/>
              <a:gd name="T18" fmla="*/ 0 w 160"/>
              <a:gd name="T19" fmla="*/ 2147483647 h 100"/>
              <a:gd name="T20" fmla="*/ 2147483647 w 160"/>
              <a:gd name="T21" fmla="*/ 2147483647 h 100"/>
              <a:gd name="T22" fmla="*/ 2147483647 w 160"/>
              <a:gd name="T23" fmla="*/ 2147483647 h 100"/>
              <a:gd name="T24" fmla="*/ 2147483647 w 160"/>
              <a:gd name="T25" fmla="*/ 2147483647 h 100"/>
              <a:gd name="T26" fmla="*/ 2147483647 w 160"/>
              <a:gd name="T27" fmla="*/ 2147483647 h 100"/>
              <a:gd name="T28" fmla="*/ 2147483647 w 160"/>
              <a:gd name="T29" fmla="*/ 2147483647 h 100"/>
              <a:gd name="T30" fmla="*/ 2147483647 w 160"/>
              <a:gd name="T31" fmla="*/ 2147483647 h 100"/>
              <a:gd name="T32" fmla="*/ 2147483647 w 160"/>
              <a:gd name="T33" fmla="*/ 2147483647 h 100"/>
              <a:gd name="T34" fmla="*/ 2147483647 w 160"/>
              <a:gd name="T35" fmla="*/ 2147483647 h 100"/>
              <a:gd name="T36" fmla="*/ 2147483647 w 160"/>
              <a:gd name="T37" fmla="*/ 2147483647 h 100"/>
              <a:gd name="T38" fmla="*/ 2147483647 w 160"/>
              <a:gd name="T39" fmla="*/ 2147483647 h 100"/>
              <a:gd name="T40" fmla="*/ 2147483647 w 160"/>
              <a:gd name="T41" fmla="*/ 0 h 1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0" h="100">
                <a:moveTo>
                  <a:pt x="143" y="0"/>
                </a:moveTo>
                <a:lnTo>
                  <a:pt x="143" y="0"/>
                </a:lnTo>
                <a:lnTo>
                  <a:pt x="126" y="9"/>
                </a:lnTo>
                <a:lnTo>
                  <a:pt x="109" y="19"/>
                </a:lnTo>
                <a:lnTo>
                  <a:pt x="93" y="26"/>
                </a:lnTo>
                <a:lnTo>
                  <a:pt x="75" y="35"/>
                </a:lnTo>
                <a:lnTo>
                  <a:pt x="57" y="43"/>
                </a:lnTo>
                <a:lnTo>
                  <a:pt x="37" y="52"/>
                </a:lnTo>
                <a:lnTo>
                  <a:pt x="19" y="60"/>
                </a:lnTo>
                <a:lnTo>
                  <a:pt x="0" y="69"/>
                </a:lnTo>
                <a:lnTo>
                  <a:pt x="13" y="100"/>
                </a:lnTo>
                <a:lnTo>
                  <a:pt x="33" y="92"/>
                </a:lnTo>
                <a:lnTo>
                  <a:pt x="52" y="83"/>
                </a:lnTo>
                <a:lnTo>
                  <a:pt x="71" y="75"/>
                </a:lnTo>
                <a:lnTo>
                  <a:pt x="89" y="66"/>
                </a:lnTo>
                <a:lnTo>
                  <a:pt x="108" y="58"/>
                </a:lnTo>
                <a:lnTo>
                  <a:pt x="126" y="48"/>
                </a:lnTo>
                <a:lnTo>
                  <a:pt x="143" y="38"/>
                </a:lnTo>
                <a:lnTo>
                  <a:pt x="160" y="30"/>
                </a:lnTo>
                <a:lnTo>
                  <a:pt x="1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3" name="Freeform 230"/>
          <p:cNvSpPr>
            <a:spLocks/>
          </p:cNvSpPr>
          <p:nvPr/>
        </p:nvSpPr>
        <p:spPr bwMode="auto">
          <a:xfrm>
            <a:off x="4870450" y="4565650"/>
            <a:ext cx="61913" cy="47625"/>
          </a:xfrm>
          <a:custGeom>
            <a:avLst/>
            <a:gdLst>
              <a:gd name="T0" fmla="*/ 2147483647 w 118"/>
              <a:gd name="T1" fmla="*/ 0 h 92"/>
              <a:gd name="T2" fmla="*/ 2147483647 w 118"/>
              <a:gd name="T3" fmla="*/ 0 h 92"/>
              <a:gd name="T4" fmla="*/ 2147483647 w 118"/>
              <a:gd name="T5" fmla="*/ 2147483647 h 92"/>
              <a:gd name="T6" fmla="*/ 2147483647 w 118"/>
              <a:gd name="T7" fmla="*/ 2147483647 h 92"/>
              <a:gd name="T8" fmla="*/ 2147483647 w 118"/>
              <a:gd name="T9" fmla="*/ 2147483647 h 92"/>
              <a:gd name="T10" fmla="*/ 2147483647 w 118"/>
              <a:gd name="T11" fmla="*/ 2147483647 h 92"/>
              <a:gd name="T12" fmla="*/ 2147483647 w 118"/>
              <a:gd name="T13" fmla="*/ 2147483647 h 92"/>
              <a:gd name="T14" fmla="*/ 2147483647 w 118"/>
              <a:gd name="T15" fmla="*/ 2147483647 h 92"/>
              <a:gd name="T16" fmla="*/ 2147483647 w 118"/>
              <a:gd name="T17" fmla="*/ 2147483647 h 92"/>
              <a:gd name="T18" fmla="*/ 0 w 118"/>
              <a:gd name="T19" fmla="*/ 2147483647 h 92"/>
              <a:gd name="T20" fmla="*/ 2147483647 w 118"/>
              <a:gd name="T21" fmla="*/ 2147483647 h 92"/>
              <a:gd name="T22" fmla="*/ 2147483647 w 118"/>
              <a:gd name="T23" fmla="*/ 2147483647 h 92"/>
              <a:gd name="T24" fmla="*/ 2147483647 w 118"/>
              <a:gd name="T25" fmla="*/ 2147483647 h 92"/>
              <a:gd name="T26" fmla="*/ 2147483647 w 118"/>
              <a:gd name="T27" fmla="*/ 2147483647 h 92"/>
              <a:gd name="T28" fmla="*/ 2147483647 w 118"/>
              <a:gd name="T29" fmla="*/ 2147483647 h 92"/>
              <a:gd name="T30" fmla="*/ 2147483647 w 118"/>
              <a:gd name="T31" fmla="*/ 2147483647 h 92"/>
              <a:gd name="T32" fmla="*/ 2147483647 w 118"/>
              <a:gd name="T33" fmla="*/ 2147483647 h 92"/>
              <a:gd name="T34" fmla="*/ 2147483647 w 118"/>
              <a:gd name="T35" fmla="*/ 2147483647 h 92"/>
              <a:gd name="T36" fmla="*/ 2147483647 w 118"/>
              <a:gd name="T37" fmla="*/ 2147483647 h 92"/>
              <a:gd name="T38" fmla="*/ 2147483647 w 118"/>
              <a:gd name="T39" fmla="*/ 2147483647 h 92"/>
              <a:gd name="T40" fmla="*/ 2147483647 w 118"/>
              <a:gd name="T41" fmla="*/ 0 h 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8" h="92">
                <a:moveTo>
                  <a:pt x="99" y="0"/>
                </a:moveTo>
                <a:lnTo>
                  <a:pt x="99" y="0"/>
                </a:lnTo>
                <a:lnTo>
                  <a:pt x="89" y="7"/>
                </a:lnTo>
                <a:lnTo>
                  <a:pt x="78" y="14"/>
                </a:lnTo>
                <a:lnTo>
                  <a:pt x="68" y="21"/>
                </a:lnTo>
                <a:lnTo>
                  <a:pt x="56" y="28"/>
                </a:lnTo>
                <a:lnTo>
                  <a:pt x="43" y="37"/>
                </a:lnTo>
                <a:lnTo>
                  <a:pt x="29" y="45"/>
                </a:lnTo>
                <a:lnTo>
                  <a:pt x="15" y="54"/>
                </a:lnTo>
                <a:lnTo>
                  <a:pt x="0" y="62"/>
                </a:lnTo>
                <a:lnTo>
                  <a:pt x="17" y="92"/>
                </a:lnTo>
                <a:lnTo>
                  <a:pt x="32" y="83"/>
                </a:lnTo>
                <a:lnTo>
                  <a:pt x="47" y="75"/>
                </a:lnTo>
                <a:lnTo>
                  <a:pt x="60" y="66"/>
                </a:lnTo>
                <a:lnTo>
                  <a:pt x="73" y="57"/>
                </a:lnTo>
                <a:lnTo>
                  <a:pt x="86" y="50"/>
                </a:lnTo>
                <a:lnTo>
                  <a:pt x="98" y="43"/>
                </a:lnTo>
                <a:lnTo>
                  <a:pt x="109" y="34"/>
                </a:lnTo>
                <a:lnTo>
                  <a:pt x="118" y="27"/>
                </a:lnTo>
                <a:lnTo>
                  <a:pt x="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4" name="Freeform 231"/>
          <p:cNvSpPr>
            <a:spLocks/>
          </p:cNvSpPr>
          <p:nvPr/>
        </p:nvSpPr>
        <p:spPr bwMode="auto">
          <a:xfrm>
            <a:off x="4922838" y="4538663"/>
            <a:ext cx="42862" cy="41275"/>
          </a:xfrm>
          <a:custGeom>
            <a:avLst/>
            <a:gdLst>
              <a:gd name="T0" fmla="*/ 2147483647 w 83"/>
              <a:gd name="T1" fmla="*/ 0 h 76"/>
              <a:gd name="T2" fmla="*/ 2147483647 w 83"/>
              <a:gd name="T3" fmla="*/ 0 h 76"/>
              <a:gd name="T4" fmla="*/ 2147483647 w 83"/>
              <a:gd name="T5" fmla="*/ 2147483647 h 76"/>
              <a:gd name="T6" fmla="*/ 2147483647 w 83"/>
              <a:gd name="T7" fmla="*/ 2147483647 h 76"/>
              <a:gd name="T8" fmla="*/ 2147483647 w 83"/>
              <a:gd name="T9" fmla="*/ 2147483647 h 76"/>
              <a:gd name="T10" fmla="*/ 2147483647 w 83"/>
              <a:gd name="T11" fmla="*/ 2147483647 h 76"/>
              <a:gd name="T12" fmla="*/ 2147483647 w 83"/>
              <a:gd name="T13" fmla="*/ 2147483647 h 76"/>
              <a:gd name="T14" fmla="*/ 2147483647 w 83"/>
              <a:gd name="T15" fmla="*/ 2147483647 h 76"/>
              <a:gd name="T16" fmla="*/ 2147483647 w 83"/>
              <a:gd name="T17" fmla="*/ 2147483647 h 76"/>
              <a:gd name="T18" fmla="*/ 0 w 83"/>
              <a:gd name="T19" fmla="*/ 2147483647 h 76"/>
              <a:gd name="T20" fmla="*/ 2147483647 w 83"/>
              <a:gd name="T21" fmla="*/ 2147483647 h 76"/>
              <a:gd name="T22" fmla="*/ 2147483647 w 83"/>
              <a:gd name="T23" fmla="*/ 2147483647 h 76"/>
              <a:gd name="T24" fmla="*/ 2147483647 w 83"/>
              <a:gd name="T25" fmla="*/ 2147483647 h 76"/>
              <a:gd name="T26" fmla="*/ 2147483647 w 83"/>
              <a:gd name="T27" fmla="*/ 2147483647 h 76"/>
              <a:gd name="T28" fmla="*/ 2147483647 w 83"/>
              <a:gd name="T29" fmla="*/ 2147483647 h 76"/>
              <a:gd name="T30" fmla="*/ 2147483647 w 83"/>
              <a:gd name="T31" fmla="*/ 2147483647 h 76"/>
              <a:gd name="T32" fmla="*/ 2147483647 w 83"/>
              <a:gd name="T33" fmla="*/ 2147483647 h 76"/>
              <a:gd name="T34" fmla="*/ 2147483647 w 83"/>
              <a:gd name="T35" fmla="*/ 2147483647 h 76"/>
              <a:gd name="T36" fmla="*/ 2147483647 w 83"/>
              <a:gd name="T37" fmla="*/ 2147483647 h 76"/>
              <a:gd name="T38" fmla="*/ 2147483647 w 83"/>
              <a:gd name="T39" fmla="*/ 2147483647 h 76"/>
              <a:gd name="T40" fmla="*/ 2147483647 w 83"/>
              <a:gd name="T41" fmla="*/ 0 h 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3" h="76">
                <a:moveTo>
                  <a:pt x="56" y="0"/>
                </a:moveTo>
                <a:lnTo>
                  <a:pt x="57" y="0"/>
                </a:lnTo>
                <a:lnTo>
                  <a:pt x="52" y="6"/>
                </a:lnTo>
                <a:lnTo>
                  <a:pt x="48" y="11"/>
                </a:lnTo>
                <a:lnTo>
                  <a:pt x="40" y="16"/>
                </a:lnTo>
                <a:lnTo>
                  <a:pt x="33" y="22"/>
                </a:lnTo>
                <a:lnTo>
                  <a:pt x="24" y="30"/>
                </a:lnTo>
                <a:lnTo>
                  <a:pt x="17" y="36"/>
                </a:lnTo>
                <a:lnTo>
                  <a:pt x="9" y="43"/>
                </a:lnTo>
                <a:lnTo>
                  <a:pt x="0" y="49"/>
                </a:lnTo>
                <a:lnTo>
                  <a:pt x="19" y="76"/>
                </a:lnTo>
                <a:lnTo>
                  <a:pt x="28" y="70"/>
                </a:lnTo>
                <a:lnTo>
                  <a:pt x="39" y="63"/>
                </a:lnTo>
                <a:lnTo>
                  <a:pt x="46" y="56"/>
                </a:lnTo>
                <a:lnTo>
                  <a:pt x="55" y="49"/>
                </a:lnTo>
                <a:lnTo>
                  <a:pt x="62" y="43"/>
                </a:lnTo>
                <a:lnTo>
                  <a:pt x="70" y="36"/>
                </a:lnTo>
                <a:lnTo>
                  <a:pt x="77" y="28"/>
                </a:lnTo>
                <a:lnTo>
                  <a:pt x="82" y="22"/>
                </a:lnTo>
                <a:lnTo>
                  <a:pt x="83" y="22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5" name="Freeform 232"/>
          <p:cNvSpPr>
            <a:spLocks/>
          </p:cNvSpPr>
          <p:nvPr/>
        </p:nvSpPr>
        <p:spPr bwMode="auto">
          <a:xfrm>
            <a:off x="4951413" y="4518025"/>
            <a:ext cx="33337" cy="33338"/>
          </a:xfrm>
          <a:custGeom>
            <a:avLst/>
            <a:gdLst>
              <a:gd name="T0" fmla="*/ 2147483647 w 61"/>
              <a:gd name="T1" fmla="*/ 2147483647 h 63"/>
              <a:gd name="T2" fmla="*/ 2147483647 w 61"/>
              <a:gd name="T3" fmla="*/ 0 h 63"/>
              <a:gd name="T4" fmla="*/ 2147483647 w 61"/>
              <a:gd name="T5" fmla="*/ 2147483647 h 63"/>
              <a:gd name="T6" fmla="*/ 2147483647 w 61"/>
              <a:gd name="T7" fmla="*/ 2147483647 h 63"/>
              <a:gd name="T8" fmla="*/ 2147483647 w 61"/>
              <a:gd name="T9" fmla="*/ 2147483647 h 63"/>
              <a:gd name="T10" fmla="*/ 2147483647 w 61"/>
              <a:gd name="T11" fmla="*/ 2147483647 h 63"/>
              <a:gd name="T12" fmla="*/ 2147483647 w 61"/>
              <a:gd name="T13" fmla="*/ 2147483647 h 63"/>
              <a:gd name="T14" fmla="*/ 2147483647 w 61"/>
              <a:gd name="T15" fmla="*/ 2147483647 h 63"/>
              <a:gd name="T16" fmla="*/ 2147483647 w 61"/>
              <a:gd name="T17" fmla="*/ 2147483647 h 63"/>
              <a:gd name="T18" fmla="*/ 0 w 61"/>
              <a:gd name="T19" fmla="*/ 2147483647 h 63"/>
              <a:gd name="T20" fmla="*/ 2147483647 w 61"/>
              <a:gd name="T21" fmla="*/ 2147483647 h 63"/>
              <a:gd name="T22" fmla="*/ 2147483647 w 61"/>
              <a:gd name="T23" fmla="*/ 2147483647 h 63"/>
              <a:gd name="T24" fmla="*/ 2147483647 w 61"/>
              <a:gd name="T25" fmla="*/ 2147483647 h 63"/>
              <a:gd name="T26" fmla="*/ 2147483647 w 61"/>
              <a:gd name="T27" fmla="*/ 2147483647 h 63"/>
              <a:gd name="T28" fmla="*/ 2147483647 w 61"/>
              <a:gd name="T29" fmla="*/ 2147483647 h 63"/>
              <a:gd name="T30" fmla="*/ 2147483647 w 61"/>
              <a:gd name="T31" fmla="*/ 2147483647 h 63"/>
              <a:gd name="T32" fmla="*/ 2147483647 w 61"/>
              <a:gd name="T33" fmla="*/ 2147483647 h 63"/>
              <a:gd name="T34" fmla="*/ 2147483647 w 61"/>
              <a:gd name="T35" fmla="*/ 2147483647 h 63"/>
              <a:gd name="T36" fmla="*/ 2147483647 w 61"/>
              <a:gd name="T37" fmla="*/ 2147483647 h 63"/>
              <a:gd name="T38" fmla="*/ 2147483647 w 61"/>
              <a:gd name="T39" fmla="*/ 2147483647 h 63"/>
              <a:gd name="T40" fmla="*/ 2147483647 w 61"/>
              <a:gd name="T41" fmla="*/ 2147483647 h 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" h="63">
                <a:moveTo>
                  <a:pt x="32" y="1"/>
                </a:moveTo>
                <a:lnTo>
                  <a:pt x="32" y="0"/>
                </a:lnTo>
                <a:lnTo>
                  <a:pt x="31" y="5"/>
                </a:lnTo>
                <a:lnTo>
                  <a:pt x="27" y="8"/>
                </a:lnTo>
                <a:lnTo>
                  <a:pt x="23" y="13"/>
                </a:lnTo>
                <a:lnTo>
                  <a:pt x="18" y="18"/>
                </a:lnTo>
                <a:lnTo>
                  <a:pt x="15" y="24"/>
                </a:lnTo>
                <a:lnTo>
                  <a:pt x="11" y="29"/>
                </a:lnTo>
                <a:lnTo>
                  <a:pt x="5" y="35"/>
                </a:lnTo>
                <a:lnTo>
                  <a:pt x="0" y="41"/>
                </a:lnTo>
                <a:lnTo>
                  <a:pt x="27" y="63"/>
                </a:lnTo>
                <a:lnTo>
                  <a:pt x="32" y="57"/>
                </a:lnTo>
                <a:lnTo>
                  <a:pt x="35" y="51"/>
                </a:lnTo>
                <a:lnTo>
                  <a:pt x="42" y="46"/>
                </a:lnTo>
                <a:lnTo>
                  <a:pt x="45" y="40"/>
                </a:lnTo>
                <a:lnTo>
                  <a:pt x="50" y="35"/>
                </a:lnTo>
                <a:lnTo>
                  <a:pt x="54" y="28"/>
                </a:lnTo>
                <a:lnTo>
                  <a:pt x="57" y="24"/>
                </a:lnTo>
                <a:lnTo>
                  <a:pt x="61" y="19"/>
                </a:lnTo>
                <a:lnTo>
                  <a:pt x="61" y="18"/>
                </a:lnTo>
                <a:lnTo>
                  <a:pt x="3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6" name="Freeform 233"/>
          <p:cNvSpPr>
            <a:spLocks/>
          </p:cNvSpPr>
          <p:nvPr/>
        </p:nvSpPr>
        <p:spPr bwMode="auto">
          <a:xfrm>
            <a:off x="4968875" y="4502150"/>
            <a:ext cx="22225" cy="25400"/>
          </a:xfrm>
          <a:custGeom>
            <a:avLst/>
            <a:gdLst>
              <a:gd name="T0" fmla="*/ 2147483647 w 43"/>
              <a:gd name="T1" fmla="*/ 0 h 46"/>
              <a:gd name="T2" fmla="*/ 2147483647 w 43"/>
              <a:gd name="T3" fmla="*/ 0 h 46"/>
              <a:gd name="T4" fmla="*/ 2147483647 w 43"/>
              <a:gd name="T5" fmla="*/ 2147483647 h 46"/>
              <a:gd name="T6" fmla="*/ 2147483647 w 43"/>
              <a:gd name="T7" fmla="*/ 2147483647 h 46"/>
              <a:gd name="T8" fmla="*/ 2147483647 w 43"/>
              <a:gd name="T9" fmla="*/ 2147483647 h 46"/>
              <a:gd name="T10" fmla="*/ 2147483647 w 43"/>
              <a:gd name="T11" fmla="*/ 2147483647 h 46"/>
              <a:gd name="T12" fmla="*/ 2147483647 w 43"/>
              <a:gd name="T13" fmla="*/ 2147483647 h 46"/>
              <a:gd name="T14" fmla="*/ 2147483647 w 43"/>
              <a:gd name="T15" fmla="*/ 2147483647 h 46"/>
              <a:gd name="T16" fmla="*/ 2147483647 w 43"/>
              <a:gd name="T17" fmla="*/ 2147483647 h 46"/>
              <a:gd name="T18" fmla="*/ 0 w 43"/>
              <a:gd name="T19" fmla="*/ 2147483647 h 46"/>
              <a:gd name="T20" fmla="*/ 2147483647 w 43"/>
              <a:gd name="T21" fmla="*/ 2147483647 h 46"/>
              <a:gd name="T22" fmla="*/ 2147483647 w 43"/>
              <a:gd name="T23" fmla="*/ 2147483647 h 46"/>
              <a:gd name="T24" fmla="*/ 2147483647 w 43"/>
              <a:gd name="T25" fmla="*/ 2147483647 h 46"/>
              <a:gd name="T26" fmla="*/ 2147483647 w 43"/>
              <a:gd name="T27" fmla="*/ 2147483647 h 46"/>
              <a:gd name="T28" fmla="*/ 2147483647 w 43"/>
              <a:gd name="T29" fmla="*/ 2147483647 h 46"/>
              <a:gd name="T30" fmla="*/ 2147483647 w 43"/>
              <a:gd name="T31" fmla="*/ 2147483647 h 46"/>
              <a:gd name="T32" fmla="*/ 2147483647 w 43"/>
              <a:gd name="T33" fmla="*/ 2147483647 h 46"/>
              <a:gd name="T34" fmla="*/ 2147483647 w 43"/>
              <a:gd name="T35" fmla="*/ 2147483647 h 46"/>
              <a:gd name="T36" fmla="*/ 2147483647 w 43"/>
              <a:gd name="T37" fmla="*/ 0 h 46"/>
              <a:gd name="T38" fmla="*/ 2147483647 w 43"/>
              <a:gd name="T39" fmla="*/ 0 h 46"/>
              <a:gd name="T40" fmla="*/ 2147483647 w 43"/>
              <a:gd name="T41" fmla="*/ 0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3" h="46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7" y="7"/>
                </a:lnTo>
                <a:lnTo>
                  <a:pt x="7" y="12"/>
                </a:lnTo>
                <a:lnTo>
                  <a:pt x="5" y="17"/>
                </a:lnTo>
                <a:lnTo>
                  <a:pt x="3" y="22"/>
                </a:lnTo>
                <a:lnTo>
                  <a:pt x="1" y="25"/>
                </a:lnTo>
                <a:lnTo>
                  <a:pt x="0" y="29"/>
                </a:lnTo>
                <a:lnTo>
                  <a:pt x="29" y="46"/>
                </a:lnTo>
                <a:lnTo>
                  <a:pt x="33" y="40"/>
                </a:lnTo>
                <a:lnTo>
                  <a:pt x="35" y="34"/>
                </a:lnTo>
                <a:lnTo>
                  <a:pt x="36" y="29"/>
                </a:lnTo>
                <a:lnTo>
                  <a:pt x="39" y="24"/>
                </a:lnTo>
                <a:lnTo>
                  <a:pt x="41" y="17"/>
                </a:lnTo>
                <a:lnTo>
                  <a:pt x="41" y="12"/>
                </a:lnTo>
                <a:lnTo>
                  <a:pt x="43" y="7"/>
                </a:lnTo>
                <a:lnTo>
                  <a:pt x="43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7" name="Freeform 234"/>
          <p:cNvSpPr>
            <a:spLocks/>
          </p:cNvSpPr>
          <p:nvPr/>
        </p:nvSpPr>
        <p:spPr bwMode="auto">
          <a:xfrm>
            <a:off x="4968875" y="4481513"/>
            <a:ext cx="22225" cy="20637"/>
          </a:xfrm>
          <a:custGeom>
            <a:avLst/>
            <a:gdLst>
              <a:gd name="T0" fmla="*/ 0 w 42"/>
              <a:gd name="T1" fmla="*/ 2147483647 h 40"/>
              <a:gd name="T2" fmla="*/ 0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0 h 40"/>
              <a:gd name="T22" fmla="*/ 2147483647 w 42"/>
              <a:gd name="T23" fmla="*/ 0 h 40"/>
              <a:gd name="T24" fmla="*/ 0 w 42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" h="40">
                <a:moveTo>
                  <a:pt x="0" y="24"/>
                </a:moveTo>
                <a:lnTo>
                  <a:pt x="0" y="24"/>
                </a:lnTo>
                <a:lnTo>
                  <a:pt x="4" y="26"/>
                </a:lnTo>
                <a:lnTo>
                  <a:pt x="5" y="30"/>
                </a:lnTo>
                <a:lnTo>
                  <a:pt x="6" y="35"/>
                </a:lnTo>
                <a:lnTo>
                  <a:pt x="7" y="40"/>
                </a:lnTo>
                <a:lnTo>
                  <a:pt x="42" y="40"/>
                </a:lnTo>
                <a:lnTo>
                  <a:pt x="40" y="28"/>
                </a:lnTo>
                <a:lnTo>
                  <a:pt x="37" y="18"/>
                </a:lnTo>
                <a:lnTo>
                  <a:pt x="31" y="7"/>
                </a:lnTo>
                <a:lnTo>
                  <a:pt x="2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8" name="Freeform 235"/>
          <p:cNvSpPr>
            <a:spLocks/>
          </p:cNvSpPr>
          <p:nvPr/>
        </p:nvSpPr>
        <p:spPr bwMode="auto">
          <a:xfrm>
            <a:off x="4953000" y="4468813"/>
            <a:ext cx="28575" cy="25400"/>
          </a:xfrm>
          <a:custGeom>
            <a:avLst/>
            <a:gdLst>
              <a:gd name="T0" fmla="*/ 0 w 54"/>
              <a:gd name="T1" fmla="*/ 2147483647 h 49"/>
              <a:gd name="T2" fmla="*/ 0 w 54"/>
              <a:gd name="T3" fmla="*/ 2147483647 h 49"/>
              <a:gd name="T4" fmla="*/ 2147483647 w 54"/>
              <a:gd name="T5" fmla="*/ 2147483647 h 49"/>
              <a:gd name="T6" fmla="*/ 2147483647 w 54"/>
              <a:gd name="T7" fmla="*/ 2147483647 h 49"/>
              <a:gd name="T8" fmla="*/ 2147483647 w 54"/>
              <a:gd name="T9" fmla="*/ 2147483647 h 49"/>
              <a:gd name="T10" fmla="*/ 2147483647 w 54"/>
              <a:gd name="T11" fmla="*/ 2147483647 h 49"/>
              <a:gd name="T12" fmla="*/ 2147483647 w 54"/>
              <a:gd name="T13" fmla="*/ 2147483647 h 49"/>
              <a:gd name="T14" fmla="*/ 2147483647 w 54"/>
              <a:gd name="T15" fmla="*/ 2147483647 h 49"/>
              <a:gd name="T16" fmla="*/ 2147483647 w 54"/>
              <a:gd name="T17" fmla="*/ 2147483647 h 49"/>
              <a:gd name="T18" fmla="*/ 2147483647 w 54"/>
              <a:gd name="T19" fmla="*/ 2147483647 h 49"/>
              <a:gd name="T20" fmla="*/ 2147483647 w 54"/>
              <a:gd name="T21" fmla="*/ 2147483647 h 49"/>
              <a:gd name="T22" fmla="*/ 2147483647 w 54"/>
              <a:gd name="T23" fmla="*/ 2147483647 h 49"/>
              <a:gd name="T24" fmla="*/ 2147483647 w 54"/>
              <a:gd name="T25" fmla="*/ 2147483647 h 49"/>
              <a:gd name="T26" fmla="*/ 2147483647 w 54"/>
              <a:gd name="T27" fmla="*/ 2147483647 h 49"/>
              <a:gd name="T28" fmla="*/ 2147483647 w 54"/>
              <a:gd name="T29" fmla="*/ 2147483647 h 49"/>
              <a:gd name="T30" fmla="*/ 2147483647 w 54"/>
              <a:gd name="T31" fmla="*/ 2147483647 h 49"/>
              <a:gd name="T32" fmla="*/ 2147483647 w 54"/>
              <a:gd name="T33" fmla="*/ 2147483647 h 49"/>
              <a:gd name="T34" fmla="*/ 2147483647 w 54"/>
              <a:gd name="T35" fmla="*/ 2147483647 h 49"/>
              <a:gd name="T36" fmla="*/ 2147483647 w 54"/>
              <a:gd name="T37" fmla="*/ 0 h 49"/>
              <a:gd name="T38" fmla="*/ 2147483647 w 54"/>
              <a:gd name="T39" fmla="*/ 0 h 49"/>
              <a:gd name="T40" fmla="*/ 0 w 54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4" h="49">
                <a:moveTo>
                  <a:pt x="0" y="34"/>
                </a:moveTo>
                <a:lnTo>
                  <a:pt x="0" y="34"/>
                </a:lnTo>
                <a:lnTo>
                  <a:pt x="4" y="34"/>
                </a:lnTo>
                <a:lnTo>
                  <a:pt x="9" y="37"/>
                </a:lnTo>
                <a:lnTo>
                  <a:pt x="17" y="39"/>
                </a:lnTo>
                <a:lnTo>
                  <a:pt x="19" y="40"/>
                </a:lnTo>
                <a:lnTo>
                  <a:pt x="21" y="42"/>
                </a:lnTo>
                <a:lnTo>
                  <a:pt x="25" y="45"/>
                </a:lnTo>
                <a:lnTo>
                  <a:pt x="28" y="46"/>
                </a:lnTo>
                <a:lnTo>
                  <a:pt x="30" y="49"/>
                </a:lnTo>
                <a:lnTo>
                  <a:pt x="54" y="25"/>
                </a:lnTo>
                <a:lnTo>
                  <a:pt x="50" y="20"/>
                </a:lnTo>
                <a:lnTo>
                  <a:pt x="45" y="16"/>
                </a:lnTo>
                <a:lnTo>
                  <a:pt x="41" y="15"/>
                </a:lnTo>
                <a:lnTo>
                  <a:pt x="34" y="9"/>
                </a:lnTo>
                <a:lnTo>
                  <a:pt x="26" y="7"/>
                </a:lnTo>
                <a:lnTo>
                  <a:pt x="21" y="5"/>
                </a:lnTo>
                <a:lnTo>
                  <a:pt x="14" y="3"/>
                </a:lnTo>
                <a:lnTo>
                  <a:pt x="7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9" name="Freeform 236"/>
          <p:cNvSpPr>
            <a:spLocks/>
          </p:cNvSpPr>
          <p:nvPr/>
        </p:nvSpPr>
        <p:spPr bwMode="auto">
          <a:xfrm>
            <a:off x="4916488" y="4465638"/>
            <a:ext cx="41275" cy="20637"/>
          </a:xfrm>
          <a:custGeom>
            <a:avLst/>
            <a:gdLst>
              <a:gd name="T0" fmla="*/ 0 w 76"/>
              <a:gd name="T1" fmla="*/ 2147483647 h 40"/>
              <a:gd name="T2" fmla="*/ 0 w 76"/>
              <a:gd name="T3" fmla="*/ 2147483647 h 40"/>
              <a:gd name="T4" fmla="*/ 2147483647 w 76"/>
              <a:gd name="T5" fmla="*/ 2147483647 h 40"/>
              <a:gd name="T6" fmla="*/ 2147483647 w 76"/>
              <a:gd name="T7" fmla="*/ 2147483647 h 40"/>
              <a:gd name="T8" fmla="*/ 2147483647 w 76"/>
              <a:gd name="T9" fmla="*/ 2147483647 h 40"/>
              <a:gd name="T10" fmla="*/ 2147483647 w 76"/>
              <a:gd name="T11" fmla="*/ 2147483647 h 40"/>
              <a:gd name="T12" fmla="*/ 2147483647 w 76"/>
              <a:gd name="T13" fmla="*/ 2147483647 h 40"/>
              <a:gd name="T14" fmla="*/ 2147483647 w 76"/>
              <a:gd name="T15" fmla="*/ 2147483647 h 40"/>
              <a:gd name="T16" fmla="*/ 2147483647 w 76"/>
              <a:gd name="T17" fmla="*/ 2147483647 h 40"/>
              <a:gd name="T18" fmla="*/ 2147483647 w 76"/>
              <a:gd name="T19" fmla="*/ 2147483647 h 40"/>
              <a:gd name="T20" fmla="*/ 2147483647 w 76"/>
              <a:gd name="T21" fmla="*/ 2147483647 h 40"/>
              <a:gd name="T22" fmla="*/ 2147483647 w 76"/>
              <a:gd name="T23" fmla="*/ 2147483647 h 40"/>
              <a:gd name="T24" fmla="*/ 2147483647 w 76"/>
              <a:gd name="T25" fmla="*/ 2147483647 h 40"/>
              <a:gd name="T26" fmla="*/ 2147483647 w 76"/>
              <a:gd name="T27" fmla="*/ 2147483647 h 40"/>
              <a:gd name="T28" fmla="*/ 2147483647 w 76"/>
              <a:gd name="T29" fmla="*/ 2147483647 h 40"/>
              <a:gd name="T30" fmla="*/ 2147483647 w 76"/>
              <a:gd name="T31" fmla="*/ 2147483647 h 40"/>
              <a:gd name="T32" fmla="*/ 2147483647 w 76"/>
              <a:gd name="T33" fmla="*/ 0 h 40"/>
              <a:gd name="T34" fmla="*/ 2147483647 w 76"/>
              <a:gd name="T35" fmla="*/ 0 h 40"/>
              <a:gd name="T36" fmla="*/ 0 w 76"/>
              <a:gd name="T37" fmla="*/ 0 h 40"/>
              <a:gd name="T38" fmla="*/ 0 w 76"/>
              <a:gd name="T39" fmla="*/ 0 h 40"/>
              <a:gd name="T40" fmla="*/ 0 w 76"/>
              <a:gd name="T41" fmla="*/ 2147483647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6" h="40">
                <a:moveTo>
                  <a:pt x="0" y="34"/>
                </a:moveTo>
                <a:lnTo>
                  <a:pt x="0" y="34"/>
                </a:lnTo>
                <a:lnTo>
                  <a:pt x="11" y="34"/>
                </a:lnTo>
                <a:lnTo>
                  <a:pt x="20" y="34"/>
                </a:lnTo>
                <a:lnTo>
                  <a:pt x="31" y="35"/>
                </a:lnTo>
                <a:lnTo>
                  <a:pt x="39" y="35"/>
                </a:lnTo>
                <a:lnTo>
                  <a:pt x="48" y="37"/>
                </a:lnTo>
                <a:lnTo>
                  <a:pt x="55" y="38"/>
                </a:lnTo>
                <a:lnTo>
                  <a:pt x="62" y="39"/>
                </a:lnTo>
                <a:lnTo>
                  <a:pt x="69" y="40"/>
                </a:lnTo>
                <a:lnTo>
                  <a:pt x="76" y="6"/>
                </a:lnTo>
                <a:lnTo>
                  <a:pt x="67" y="5"/>
                </a:lnTo>
                <a:lnTo>
                  <a:pt x="60" y="4"/>
                </a:lnTo>
                <a:lnTo>
                  <a:pt x="53" y="2"/>
                </a:lnTo>
                <a:lnTo>
                  <a:pt x="42" y="1"/>
                </a:lnTo>
                <a:lnTo>
                  <a:pt x="33" y="1"/>
                </a:ln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0" name="Freeform 237"/>
          <p:cNvSpPr>
            <a:spLocks/>
          </p:cNvSpPr>
          <p:nvPr/>
        </p:nvSpPr>
        <p:spPr bwMode="auto">
          <a:xfrm>
            <a:off x="4849813" y="4465638"/>
            <a:ext cx="66675" cy="25400"/>
          </a:xfrm>
          <a:custGeom>
            <a:avLst/>
            <a:gdLst>
              <a:gd name="T0" fmla="*/ 2147483647 w 128"/>
              <a:gd name="T1" fmla="*/ 2147483647 h 49"/>
              <a:gd name="T2" fmla="*/ 2147483647 w 128"/>
              <a:gd name="T3" fmla="*/ 2147483647 h 49"/>
              <a:gd name="T4" fmla="*/ 2147483647 w 128"/>
              <a:gd name="T5" fmla="*/ 2147483647 h 49"/>
              <a:gd name="T6" fmla="*/ 2147483647 w 128"/>
              <a:gd name="T7" fmla="*/ 2147483647 h 49"/>
              <a:gd name="T8" fmla="*/ 2147483647 w 128"/>
              <a:gd name="T9" fmla="*/ 2147483647 h 49"/>
              <a:gd name="T10" fmla="*/ 2147483647 w 128"/>
              <a:gd name="T11" fmla="*/ 2147483647 h 49"/>
              <a:gd name="T12" fmla="*/ 2147483647 w 128"/>
              <a:gd name="T13" fmla="*/ 2147483647 h 49"/>
              <a:gd name="T14" fmla="*/ 2147483647 w 128"/>
              <a:gd name="T15" fmla="*/ 2147483647 h 49"/>
              <a:gd name="T16" fmla="*/ 2147483647 w 128"/>
              <a:gd name="T17" fmla="*/ 2147483647 h 49"/>
              <a:gd name="T18" fmla="*/ 2147483647 w 128"/>
              <a:gd name="T19" fmla="*/ 2147483647 h 49"/>
              <a:gd name="T20" fmla="*/ 2147483647 w 128"/>
              <a:gd name="T21" fmla="*/ 0 h 49"/>
              <a:gd name="T22" fmla="*/ 2147483647 w 128"/>
              <a:gd name="T23" fmla="*/ 0 h 49"/>
              <a:gd name="T24" fmla="*/ 2147483647 w 128"/>
              <a:gd name="T25" fmla="*/ 2147483647 h 49"/>
              <a:gd name="T26" fmla="*/ 2147483647 w 128"/>
              <a:gd name="T27" fmla="*/ 2147483647 h 49"/>
              <a:gd name="T28" fmla="*/ 2147483647 w 128"/>
              <a:gd name="T29" fmla="*/ 2147483647 h 49"/>
              <a:gd name="T30" fmla="*/ 2147483647 w 128"/>
              <a:gd name="T31" fmla="*/ 2147483647 h 49"/>
              <a:gd name="T32" fmla="*/ 2147483647 w 128"/>
              <a:gd name="T33" fmla="*/ 2147483647 h 49"/>
              <a:gd name="T34" fmla="*/ 2147483647 w 128"/>
              <a:gd name="T35" fmla="*/ 2147483647 h 49"/>
              <a:gd name="T36" fmla="*/ 0 w 128"/>
              <a:gd name="T37" fmla="*/ 2147483647 h 49"/>
              <a:gd name="T38" fmla="*/ 0 w 128"/>
              <a:gd name="T39" fmla="*/ 2147483647 h 49"/>
              <a:gd name="T40" fmla="*/ 2147483647 w 128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8" h="49">
                <a:moveTo>
                  <a:pt x="5" y="49"/>
                </a:moveTo>
                <a:lnTo>
                  <a:pt x="5" y="49"/>
                </a:lnTo>
                <a:lnTo>
                  <a:pt x="25" y="45"/>
                </a:lnTo>
                <a:lnTo>
                  <a:pt x="43" y="43"/>
                </a:lnTo>
                <a:lnTo>
                  <a:pt x="60" y="40"/>
                </a:lnTo>
                <a:lnTo>
                  <a:pt x="76" y="38"/>
                </a:lnTo>
                <a:lnTo>
                  <a:pt x="89" y="37"/>
                </a:lnTo>
                <a:lnTo>
                  <a:pt x="103" y="35"/>
                </a:lnTo>
                <a:lnTo>
                  <a:pt x="116" y="34"/>
                </a:lnTo>
                <a:lnTo>
                  <a:pt x="128" y="34"/>
                </a:lnTo>
                <a:lnTo>
                  <a:pt x="128" y="0"/>
                </a:lnTo>
                <a:lnTo>
                  <a:pt x="114" y="0"/>
                </a:lnTo>
                <a:lnTo>
                  <a:pt x="100" y="1"/>
                </a:lnTo>
                <a:lnTo>
                  <a:pt x="87" y="2"/>
                </a:lnTo>
                <a:lnTo>
                  <a:pt x="71" y="4"/>
                </a:lnTo>
                <a:lnTo>
                  <a:pt x="55" y="6"/>
                </a:lnTo>
                <a:lnTo>
                  <a:pt x="38" y="9"/>
                </a:lnTo>
                <a:lnTo>
                  <a:pt x="20" y="11"/>
                </a:lnTo>
                <a:lnTo>
                  <a:pt x="0" y="15"/>
                </a:lnTo>
                <a:lnTo>
                  <a:pt x="5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1" name="Freeform 238"/>
          <p:cNvSpPr>
            <a:spLocks/>
          </p:cNvSpPr>
          <p:nvPr/>
        </p:nvSpPr>
        <p:spPr bwMode="auto">
          <a:xfrm>
            <a:off x="4503738" y="1409700"/>
            <a:ext cx="30162" cy="17463"/>
          </a:xfrm>
          <a:custGeom>
            <a:avLst/>
            <a:gdLst>
              <a:gd name="T0" fmla="*/ 2147483647 w 57"/>
              <a:gd name="T1" fmla="*/ 0 h 34"/>
              <a:gd name="T2" fmla="*/ 2147483647 w 57"/>
              <a:gd name="T3" fmla="*/ 0 h 34"/>
              <a:gd name="T4" fmla="*/ 0 w 57"/>
              <a:gd name="T5" fmla="*/ 0 h 34"/>
              <a:gd name="T6" fmla="*/ 0 w 57"/>
              <a:gd name="T7" fmla="*/ 2147483647 h 34"/>
              <a:gd name="T8" fmla="*/ 2147483647 w 57"/>
              <a:gd name="T9" fmla="*/ 2147483647 h 34"/>
              <a:gd name="T10" fmla="*/ 2147483647 w 57"/>
              <a:gd name="T11" fmla="*/ 2147483647 h 34"/>
              <a:gd name="T12" fmla="*/ 2147483647 w 5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" h="34">
                <a:moveTo>
                  <a:pt x="57" y="0"/>
                </a:moveTo>
                <a:lnTo>
                  <a:pt x="57" y="0"/>
                </a:lnTo>
                <a:lnTo>
                  <a:pt x="0" y="0"/>
                </a:lnTo>
                <a:lnTo>
                  <a:pt x="0" y="34"/>
                </a:lnTo>
                <a:lnTo>
                  <a:pt x="57" y="34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2" name="Freeform 239"/>
          <p:cNvSpPr>
            <a:spLocks/>
          </p:cNvSpPr>
          <p:nvPr/>
        </p:nvSpPr>
        <p:spPr bwMode="auto">
          <a:xfrm>
            <a:off x="4527550" y="1409700"/>
            <a:ext cx="19050" cy="17463"/>
          </a:xfrm>
          <a:custGeom>
            <a:avLst/>
            <a:gdLst>
              <a:gd name="T0" fmla="*/ 2147483647 w 34"/>
              <a:gd name="T1" fmla="*/ 2147483647 h 34"/>
              <a:gd name="T2" fmla="*/ 2147483647 w 34"/>
              <a:gd name="T3" fmla="*/ 2147483647 h 34"/>
              <a:gd name="T4" fmla="*/ 2147483647 w 34"/>
              <a:gd name="T5" fmla="*/ 2147483647 h 34"/>
              <a:gd name="T6" fmla="*/ 2147483647 w 34"/>
              <a:gd name="T7" fmla="*/ 2147483647 h 34"/>
              <a:gd name="T8" fmla="*/ 2147483647 w 34"/>
              <a:gd name="T9" fmla="*/ 0 h 34"/>
              <a:gd name="T10" fmla="*/ 2147483647 w 34"/>
              <a:gd name="T11" fmla="*/ 0 h 34"/>
              <a:gd name="T12" fmla="*/ 2147483647 w 34"/>
              <a:gd name="T13" fmla="*/ 2147483647 h 34"/>
              <a:gd name="T14" fmla="*/ 2147483647 w 34"/>
              <a:gd name="T15" fmla="*/ 2147483647 h 34"/>
              <a:gd name="T16" fmla="*/ 2147483647 w 34"/>
              <a:gd name="T17" fmla="*/ 2147483647 h 34"/>
              <a:gd name="T18" fmla="*/ 0 w 34"/>
              <a:gd name="T19" fmla="*/ 2147483647 h 34"/>
              <a:gd name="T20" fmla="*/ 0 w 34"/>
              <a:gd name="T21" fmla="*/ 2147483647 h 34"/>
              <a:gd name="T22" fmla="*/ 0 w 34"/>
              <a:gd name="T23" fmla="*/ 2147483647 h 34"/>
              <a:gd name="T24" fmla="*/ 2147483647 w 34"/>
              <a:gd name="T25" fmla="*/ 2147483647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" h="34">
                <a:moveTo>
                  <a:pt x="34" y="23"/>
                </a:moveTo>
                <a:lnTo>
                  <a:pt x="34" y="23"/>
                </a:lnTo>
                <a:lnTo>
                  <a:pt x="34" y="17"/>
                </a:lnTo>
                <a:lnTo>
                  <a:pt x="28" y="6"/>
                </a:lnTo>
                <a:lnTo>
                  <a:pt x="17" y="0"/>
                </a:lnTo>
                <a:lnTo>
                  <a:pt x="11" y="0"/>
                </a:lnTo>
                <a:lnTo>
                  <a:pt x="11" y="34"/>
                </a:lnTo>
                <a:lnTo>
                  <a:pt x="9" y="34"/>
                </a:lnTo>
                <a:lnTo>
                  <a:pt x="3" y="31"/>
                </a:lnTo>
                <a:lnTo>
                  <a:pt x="0" y="25"/>
                </a:lnTo>
                <a:lnTo>
                  <a:pt x="0" y="23"/>
                </a:lnTo>
                <a:lnTo>
                  <a:pt x="34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3" name="Freeform 240"/>
          <p:cNvSpPr>
            <a:spLocks/>
          </p:cNvSpPr>
          <p:nvPr/>
        </p:nvSpPr>
        <p:spPr bwMode="auto">
          <a:xfrm>
            <a:off x="4495800" y="1447800"/>
            <a:ext cx="19050" cy="3251200"/>
          </a:xfrm>
          <a:custGeom>
            <a:avLst/>
            <a:gdLst>
              <a:gd name="T0" fmla="*/ 2147483647 w 34"/>
              <a:gd name="T1" fmla="*/ 2147483647 h 6144"/>
              <a:gd name="T2" fmla="*/ 2147483647 w 34"/>
              <a:gd name="T3" fmla="*/ 2147483647 h 6144"/>
              <a:gd name="T4" fmla="*/ 2147483647 w 34"/>
              <a:gd name="T5" fmla="*/ 0 h 6144"/>
              <a:gd name="T6" fmla="*/ 0 w 34"/>
              <a:gd name="T7" fmla="*/ 0 h 6144"/>
              <a:gd name="T8" fmla="*/ 0 w 34"/>
              <a:gd name="T9" fmla="*/ 2147483647 h 6144"/>
              <a:gd name="T10" fmla="*/ 0 w 34"/>
              <a:gd name="T11" fmla="*/ 2147483647 h 6144"/>
              <a:gd name="T12" fmla="*/ 2147483647 w 34"/>
              <a:gd name="T13" fmla="*/ 2147483647 h 6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6144">
                <a:moveTo>
                  <a:pt x="34" y="6144"/>
                </a:moveTo>
                <a:lnTo>
                  <a:pt x="34" y="6144"/>
                </a:lnTo>
                <a:lnTo>
                  <a:pt x="34" y="0"/>
                </a:lnTo>
                <a:lnTo>
                  <a:pt x="0" y="0"/>
                </a:lnTo>
                <a:lnTo>
                  <a:pt x="0" y="6144"/>
                </a:lnTo>
                <a:lnTo>
                  <a:pt x="34" y="61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4" name="Freeform 241"/>
          <p:cNvSpPr>
            <a:spLocks/>
          </p:cNvSpPr>
          <p:nvPr/>
        </p:nvSpPr>
        <p:spPr bwMode="auto">
          <a:xfrm>
            <a:off x="4527550" y="4667250"/>
            <a:ext cx="19050" cy="17463"/>
          </a:xfrm>
          <a:custGeom>
            <a:avLst/>
            <a:gdLst>
              <a:gd name="T0" fmla="*/ 2147483647 w 34"/>
              <a:gd name="T1" fmla="*/ 2147483647 h 34"/>
              <a:gd name="T2" fmla="*/ 2147483647 w 34"/>
              <a:gd name="T3" fmla="*/ 2147483647 h 34"/>
              <a:gd name="T4" fmla="*/ 2147483647 w 34"/>
              <a:gd name="T5" fmla="*/ 2147483647 h 34"/>
              <a:gd name="T6" fmla="*/ 2147483647 w 34"/>
              <a:gd name="T7" fmla="*/ 2147483647 h 34"/>
              <a:gd name="T8" fmla="*/ 2147483647 w 34"/>
              <a:gd name="T9" fmla="*/ 2147483647 h 34"/>
              <a:gd name="T10" fmla="*/ 2147483647 w 34"/>
              <a:gd name="T11" fmla="*/ 2147483647 h 34"/>
              <a:gd name="T12" fmla="*/ 0 w 34"/>
              <a:gd name="T13" fmla="*/ 2147483647 h 34"/>
              <a:gd name="T14" fmla="*/ 0 w 34"/>
              <a:gd name="T15" fmla="*/ 2147483647 h 34"/>
              <a:gd name="T16" fmla="*/ 2147483647 w 34"/>
              <a:gd name="T17" fmla="*/ 2147483647 h 34"/>
              <a:gd name="T18" fmla="*/ 2147483647 w 34"/>
              <a:gd name="T19" fmla="*/ 0 h 34"/>
              <a:gd name="T20" fmla="*/ 2147483647 w 34"/>
              <a:gd name="T21" fmla="*/ 0 h 34"/>
              <a:gd name="T22" fmla="*/ 2147483647 w 34"/>
              <a:gd name="T23" fmla="*/ 0 h 34"/>
              <a:gd name="T24" fmla="*/ 2147483647 w 34"/>
              <a:gd name="T25" fmla="*/ 2147483647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" h="34">
                <a:moveTo>
                  <a:pt x="11" y="34"/>
                </a:moveTo>
                <a:lnTo>
                  <a:pt x="11" y="34"/>
                </a:lnTo>
                <a:lnTo>
                  <a:pt x="17" y="34"/>
                </a:lnTo>
                <a:lnTo>
                  <a:pt x="28" y="28"/>
                </a:lnTo>
                <a:lnTo>
                  <a:pt x="34" y="17"/>
                </a:lnTo>
                <a:lnTo>
                  <a:pt x="34" y="11"/>
                </a:lnTo>
                <a:lnTo>
                  <a:pt x="0" y="11"/>
                </a:lnTo>
                <a:lnTo>
                  <a:pt x="0" y="10"/>
                </a:lnTo>
                <a:lnTo>
                  <a:pt x="3" y="4"/>
                </a:lnTo>
                <a:lnTo>
                  <a:pt x="9" y="0"/>
                </a:lnTo>
                <a:lnTo>
                  <a:pt x="11" y="0"/>
                </a:lnTo>
                <a:lnTo>
                  <a:pt x="11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5" name="Freeform 242"/>
          <p:cNvSpPr>
            <a:spLocks/>
          </p:cNvSpPr>
          <p:nvPr/>
        </p:nvSpPr>
        <p:spPr bwMode="auto">
          <a:xfrm>
            <a:off x="4503738" y="4667250"/>
            <a:ext cx="30162" cy="17463"/>
          </a:xfrm>
          <a:custGeom>
            <a:avLst/>
            <a:gdLst>
              <a:gd name="T0" fmla="*/ 0 w 57"/>
              <a:gd name="T1" fmla="*/ 2147483647 h 34"/>
              <a:gd name="T2" fmla="*/ 0 w 57"/>
              <a:gd name="T3" fmla="*/ 2147483647 h 34"/>
              <a:gd name="T4" fmla="*/ 2147483647 w 57"/>
              <a:gd name="T5" fmla="*/ 2147483647 h 34"/>
              <a:gd name="T6" fmla="*/ 2147483647 w 57"/>
              <a:gd name="T7" fmla="*/ 0 h 34"/>
              <a:gd name="T8" fmla="*/ 0 w 57"/>
              <a:gd name="T9" fmla="*/ 0 h 34"/>
              <a:gd name="T10" fmla="*/ 0 w 57"/>
              <a:gd name="T11" fmla="*/ 0 h 34"/>
              <a:gd name="T12" fmla="*/ 0 w 5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" h="34">
                <a:moveTo>
                  <a:pt x="0" y="34"/>
                </a:moveTo>
                <a:lnTo>
                  <a:pt x="0" y="34"/>
                </a:lnTo>
                <a:lnTo>
                  <a:pt x="57" y="34"/>
                </a:lnTo>
                <a:lnTo>
                  <a:pt x="57" y="0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6" name="Freeform 243"/>
          <p:cNvSpPr>
            <a:spLocks/>
          </p:cNvSpPr>
          <p:nvPr/>
        </p:nvSpPr>
        <p:spPr bwMode="auto">
          <a:xfrm>
            <a:off x="4491038" y="4667250"/>
            <a:ext cx="19050" cy="17463"/>
          </a:xfrm>
          <a:custGeom>
            <a:avLst/>
            <a:gdLst>
              <a:gd name="T0" fmla="*/ 0 w 34"/>
              <a:gd name="T1" fmla="*/ 2147483647 h 34"/>
              <a:gd name="T2" fmla="*/ 0 w 34"/>
              <a:gd name="T3" fmla="*/ 2147483647 h 34"/>
              <a:gd name="T4" fmla="*/ 0 w 34"/>
              <a:gd name="T5" fmla="*/ 2147483647 h 34"/>
              <a:gd name="T6" fmla="*/ 2147483647 w 34"/>
              <a:gd name="T7" fmla="*/ 2147483647 h 34"/>
              <a:gd name="T8" fmla="*/ 2147483647 w 34"/>
              <a:gd name="T9" fmla="*/ 2147483647 h 34"/>
              <a:gd name="T10" fmla="*/ 2147483647 w 34"/>
              <a:gd name="T11" fmla="*/ 2147483647 h 34"/>
              <a:gd name="T12" fmla="*/ 2147483647 w 34"/>
              <a:gd name="T13" fmla="*/ 0 h 34"/>
              <a:gd name="T14" fmla="*/ 2147483647 w 34"/>
              <a:gd name="T15" fmla="*/ 0 h 34"/>
              <a:gd name="T16" fmla="*/ 2147483647 w 34"/>
              <a:gd name="T17" fmla="*/ 2147483647 h 34"/>
              <a:gd name="T18" fmla="*/ 2147483647 w 34"/>
              <a:gd name="T19" fmla="*/ 2147483647 h 34"/>
              <a:gd name="T20" fmla="*/ 2147483647 w 34"/>
              <a:gd name="T21" fmla="*/ 2147483647 h 34"/>
              <a:gd name="T22" fmla="*/ 2147483647 w 34"/>
              <a:gd name="T23" fmla="*/ 2147483647 h 34"/>
              <a:gd name="T24" fmla="*/ 0 w 34"/>
              <a:gd name="T25" fmla="*/ 2147483647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" h="34">
                <a:moveTo>
                  <a:pt x="0" y="11"/>
                </a:moveTo>
                <a:lnTo>
                  <a:pt x="0" y="11"/>
                </a:lnTo>
                <a:lnTo>
                  <a:pt x="0" y="17"/>
                </a:lnTo>
                <a:lnTo>
                  <a:pt x="6" y="28"/>
                </a:lnTo>
                <a:lnTo>
                  <a:pt x="17" y="34"/>
                </a:lnTo>
                <a:lnTo>
                  <a:pt x="23" y="34"/>
                </a:lnTo>
                <a:lnTo>
                  <a:pt x="23" y="0"/>
                </a:lnTo>
                <a:lnTo>
                  <a:pt x="25" y="0"/>
                </a:lnTo>
                <a:lnTo>
                  <a:pt x="31" y="4"/>
                </a:lnTo>
                <a:lnTo>
                  <a:pt x="34" y="10"/>
                </a:lnTo>
                <a:lnTo>
                  <a:pt x="34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7" name="Freeform 244"/>
          <p:cNvSpPr>
            <a:spLocks/>
          </p:cNvSpPr>
          <p:nvPr/>
        </p:nvSpPr>
        <p:spPr bwMode="auto">
          <a:xfrm>
            <a:off x="4491038" y="1422400"/>
            <a:ext cx="19050" cy="3251200"/>
          </a:xfrm>
          <a:custGeom>
            <a:avLst/>
            <a:gdLst>
              <a:gd name="T0" fmla="*/ 0 w 34"/>
              <a:gd name="T1" fmla="*/ 0 h 6144"/>
              <a:gd name="T2" fmla="*/ 0 w 34"/>
              <a:gd name="T3" fmla="*/ 0 h 6144"/>
              <a:gd name="T4" fmla="*/ 0 w 34"/>
              <a:gd name="T5" fmla="*/ 2147483647 h 6144"/>
              <a:gd name="T6" fmla="*/ 2147483647 w 34"/>
              <a:gd name="T7" fmla="*/ 2147483647 h 6144"/>
              <a:gd name="T8" fmla="*/ 2147483647 w 34"/>
              <a:gd name="T9" fmla="*/ 0 h 6144"/>
              <a:gd name="T10" fmla="*/ 2147483647 w 34"/>
              <a:gd name="T11" fmla="*/ 0 h 6144"/>
              <a:gd name="T12" fmla="*/ 0 w 34"/>
              <a:gd name="T13" fmla="*/ 0 h 6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6144">
                <a:moveTo>
                  <a:pt x="0" y="0"/>
                </a:moveTo>
                <a:lnTo>
                  <a:pt x="0" y="0"/>
                </a:lnTo>
                <a:lnTo>
                  <a:pt x="0" y="6144"/>
                </a:lnTo>
                <a:lnTo>
                  <a:pt x="34" y="6144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8" name="Freeform 245"/>
          <p:cNvSpPr>
            <a:spLocks/>
          </p:cNvSpPr>
          <p:nvPr/>
        </p:nvSpPr>
        <p:spPr bwMode="auto">
          <a:xfrm>
            <a:off x="4491038" y="1409700"/>
            <a:ext cx="19050" cy="17463"/>
          </a:xfrm>
          <a:custGeom>
            <a:avLst/>
            <a:gdLst>
              <a:gd name="T0" fmla="*/ 2147483647 w 34"/>
              <a:gd name="T1" fmla="*/ 0 h 34"/>
              <a:gd name="T2" fmla="*/ 2147483647 w 34"/>
              <a:gd name="T3" fmla="*/ 0 h 34"/>
              <a:gd name="T4" fmla="*/ 2147483647 w 34"/>
              <a:gd name="T5" fmla="*/ 0 h 34"/>
              <a:gd name="T6" fmla="*/ 2147483647 w 34"/>
              <a:gd name="T7" fmla="*/ 2147483647 h 34"/>
              <a:gd name="T8" fmla="*/ 0 w 34"/>
              <a:gd name="T9" fmla="*/ 2147483647 h 34"/>
              <a:gd name="T10" fmla="*/ 0 w 34"/>
              <a:gd name="T11" fmla="*/ 2147483647 h 34"/>
              <a:gd name="T12" fmla="*/ 2147483647 w 34"/>
              <a:gd name="T13" fmla="*/ 2147483647 h 34"/>
              <a:gd name="T14" fmla="*/ 2147483647 w 34"/>
              <a:gd name="T15" fmla="*/ 2147483647 h 34"/>
              <a:gd name="T16" fmla="*/ 2147483647 w 34"/>
              <a:gd name="T17" fmla="*/ 2147483647 h 34"/>
              <a:gd name="T18" fmla="*/ 2147483647 w 34"/>
              <a:gd name="T19" fmla="*/ 2147483647 h 34"/>
              <a:gd name="T20" fmla="*/ 2147483647 w 34"/>
              <a:gd name="T21" fmla="*/ 2147483647 h 34"/>
              <a:gd name="T22" fmla="*/ 2147483647 w 34"/>
              <a:gd name="T23" fmla="*/ 2147483647 h 34"/>
              <a:gd name="T24" fmla="*/ 2147483647 w 34"/>
              <a:gd name="T25" fmla="*/ 0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" h="34">
                <a:moveTo>
                  <a:pt x="23" y="0"/>
                </a:moveTo>
                <a:lnTo>
                  <a:pt x="23" y="0"/>
                </a:lnTo>
                <a:lnTo>
                  <a:pt x="17" y="0"/>
                </a:lnTo>
                <a:lnTo>
                  <a:pt x="6" y="6"/>
                </a:lnTo>
                <a:lnTo>
                  <a:pt x="0" y="17"/>
                </a:lnTo>
                <a:lnTo>
                  <a:pt x="0" y="23"/>
                </a:lnTo>
                <a:lnTo>
                  <a:pt x="34" y="23"/>
                </a:lnTo>
                <a:lnTo>
                  <a:pt x="34" y="25"/>
                </a:lnTo>
                <a:lnTo>
                  <a:pt x="31" y="31"/>
                </a:lnTo>
                <a:lnTo>
                  <a:pt x="25" y="34"/>
                </a:lnTo>
                <a:lnTo>
                  <a:pt x="23" y="34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9" name="Freeform 246"/>
          <p:cNvSpPr>
            <a:spLocks/>
          </p:cNvSpPr>
          <p:nvPr/>
        </p:nvSpPr>
        <p:spPr bwMode="auto">
          <a:xfrm>
            <a:off x="4487863" y="4667250"/>
            <a:ext cx="34925" cy="31750"/>
          </a:xfrm>
          <a:custGeom>
            <a:avLst/>
            <a:gdLst>
              <a:gd name="T0" fmla="*/ 2147483647 w 66"/>
              <a:gd name="T1" fmla="*/ 2147483647 h 61"/>
              <a:gd name="T2" fmla="*/ 2147483647 w 66"/>
              <a:gd name="T3" fmla="*/ 2147483647 h 61"/>
              <a:gd name="T4" fmla="*/ 2147483647 w 66"/>
              <a:gd name="T5" fmla="*/ 2147483647 h 61"/>
              <a:gd name="T6" fmla="*/ 2147483647 w 66"/>
              <a:gd name="T7" fmla="*/ 0 h 61"/>
              <a:gd name="T8" fmla="*/ 2147483647 w 66"/>
              <a:gd name="T9" fmla="*/ 2147483647 h 61"/>
              <a:gd name="T10" fmla="*/ 2147483647 w 66"/>
              <a:gd name="T11" fmla="*/ 2147483647 h 61"/>
              <a:gd name="T12" fmla="*/ 2147483647 w 66"/>
              <a:gd name="T13" fmla="*/ 2147483647 h 61"/>
              <a:gd name="T14" fmla="*/ 0 w 66"/>
              <a:gd name="T15" fmla="*/ 2147483647 h 61"/>
              <a:gd name="T16" fmla="*/ 2147483647 w 66"/>
              <a:gd name="T17" fmla="*/ 2147483647 h 61"/>
              <a:gd name="T18" fmla="*/ 2147483647 w 6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" h="61">
                <a:moveTo>
                  <a:pt x="32" y="27"/>
                </a:moveTo>
                <a:lnTo>
                  <a:pt x="43" y="53"/>
                </a:lnTo>
                <a:lnTo>
                  <a:pt x="66" y="19"/>
                </a:lnTo>
                <a:lnTo>
                  <a:pt x="37" y="0"/>
                </a:lnTo>
                <a:lnTo>
                  <a:pt x="14" y="34"/>
                </a:lnTo>
                <a:lnTo>
                  <a:pt x="25" y="61"/>
                </a:lnTo>
                <a:lnTo>
                  <a:pt x="14" y="34"/>
                </a:lnTo>
                <a:lnTo>
                  <a:pt x="0" y="55"/>
                </a:lnTo>
                <a:lnTo>
                  <a:pt x="25" y="61"/>
                </a:lnTo>
                <a:lnTo>
                  <a:pt x="32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0" name="Freeform 247"/>
          <p:cNvSpPr>
            <a:spLocks/>
          </p:cNvSpPr>
          <p:nvPr/>
        </p:nvSpPr>
        <p:spPr bwMode="auto">
          <a:xfrm>
            <a:off x="4502150" y="4681538"/>
            <a:ext cx="28575" cy="23812"/>
          </a:xfrm>
          <a:custGeom>
            <a:avLst/>
            <a:gdLst>
              <a:gd name="T0" fmla="*/ 2147483647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2147483647 h 45"/>
              <a:gd name="T16" fmla="*/ 2147483647 w 54"/>
              <a:gd name="T17" fmla="*/ 0 h 45"/>
              <a:gd name="T18" fmla="*/ 0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2147483647 w 54"/>
              <a:gd name="T33" fmla="*/ 2147483647 h 45"/>
              <a:gd name="T34" fmla="*/ 2147483647 w 54"/>
              <a:gd name="T35" fmla="*/ 2147483647 h 45"/>
              <a:gd name="T36" fmla="*/ 2147483647 w 54"/>
              <a:gd name="T37" fmla="*/ 214748364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4" h="45">
                <a:moveTo>
                  <a:pt x="54" y="11"/>
                </a:moveTo>
                <a:lnTo>
                  <a:pt x="48" y="11"/>
                </a:lnTo>
                <a:lnTo>
                  <a:pt x="42" y="9"/>
                </a:lnTo>
                <a:lnTo>
                  <a:pt x="37" y="8"/>
                </a:lnTo>
                <a:lnTo>
                  <a:pt x="32" y="7"/>
                </a:lnTo>
                <a:lnTo>
                  <a:pt x="29" y="7"/>
                </a:lnTo>
                <a:lnTo>
                  <a:pt x="23" y="3"/>
                </a:lnTo>
                <a:lnTo>
                  <a:pt x="14" y="2"/>
                </a:lnTo>
                <a:lnTo>
                  <a:pt x="7" y="0"/>
                </a:lnTo>
                <a:lnTo>
                  <a:pt x="0" y="34"/>
                </a:lnTo>
                <a:lnTo>
                  <a:pt x="7" y="36"/>
                </a:lnTo>
                <a:lnTo>
                  <a:pt x="13" y="37"/>
                </a:lnTo>
                <a:lnTo>
                  <a:pt x="19" y="39"/>
                </a:lnTo>
                <a:lnTo>
                  <a:pt x="25" y="41"/>
                </a:lnTo>
                <a:lnTo>
                  <a:pt x="30" y="42"/>
                </a:lnTo>
                <a:lnTo>
                  <a:pt x="37" y="43"/>
                </a:lnTo>
                <a:lnTo>
                  <a:pt x="46" y="45"/>
                </a:lnTo>
                <a:lnTo>
                  <a:pt x="54" y="45"/>
                </a:lnTo>
                <a:lnTo>
                  <a:pt x="54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1" name="Freeform 248"/>
          <p:cNvSpPr>
            <a:spLocks/>
          </p:cNvSpPr>
          <p:nvPr/>
        </p:nvSpPr>
        <p:spPr bwMode="auto">
          <a:xfrm>
            <a:off x="4491038" y="4662488"/>
            <a:ext cx="82550" cy="19050"/>
          </a:xfrm>
          <a:custGeom>
            <a:avLst/>
            <a:gdLst>
              <a:gd name="T0" fmla="*/ 2147483647 w 154"/>
              <a:gd name="T1" fmla="*/ 2147483647 h 35"/>
              <a:gd name="T2" fmla="*/ 2147483647 w 154"/>
              <a:gd name="T3" fmla="*/ 0 h 35"/>
              <a:gd name="T4" fmla="*/ 0 w 154"/>
              <a:gd name="T5" fmla="*/ 0 h 35"/>
              <a:gd name="T6" fmla="*/ 0 w 154"/>
              <a:gd name="T7" fmla="*/ 2147483647 h 35"/>
              <a:gd name="T8" fmla="*/ 2147483647 w 154"/>
              <a:gd name="T9" fmla="*/ 2147483647 h 35"/>
              <a:gd name="T10" fmla="*/ 2147483647 w 154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4" h="35">
                <a:moveTo>
                  <a:pt x="154" y="17"/>
                </a:moveTo>
                <a:lnTo>
                  <a:pt x="154" y="0"/>
                </a:lnTo>
                <a:lnTo>
                  <a:pt x="0" y="0"/>
                </a:lnTo>
                <a:lnTo>
                  <a:pt x="0" y="35"/>
                </a:lnTo>
                <a:lnTo>
                  <a:pt x="154" y="35"/>
                </a:lnTo>
                <a:lnTo>
                  <a:pt x="154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2" name="Freeform 249"/>
          <p:cNvSpPr>
            <a:spLocks/>
          </p:cNvSpPr>
          <p:nvPr/>
        </p:nvSpPr>
        <p:spPr bwMode="auto">
          <a:xfrm>
            <a:off x="4456113" y="4649788"/>
            <a:ext cx="115887" cy="79375"/>
          </a:xfrm>
          <a:custGeom>
            <a:avLst/>
            <a:gdLst>
              <a:gd name="T0" fmla="*/ 2147483647 w 218"/>
              <a:gd name="T1" fmla="*/ 2147483647 h 150"/>
              <a:gd name="T2" fmla="*/ 2147483647 w 218"/>
              <a:gd name="T3" fmla="*/ 0 h 150"/>
              <a:gd name="T4" fmla="*/ 0 w 218"/>
              <a:gd name="T5" fmla="*/ 2147483647 h 150"/>
              <a:gd name="T6" fmla="*/ 2147483647 w 218"/>
              <a:gd name="T7" fmla="*/ 2147483647 h 150"/>
              <a:gd name="T8" fmla="*/ 2147483647 w 218"/>
              <a:gd name="T9" fmla="*/ 2147483647 h 150"/>
              <a:gd name="T10" fmla="*/ 2147483647 w 218"/>
              <a:gd name="T11" fmla="*/ 2147483647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" h="150">
                <a:moveTo>
                  <a:pt x="209" y="14"/>
                </a:moveTo>
                <a:lnTo>
                  <a:pt x="200" y="0"/>
                </a:lnTo>
                <a:lnTo>
                  <a:pt x="0" y="121"/>
                </a:lnTo>
                <a:lnTo>
                  <a:pt x="17" y="150"/>
                </a:lnTo>
                <a:lnTo>
                  <a:pt x="218" y="29"/>
                </a:lnTo>
                <a:lnTo>
                  <a:pt x="209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3" name="Freeform 250"/>
          <p:cNvSpPr>
            <a:spLocks/>
          </p:cNvSpPr>
          <p:nvPr/>
        </p:nvSpPr>
        <p:spPr bwMode="auto">
          <a:xfrm>
            <a:off x="4484688" y="4662488"/>
            <a:ext cx="119062" cy="69850"/>
          </a:xfrm>
          <a:custGeom>
            <a:avLst/>
            <a:gdLst>
              <a:gd name="T0" fmla="*/ 2147483647 w 227"/>
              <a:gd name="T1" fmla="*/ 2147483647 h 131"/>
              <a:gd name="T2" fmla="*/ 2147483647 w 227"/>
              <a:gd name="T3" fmla="*/ 0 h 131"/>
              <a:gd name="T4" fmla="*/ 0 w 227"/>
              <a:gd name="T5" fmla="*/ 2147483647 h 131"/>
              <a:gd name="T6" fmla="*/ 2147483647 w 227"/>
              <a:gd name="T7" fmla="*/ 2147483647 h 131"/>
              <a:gd name="T8" fmla="*/ 2147483647 w 227"/>
              <a:gd name="T9" fmla="*/ 2147483647 h 131"/>
              <a:gd name="T10" fmla="*/ 2147483647 w 227"/>
              <a:gd name="T11" fmla="*/ 2147483647 h 1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7" h="131">
                <a:moveTo>
                  <a:pt x="219" y="16"/>
                </a:moveTo>
                <a:lnTo>
                  <a:pt x="212" y="0"/>
                </a:lnTo>
                <a:lnTo>
                  <a:pt x="0" y="99"/>
                </a:lnTo>
                <a:lnTo>
                  <a:pt x="14" y="131"/>
                </a:lnTo>
                <a:lnTo>
                  <a:pt x="227" y="32"/>
                </a:lnTo>
                <a:lnTo>
                  <a:pt x="21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4" name="Freeform 251"/>
          <p:cNvSpPr>
            <a:spLocks/>
          </p:cNvSpPr>
          <p:nvPr/>
        </p:nvSpPr>
        <p:spPr bwMode="auto">
          <a:xfrm>
            <a:off x="4478338" y="4638675"/>
            <a:ext cx="134937" cy="71438"/>
          </a:xfrm>
          <a:custGeom>
            <a:avLst/>
            <a:gdLst>
              <a:gd name="T0" fmla="*/ 2147483647 w 254"/>
              <a:gd name="T1" fmla="*/ 2147483647 h 136"/>
              <a:gd name="T2" fmla="*/ 2147483647 w 254"/>
              <a:gd name="T3" fmla="*/ 0 h 136"/>
              <a:gd name="T4" fmla="*/ 0 w 254"/>
              <a:gd name="T5" fmla="*/ 2147483647 h 136"/>
              <a:gd name="T6" fmla="*/ 2147483647 w 254"/>
              <a:gd name="T7" fmla="*/ 2147483647 h 136"/>
              <a:gd name="T8" fmla="*/ 2147483647 w 254"/>
              <a:gd name="T9" fmla="*/ 2147483647 h 136"/>
              <a:gd name="T10" fmla="*/ 2147483647 w 254"/>
              <a:gd name="T11" fmla="*/ 2147483647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" h="136">
                <a:moveTo>
                  <a:pt x="246" y="16"/>
                </a:moveTo>
                <a:lnTo>
                  <a:pt x="239" y="0"/>
                </a:lnTo>
                <a:lnTo>
                  <a:pt x="0" y="104"/>
                </a:lnTo>
                <a:lnTo>
                  <a:pt x="14" y="136"/>
                </a:lnTo>
                <a:lnTo>
                  <a:pt x="254" y="32"/>
                </a:lnTo>
                <a:lnTo>
                  <a:pt x="24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5" name="Freeform 252"/>
          <p:cNvSpPr>
            <a:spLocks/>
          </p:cNvSpPr>
          <p:nvPr/>
        </p:nvSpPr>
        <p:spPr bwMode="auto">
          <a:xfrm>
            <a:off x="4452938" y="4668838"/>
            <a:ext cx="58737" cy="30162"/>
          </a:xfrm>
          <a:custGeom>
            <a:avLst/>
            <a:gdLst>
              <a:gd name="T0" fmla="*/ 2147483647 w 111"/>
              <a:gd name="T1" fmla="*/ 2147483647 h 58"/>
              <a:gd name="T2" fmla="*/ 2147483647 w 111"/>
              <a:gd name="T3" fmla="*/ 0 h 58"/>
              <a:gd name="T4" fmla="*/ 0 w 111"/>
              <a:gd name="T5" fmla="*/ 2147483647 h 58"/>
              <a:gd name="T6" fmla="*/ 2147483647 w 111"/>
              <a:gd name="T7" fmla="*/ 2147483647 h 58"/>
              <a:gd name="T8" fmla="*/ 2147483647 w 111"/>
              <a:gd name="T9" fmla="*/ 2147483647 h 58"/>
              <a:gd name="T10" fmla="*/ 2147483647 w 111"/>
              <a:gd name="T11" fmla="*/ 2147483647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" h="58">
                <a:moveTo>
                  <a:pt x="107" y="17"/>
                </a:moveTo>
                <a:lnTo>
                  <a:pt x="104" y="0"/>
                </a:lnTo>
                <a:lnTo>
                  <a:pt x="0" y="24"/>
                </a:lnTo>
                <a:lnTo>
                  <a:pt x="7" y="58"/>
                </a:lnTo>
                <a:lnTo>
                  <a:pt x="111" y="35"/>
                </a:lnTo>
                <a:lnTo>
                  <a:pt x="107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6" name="Freeform 253"/>
          <p:cNvSpPr>
            <a:spLocks/>
          </p:cNvSpPr>
          <p:nvPr/>
        </p:nvSpPr>
        <p:spPr bwMode="auto">
          <a:xfrm>
            <a:off x="6953250" y="2790825"/>
            <a:ext cx="677863" cy="346075"/>
          </a:xfrm>
          <a:custGeom>
            <a:avLst/>
            <a:gdLst>
              <a:gd name="T0" fmla="*/ 2147483647 w 1281"/>
              <a:gd name="T1" fmla="*/ 0 h 654"/>
              <a:gd name="T2" fmla="*/ 2147483647 w 1281"/>
              <a:gd name="T3" fmla="*/ 2147483647 h 654"/>
              <a:gd name="T4" fmla="*/ 2147483647 w 1281"/>
              <a:gd name="T5" fmla="*/ 2147483647 h 654"/>
              <a:gd name="T6" fmla="*/ 2147483647 w 1281"/>
              <a:gd name="T7" fmla="*/ 2147483647 h 654"/>
              <a:gd name="T8" fmla="*/ 2147483647 w 1281"/>
              <a:gd name="T9" fmla="*/ 2147483647 h 654"/>
              <a:gd name="T10" fmla="*/ 2147483647 w 1281"/>
              <a:gd name="T11" fmla="*/ 2147483647 h 654"/>
              <a:gd name="T12" fmla="*/ 2147483647 w 1281"/>
              <a:gd name="T13" fmla="*/ 2147483647 h 654"/>
              <a:gd name="T14" fmla="*/ 2147483647 w 1281"/>
              <a:gd name="T15" fmla="*/ 2147483647 h 654"/>
              <a:gd name="T16" fmla="*/ 2147483647 w 1281"/>
              <a:gd name="T17" fmla="*/ 2147483647 h 654"/>
              <a:gd name="T18" fmla="*/ 2147483647 w 1281"/>
              <a:gd name="T19" fmla="*/ 0 h 654"/>
              <a:gd name="T20" fmla="*/ 2147483647 w 1281"/>
              <a:gd name="T21" fmla="*/ 0 h 654"/>
              <a:gd name="T22" fmla="*/ 2147483647 w 1281"/>
              <a:gd name="T23" fmla="*/ 2147483647 h 654"/>
              <a:gd name="T24" fmla="*/ 2147483647 w 1281"/>
              <a:gd name="T25" fmla="*/ 2147483647 h 654"/>
              <a:gd name="T26" fmla="*/ 2147483647 w 1281"/>
              <a:gd name="T27" fmla="*/ 2147483647 h 654"/>
              <a:gd name="T28" fmla="*/ 2147483647 w 1281"/>
              <a:gd name="T29" fmla="*/ 2147483647 h 654"/>
              <a:gd name="T30" fmla="*/ 2147483647 w 1281"/>
              <a:gd name="T31" fmla="*/ 2147483647 h 654"/>
              <a:gd name="T32" fmla="*/ 2147483647 w 1281"/>
              <a:gd name="T33" fmla="*/ 2147483647 h 654"/>
              <a:gd name="T34" fmla="*/ 2147483647 w 1281"/>
              <a:gd name="T35" fmla="*/ 2147483647 h 654"/>
              <a:gd name="T36" fmla="*/ 2147483647 w 1281"/>
              <a:gd name="T37" fmla="*/ 2147483647 h 654"/>
              <a:gd name="T38" fmla="*/ 2147483647 w 1281"/>
              <a:gd name="T39" fmla="*/ 2147483647 h 654"/>
              <a:gd name="T40" fmla="*/ 2147483647 w 1281"/>
              <a:gd name="T41" fmla="*/ 2147483647 h 654"/>
              <a:gd name="T42" fmla="*/ 2147483647 w 1281"/>
              <a:gd name="T43" fmla="*/ 2147483647 h 654"/>
              <a:gd name="T44" fmla="*/ 2147483647 w 1281"/>
              <a:gd name="T45" fmla="*/ 2147483647 h 654"/>
              <a:gd name="T46" fmla="*/ 2147483647 w 1281"/>
              <a:gd name="T47" fmla="*/ 2147483647 h 654"/>
              <a:gd name="T48" fmla="*/ 2147483647 w 1281"/>
              <a:gd name="T49" fmla="*/ 2147483647 h 654"/>
              <a:gd name="T50" fmla="*/ 2147483647 w 1281"/>
              <a:gd name="T51" fmla="*/ 2147483647 h 654"/>
              <a:gd name="T52" fmla="*/ 2147483647 w 1281"/>
              <a:gd name="T53" fmla="*/ 2147483647 h 654"/>
              <a:gd name="T54" fmla="*/ 2147483647 w 1281"/>
              <a:gd name="T55" fmla="*/ 2147483647 h 654"/>
              <a:gd name="T56" fmla="*/ 2147483647 w 1281"/>
              <a:gd name="T57" fmla="*/ 2147483647 h 654"/>
              <a:gd name="T58" fmla="*/ 2147483647 w 1281"/>
              <a:gd name="T59" fmla="*/ 2147483647 h 654"/>
              <a:gd name="T60" fmla="*/ 2147483647 w 1281"/>
              <a:gd name="T61" fmla="*/ 2147483647 h 654"/>
              <a:gd name="T62" fmla="*/ 2147483647 w 1281"/>
              <a:gd name="T63" fmla="*/ 2147483647 h 654"/>
              <a:gd name="T64" fmla="*/ 2147483647 w 1281"/>
              <a:gd name="T65" fmla="*/ 2147483647 h 654"/>
              <a:gd name="T66" fmla="*/ 2147483647 w 1281"/>
              <a:gd name="T67" fmla="*/ 2147483647 h 654"/>
              <a:gd name="T68" fmla="*/ 2147483647 w 1281"/>
              <a:gd name="T69" fmla="*/ 2147483647 h 654"/>
              <a:gd name="T70" fmla="*/ 2147483647 w 1281"/>
              <a:gd name="T71" fmla="*/ 2147483647 h 654"/>
              <a:gd name="T72" fmla="*/ 2147483647 w 1281"/>
              <a:gd name="T73" fmla="*/ 2147483647 h 654"/>
              <a:gd name="T74" fmla="*/ 2147483647 w 1281"/>
              <a:gd name="T75" fmla="*/ 2147483647 h 654"/>
              <a:gd name="T76" fmla="*/ 2147483647 w 1281"/>
              <a:gd name="T77" fmla="*/ 2147483647 h 654"/>
              <a:gd name="T78" fmla="*/ 2147483647 w 1281"/>
              <a:gd name="T79" fmla="*/ 2147483647 h 654"/>
              <a:gd name="T80" fmla="*/ 2147483647 w 1281"/>
              <a:gd name="T81" fmla="*/ 2147483647 h 654"/>
              <a:gd name="T82" fmla="*/ 2147483647 w 1281"/>
              <a:gd name="T83" fmla="*/ 2147483647 h 654"/>
              <a:gd name="T84" fmla="*/ 0 w 1281"/>
              <a:gd name="T85" fmla="*/ 0 h 6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81" h="654">
                <a:moveTo>
                  <a:pt x="0" y="0"/>
                </a:moveTo>
                <a:lnTo>
                  <a:pt x="33" y="0"/>
                </a:lnTo>
                <a:lnTo>
                  <a:pt x="66" y="0"/>
                </a:lnTo>
                <a:lnTo>
                  <a:pt x="100" y="0"/>
                </a:lnTo>
                <a:lnTo>
                  <a:pt x="133" y="2"/>
                </a:lnTo>
                <a:lnTo>
                  <a:pt x="166" y="2"/>
                </a:lnTo>
                <a:lnTo>
                  <a:pt x="199" y="2"/>
                </a:lnTo>
                <a:lnTo>
                  <a:pt x="232" y="2"/>
                </a:lnTo>
                <a:lnTo>
                  <a:pt x="265" y="2"/>
                </a:lnTo>
                <a:lnTo>
                  <a:pt x="298" y="2"/>
                </a:lnTo>
                <a:lnTo>
                  <a:pt x="331" y="2"/>
                </a:lnTo>
                <a:lnTo>
                  <a:pt x="364" y="2"/>
                </a:lnTo>
                <a:lnTo>
                  <a:pt x="397" y="2"/>
                </a:lnTo>
                <a:lnTo>
                  <a:pt x="430" y="2"/>
                </a:lnTo>
                <a:lnTo>
                  <a:pt x="462" y="2"/>
                </a:lnTo>
                <a:lnTo>
                  <a:pt x="495" y="2"/>
                </a:lnTo>
                <a:lnTo>
                  <a:pt x="528" y="2"/>
                </a:lnTo>
                <a:lnTo>
                  <a:pt x="561" y="2"/>
                </a:lnTo>
                <a:lnTo>
                  <a:pt x="594" y="2"/>
                </a:lnTo>
                <a:lnTo>
                  <a:pt x="628" y="2"/>
                </a:lnTo>
                <a:lnTo>
                  <a:pt x="661" y="2"/>
                </a:lnTo>
                <a:lnTo>
                  <a:pt x="694" y="2"/>
                </a:lnTo>
                <a:lnTo>
                  <a:pt x="727" y="2"/>
                </a:lnTo>
                <a:lnTo>
                  <a:pt x="760" y="2"/>
                </a:lnTo>
                <a:lnTo>
                  <a:pt x="793" y="2"/>
                </a:lnTo>
                <a:lnTo>
                  <a:pt x="826" y="2"/>
                </a:lnTo>
                <a:lnTo>
                  <a:pt x="859" y="2"/>
                </a:lnTo>
                <a:lnTo>
                  <a:pt x="892" y="2"/>
                </a:lnTo>
                <a:lnTo>
                  <a:pt x="925" y="2"/>
                </a:lnTo>
                <a:lnTo>
                  <a:pt x="958" y="0"/>
                </a:lnTo>
                <a:lnTo>
                  <a:pt x="991" y="0"/>
                </a:lnTo>
                <a:lnTo>
                  <a:pt x="1024" y="0"/>
                </a:lnTo>
                <a:lnTo>
                  <a:pt x="1057" y="0"/>
                </a:lnTo>
                <a:lnTo>
                  <a:pt x="1063" y="20"/>
                </a:lnTo>
                <a:lnTo>
                  <a:pt x="1070" y="38"/>
                </a:lnTo>
                <a:lnTo>
                  <a:pt x="1076" y="58"/>
                </a:lnTo>
                <a:lnTo>
                  <a:pt x="1082" y="76"/>
                </a:lnTo>
                <a:lnTo>
                  <a:pt x="1090" y="96"/>
                </a:lnTo>
                <a:lnTo>
                  <a:pt x="1096" y="115"/>
                </a:lnTo>
                <a:lnTo>
                  <a:pt x="1103" y="135"/>
                </a:lnTo>
                <a:lnTo>
                  <a:pt x="1109" y="154"/>
                </a:lnTo>
                <a:lnTo>
                  <a:pt x="1116" y="174"/>
                </a:lnTo>
                <a:lnTo>
                  <a:pt x="1122" y="193"/>
                </a:lnTo>
                <a:lnTo>
                  <a:pt x="1130" y="213"/>
                </a:lnTo>
                <a:lnTo>
                  <a:pt x="1137" y="232"/>
                </a:lnTo>
                <a:lnTo>
                  <a:pt x="1143" y="252"/>
                </a:lnTo>
                <a:lnTo>
                  <a:pt x="1151" y="271"/>
                </a:lnTo>
                <a:lnTo>
                  <a:pt x="1157" y="292"/>
                </a:lnTo>
                <a:lnTo>
                  <a:pt x="1164" y="311"/>
                </a:lnTo>
                <a:lnTo>
                  <a:pt x="1171" y="332"/>
                </a:lnTo>
                <a:lnTo>
                  <a:pt x="1177" y="353"/>
                </a:lnTo>
                <a:lnTo>
                  <a:pt x="1185" y="374"/>
                </a:lnTo>
                <a:lnTo>
                  <a:pt x="1192" y="394"/>
                </a:lnTo>
                <a:lnTo>
                  <a:pt x="1199" y="415"/>
                </a:lnTo>
                <a:lnTo>
                  <a:pt x="1207" y="437"/>
                </a:lnTo>
                <a:lnTo>
                  <a:pt x="1214" y="458"/>
                </a:lnTo>
                <a:lnTo>
                  <a:pt x="1221" y="480"/>
                </a:lnTo>
                <a:lnTo>
                  <a:pt x="1229" y="501"/>
                </a:lnTo>
                <a:lnTo>
                  <a:pt x="1236" y="523"/>
                </a:lnTo>
                <a:lnTo>
                  <a:pt x="1243" y="545"/>
                </a:lnTo>
                <a:lnTo>
                  <a:pt x="1251" y="565"/>
                </a:lnTo>
                <a:lnTo>
                  <a:pt x="1258" y="587"/>
                </a:lnTo>
                <a:lnTo>
                  <a:pt x="1266" y="609"/>
                </a:lnTo>
                <a:lnTo>
                  <a:pt x="1274" y="631"/>
                </a:lnTo>
                <a:lnTo>
                  <a:pt x="1281" y="653"/>
                </a:lnTo>
                <a:lnTo>
                  <a:pt x="1244" y="653"/>
                </a:lnTo>
                <a:lnTo>
                  <a:pt x="1208" y="653"/>
                </a:lnTo>
                <a:lnTo>
                  <a:pt x="1173" y="653"/>
                </a:lnTo>
                <a:lnTo>
                  <a:pt x="1136" y="654"/>
                </a:lnTo>
                <a:lnTo>
                  <a:pt x="1099" y="654"/>
                </a:lnTo>
                <a:lnTo>
                  <a:pt x="1063" y="654"/>
                </a:lnTo>
                <a:lnTo>
                  <a:pt x="1026" y="654"/>
                </a:lnTo>
                <a:lnTo>
                  <a:pt x="990" y="654"/>
                </a:lnTo>
                <a:lnTo>
                  <a:pt x="954" y="654"/>
                </a:lnTo>
                <a:lnTo>
                  <a:pt x="918" y="654"/>
                </a:lnTo>
                <a:lnTo>
                  <a:pt x="881" y="654"/>
                </a:lnTo>
                <a:lnTo>
                  <a:pt x="844" y="654"/>
                </a:lnTo>
                <a:lnTo>
                  <a:pt x="808" y="654"/>
                </a:lnTo>
                <a:lnTo>
                  <a:pt x="771" y="654"/>
                </a:lnTo>
                <a:lnTo>
                  <a:pt x="735" y="654"/>
                </a:lnTo>
                <a:lnTo>
                  <a:pt x="698" y="654"/>
                </a:lnTo>
                <a:lnTo>
                  <a:pt x="661" y="654"/>
                </a:lnTo>
                <a:lnTo>
                  <a:pt x="625" y="654"/>
                </a:lnTo>
                <a:lnTo>
                  <a:pt x="588" y="654"/>
                </a:lnTo>
                <a:lnTo>
                  <a:pt x="553" y="654"/>
                </a:lnTo>
                <a:lnTo>
                  <a:pt x="516" y="654"/>
                </a:lnTo>
                <a:lnTo>
                  <a:pt x="480" y="654"/>
                </a:lnTo>
                <a:lnTo>
                  <a:pt x="443" y="654"/>
                </a:lnTo>
                <a:lnTo>
                  <a:pt x="406" y="654"/>
                </a:lnTo>
                <a:lnTo>
                  <a:pt x="370" y="654"/>
                </a:lnTo>
                <a:lnTo>
                  <a:pt x="333" y="654"/>
                </a:lnTo>
                <a:lnTo>
                  <a:pt x="297" y="654"/>
                </a:lnTo>
                <a:lnTo>
                  <a:pt x="260" y="654"/>
                </a:lnTo>
                <a:lnTo>
                  <a:pt x="223" y="653"/>
                </a:lnTo>
                <a:lnTo>
                  <a:pt x="187" y="653"/>
                </a:lnTo>
                <a:lnTo>
                  <a:pt x="150" y="653"/>
                </a:lnTo>
                <a:lnTo>
                  <a:pt x="114" y="653"/>
                </a:lnTo>
                <a:lnTo>
                  <a:pt x="110" y="631"/>
                </a:lnTo>
                <a:lnTo>
                  <a:pt x="106" y="609"/>
                </a:lnTo>
                <a:lnTo>
                  <a:pt x="103" y="587"/>
                </a:lnTo>
                <a:lnTo>
                  <a:pt x="99" y="567"/>
                </a:lnTo>
                <a:lnTo>
                  <a:pt x="95" y="545"/>
                </a:lnTo>
                <a:lnTo>
                  <a:pt x="92" y="523"/>
                </a:lnTo>
                <a:lnTo>
                  <a:pt x="88" y="502"/>
                </a:lnTo>
                <a:lnTo>
                  <a:pt x="84" y="480"/>
                </a:lnTo>
                <a:lnTo>
                  <a:pt x="81" y="459"/>
                </a:lnTo>
                <a:lnTo>
                  <a:pt x="77" y="437"/>
                </a:lnTo>
                <a:lnTo>
                  <a:pt x="73" y="416"/>
                </a:lnTo>
                <a:lnTo>
                  <a:pt x="70" y="396"/>
                </a:lnTo>
                <a:lnTo>
                  <a:pt x="66" y="374"/>
                </a:lnTo>
                <a:lnTo>
                  <a:pt x="62" y="353"/>
                </a:lnTo>
                <a:lnTo>
                  <a:pt x="59" y="332"/>
                </a:lnTo>
                <a:lnTo>
                  <a:pt x="55" y="311"/>
                </a:lnTo>
                <a:lnTo>
                  <a:pt x="51" y="292"/>
                </a:lnTo>
                <a:lnTo>
                  <a:pt x="48" y="271"/>
                </a:lnTo>
                <a:lnTo>
                  <a:pt x="44" y="252"/>
                </a:lnTo>
                <a:lnTo>
                  <a:pt x="42" y="232"/>
                </a:lnTo>
                <a:lnTo>
                  <a:pt x="38" y="213"/>
                </a:lnTo>
                <a:lnTo>
                  <a:pt x="34" y="193"/>
                </a:lnTo>
                <a:lnTo>
                  <a:pt x="31" y="174"/>
                </a:lnTo>
                <a:lnTo>
                  <a:pt x="27" y="154"/>
                </a:lnTo>
                <a:lnTo>
                  <a:pt x="23" y="135"/>
                </a:lnTo>
                <a:lnTo>
                  <a:pt x="20" y="115"/>
                </a:lnTo>
                <a:lnTo>
                  <a:pt x="17" y="96"/>
                </a:lnTo>
                <a:lnTo>
                  <a:pt x="14" y="77"/>
                </a:lnTo>
                <a:lnTo>
                  <a:pt x="10" y="58"/>
                </a:lnTo>
                <a:lnTo>
                  <a:pt x="6" y="38"/>
                </a:lnTo>
                <a:lnTo>
                  <a:pt x="4" y="2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7" name="Freeform 254"/>
          <p:cNvSpPr>
            <a:spLocks/>
          </p:cNvSpPr>
          <p:nvPr/>
        </p:nvSpPr>
        <p:spPr bwMode="auto">
          <a:xfrm>
            <a:off x="4206875" y="2398713"/>
            <a:ext cx="677863" cy="346075"/>
          </a:xfrm>
          <a:custGeom>
            <a:avLst/>
            <a:gdLst>
              <a:gd name="T0" fmla="*/ 2147483647 w 1281"/>
              <a:gd name="T1" fmla="*/ 0 h 654"/>
              <a:gd name="T2" fmla="*/ 2147483647 w 1281"/>
              <a:gd name="T3" fmla="*/ 2147483647 h 654"/>
              <a:gd name="T4" fmla="*/ 2147483647 w 1281"/>
              <a:gd name="T5" fmla="*/ 2147483647 h 654"/>
              <a:gd name="T6" fmla="*/ 2147483647 w 1281"/>
              <a:gd name="T7" fmla="*/ 2147483647 h 654"/>
              <a:gd name="T8" fmla="*/ 2147483647 w 1281"/>
              <a:gd name="T9" fmla="*/ 2147483647 h 654"/>
              <a:gd name="T10" fmla="*/ 2147483647 w 1281"/>
              <a:gd name="T11" fmla="*/ 2147483647 h 654"/>
              <a:gd name="T12" fmla="*/ 2147483647 w 1281"/>
              <a:gd name="T13" fmla="*/ 2147483647 h 654"/>
              <a:gd name="T14" fmla="*/ 2147483647 w 1281"/>
              <a:gd name="T15" fmla="*/ 2147483647 h 654"/>
              <a:gd name="T16" fmla="*/ 2147483647 w 1281"/>
              <a:gd name="T17" fmla="*/ 2147483647 h 654"/>
              <a:gd name="T18" fmla="*/ 2147483647 w 1281"/>
              <a:gd name="T19" fmla="*/ 0 h 654"/>
              <a:gd name="T20" fmla="*/ 2147483647 w 1281"/>
              <a:gd name="T21" fmla="*/ 0 h 654"/>
              <a:gd name="T22" fmla="*/ 2147483647 w 1281"/>
              <a:gd name="T23" fmla="*/ 2147483647 h 654"/>
              <a:gd name="T24" fmla="*/ 2147483647 w 1281"/>
              <a:gd name="T25" fmla="*/ 2147483647 h 654"/>
              <a:gd name="T26" fmla="*/ 2147483647 w 1281"/>
              <a:gd name="T27" fmla="*/ 2147483647 h 654"/>
              <a:gd name="T28" fmla="*/ 2147483647 w 1281"/>
              <a:gd name="T29" fmla="*/ 2147483647 h 654"/>
              <a:gd name="T30" fmla="*/ 2147483647 w 1281"/>
              <a:gd name="T31" fmla="*/ 2147483647 h 654"/>
              <a:gd name="T32" fmla="*/ 2147483647 w 1281"/>
              <a:gd name="T33" fmla="*/ 2147483647 h 654"/>
              <a:gd name="T34" fmla="*/ 2147483647 w 1281"/>
              <a:gd name="T35" fmla="*/ 2147483647 h 654"/>
              <a:gd name="T36" fmla="*/ 2147483647 w 1281"/>
              <a:gd name="T37" fmla="*/ 2147483647 h 654"/>
              <a:gd name="T38" fmla="*/ 2147483647 w 1281"/>
              <a:gd name="T39" fmla="*/ 2147483647 h 654"/>
              <a:gd name="T40" fmla="*/ 2147483647 w 1281"/>
              <a:gd name="T41" fmla="*/ 2147483647 h 654"/>
              <a:gd name="T42" fmla="*/ 2147483647 w 1281"/>
              <a:gd name="T43" fmla="*/ 2147483647 h 654"/>
              <a:gd name="T44" fmla="*/ 2147483647 w 1281"/>
              <a:gd name="T45" fmla="*/ 2147483647 h 654"/>
              <a:gd name="T46" fmla="*/ 2147483647 w 1281"/>
              <a:gd name="T47" fmla="*/ 2147483647 h 654"/>
              <a:gd name="T48" fmla="*/ 2147483647 w 1281"/>
              <a:gd name="T49" fmla="*/ 2147483647 h 654"/>
              <a:gd name="T50" fmla="*/ 2147483647 w 1281"/>
              <a:gd name="T51" fmla="*/ 2147483647 h 654"/>
              <a:gd name="T52" fmla="*/ 2147483647 w 1281"/>
              <a:gd name="T53" fmla="*/ 2147483647 h 654"/>
              <a:gd name="T54" fmla="*/ 2147483647 w 1281"/>
              <a:gd name="T55" fmla="*/ 2147483647 h 654"/>
              <a:gd name="T56" fmla="*/ 2147483647 w 1281"/>
              <a:gd name="T57" fmla="*/ 2147483647 h 654"/>
              <a:gd name="T58" fmla="*/ 2147483647 w 1281"/>
              <a:gd name="T59" fmla="*/ 2147483647 h 654"/>
              <a:gd name="T60" fmla="*/ 2147483647 w 1281"/>
              <a:gd name="T61" fmla="*/ 2147483647 h 654"/>
              <a:gd name="T62" fmla="*/ 2147483647 w 1281"/>
              <a:gd name="T63" fmla="*/ 2147483647 h 654"/>
              <a:gd name="T64" fmla="*/ 2147483647 w 1281"/>
              <a:gd name="T65" fmla="*/ 2147483647 h 654"/>
              <a:gd name="T66" fmla="*/ 2147483647 w 1281"/>
              <a:gd name="T67" fmla="*/ 2147483647 h 654"/>
              <a:gd name="T68" fmla="*/ 2147483647 w 1281"/>
              <a:gd name="T69" fmla="*/ 2147483647 h 654"/>
              <a:gd name="T70" fmla="*/ 2147483647 w 1281"/>
              <a:gd name="T71" fmla="*/ 2147483647 h 654"/>
              <a:gd name="T72" fmla="*/ 2147483647 w 1281"/>
              <a:gd name="T73" fmla="*/ 2147483647 h 654"/>
              <a:gd name="T74" fmla="*/ 2147483647 w 1281"/>
              <a:gd name="T75" fmla="*/ 2147483647 h 654"/>
              <a:gd name="T76" fmla="*/ 2147483647 w 1281"/>
              <a:gd name="T77" fmla="*/ 2147483647 h 654"/>
              <a:gd name="T78" fmla="*/ 2147483647 w 1281"/>
              <a:gd name="T79" fmla="*/ 2147483647 h 654"/>
              <a:gd name="T80" fmla="*/ 2147483647 w 1281"/>
              <a:gd name="T81" fmla="*/ 2147483647 h 654"/>
              <a:gd name="T82" fmla="*/ 2147483647 w 1281"/>
              <a:gd name="T83" fmla="*/ 2147483647 h 654"/>
              <a:gd name="T84" fmla="*/ 0 w 1281"/>
              <a:gd name="T85" fmla="*/ 0 h 6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81" h="654">
                <a:moveTo>
                  <a:pt x="0" y="0"/>
                </a:moveTo>
                <a:lnTo>
                  <a:pt x="33" y="0"/>
                </a:lnTo>
                <a:lnTo>
                  <a:pt x="66" y="0"/>
                </a:lnTo>
                <a:lnTo>
                  <a:pt x="100" y="0"/>
                </a:lnTo>
                <a:lnTo>
                  <a:pt x="133" y="1"/>
                </a:lnTo>
                <a:lnTo>
                  <a:pt x="166" y="1"/>
                </a:lnTo>
                <a:lnTo>
                  <a:pt x="199" y="1"/>
                </a:lnTo>
                <a:lnTo>
                  <a:pt x="232" y="1"/>
                </a:lnTo>
                <a:lnTo>
                  <a:pt x="265" y="1"/>
                </a:lnTo>
                <a:lnTo>
                  <a:pt x="298" y="1"/>
                </a:lnTo>
                <a:lnTo>
                  <a:pt x="331" y="1"/>
                </a:lnTo>
                <a:lnTo>
                  <a:pt x="364" y="1"/>
                </a:lnTo>
                <a:lnTo>
                  <a:pt x="397" y="1"/>
                </a:lnTo>
                <a:lnTo>
                  <a:pt x="430" y="1"/>
                </a:lnTo>
                <a:lnTo>
                  <a:pt x="463" y="1"/>
                </a:lnTo>
                <a:lnTo>
                  <a:pt x="496" y="1"/>
                </a:lnTo>
                <a:lnTo>
                  <a:pt x="529" y="1"/>
                </a:lnTo>
                <a:lnTo>
                  <a:pt x="562" y="1"/>
                </a:lnTo>
                <a:lnTo>
                  <a:pt x="595" y="1"/>
                </a:lnTo>
                <a:lnTo>
                  <a:pt x="629" y="1"/>
                </a:lnTo>
                <a:lnTo>
                  <a:pt x="662" y="1"/>
                </a:lnTo>
                <a:lnTo>
                  <a:pt x="695" y="1"/>
                </a:lnTo>
                <a:lnTo>
                  <a:pt x="728" y="1"/>
                </a:lnTo>
                <a:lnTo>
                  <a:pt x="760" y="1"/>
                </a:lnTo>
                <a:lnTo>
                  <a:pt x="793" y="1"/>
                </a:lnTo>
                <a:lnTo>
                  <a:pt x="826" y="1"/>
                </a:lnTo>
                <a:lnTo>
                  <a:pt x="859" y="1"/>
                </a:lnTo>
                <a:lnTo>
                  <a:pt x="892" y="1"/>
                </a:lnTo>
                <a:lnTo>
                  <a:pt x="925" y="1"/>
                </a:lnTo>
                <a:lnTo>
                  <a:pt x="958" y="0"/>
                </a:lnTo>
                <a:lnTo>
                  <a:pt x="991" y="0"/>
                </a:lnTo>
                <a:lnTo>
                  <a:pt x="1024" y="0"/>
                </a:lnTo>
                <a:lnTo>
                  <a:pt x="1057" y="0"/>
                </a:lnTo>
                <a:lnTo>
                  <a:pt x="1063" y="20"/>
                </a:lnTo>
                <a:lnTo>
                  <a:pt x="1070" y="38"/>
                </a:lnTo>
                <a:lnTo>
                  <a:pt x="1076" y="58"/>
                </a:lnTo>
                <a:lnTo>
                  <a:pt x="1083" y="76"/>
                </a:lnTo>
                <a:lnTo>
                  <a:pt x="1090" y="95"/>
                </a:lnTo>
                <a:lnTo>
                  <a:pt x="1096" y="115"/>
                </a:lnTo>
                <a:lnTo>
                  <a:pt x="1103" y="134"/>
                </a:lnTo>
                <a:lnTo>
                  <a:pt x="1109" y="154"/>
                </a:lnTo>
                <a:lnTo>
                  <a:pt x="1117" y="174"/>
                </a:lnTo>
                <a:lnTo>
                  <a:pt x="1123" y="193"/>
                </a:lnTo>
                <a:lnTo>
                  <a:pt x="1130" y="213"/>
                </a:lnTo>
                <a:lnTo>
                  <a:pt x="1137" y="232"/>
                </a:lnTo>
                <a:lnTo>
                  <a:pt x="1144" y="252"/>
                </a:lnTo>
                <a:lnTo>
                  <a:pt x="1151" y="271"/>
                </a:lnTo>
                <a:lnTo>
                  <a:pt x="1157" y="292"/>
                </a:lnTo>
                <a:lnTo>
                  <a:pt x="1164" y="311"/>
                </a:lnTo>
                <a:lnTo>
                  <a:pt x="1172" y="332"/>
                </a:lnTo>
                <a:lnTo>
                  <a:pt x="1178" y="353"/>
                </a:lnTo>
                <a:lnTo>
                  <a:pt x="1185" y="374"/>
                </a:lnTo>
                <a:lnTo>
                  <a:pt x="1192" y="394"/>
                </a:lnTo>
                <a:lnTo>
                  <a:pt x="1200" y="415"/>
                </a:lnTo>
                <a:lnTo>
                  <a:pt x="1207" y="437"/>
                </a:lnTo>
                <a:lnTo>
                  <a:pt x="1214" y="458"/>
                </a:lnTo>
                <a:lnTo>
                  <a:pt x="1222" y="480"/>
                </a:lnTo>
                <a:lnTo>
                  <a:pt x="1229" y="501"/>
                </a:lnTo>
                <a:lnTo>
                  <a:pt x="1236" y="522"/>
                </a:lnTo>
                <a:lnTo>
                  <a:pt x="1244" y="544"/>
                </a:lnTo>
                <a:lnTo>
                  <a:pt x="1251" y="565"/>
                </a:lnTo>
                <a:lnTo>
                  <a:pt x="1258" y="587"/>
                </a:lnTo>
                <a:lnTo>
                  <a:pt x="1267" y="609"/>
                </a:lnTo>
                <a:lnTo>
                  <a:pt x="1274" y="631"/>
                </a:lnTo>
                <a:lnTo>
                  <a:pt x="1281" y="653"/>
                </a:lnTo>
                <a:lnTo>
                  <a:pt x="1245" y="653"/>
                </a:lnTo>
                <a:lnTo>
                  <a:pt x="1208" y="653"/>
                </a:lnTo>
                <a:lnTo>
                  <a:pt x="1173" y="653"/>
                </a:lnTo>
                <a:lnTo>
                  <a:pt x="1136" y="654"/>
                </a:lnTo>
                <a:lnTo>
                  <a:pt x="1100" y="654"/>
                </a:lnTo>
                <a:lnTo>
                  <a:pt x="1063" y="654"/>
                </a:lnTo>
                <a:lnTo>
                  <a:pt x="1026" y="654"/>
                </a:lnTo>
                <a:lnTo>
                  <a:pt x="990" y="654"/>
                </a:lnTo>
                <a:lnTo>
                  <a:pt x="954" y="654"/>
                </a:lnTo>
                <a:lnTo>
                  <a:pt x="918" y="654"/>
                </a:lnTo>
                <a:lnTo>
                  <a:pt x="881" y="654"/>
                </a:lnTo>
                <a:lnTo>
                  <a:pt x="845" y="654"/>
                </a:lnTo>
                <a:lnTo>
                  <a:pt x="808" y="654"/>
                </a:lnTo>
                <a:lnTo>
                  <a:pt x="771" y="654"/>
                </a:lnTo>
                <a:lnTo>
                  <a:pt x="735" y="654"/>
                </a:lnTo>
                <a:lnTo>
                  <a:pt x="698" y="654"/>
                </a:lnTo>
                <a:lnTo>
                  <a:pt x="662" y="654"/>
                </a:lnTo>
                <a:lnTo>
                  <a:pt x="625" y="654"/>
                </a:lnTo>
                <a:lnTo>
                  <a:pt x="588" y="654"/>
                </a:lnTo>
                <a:lnTo>
                  <a:pt x="553" y="654"/>
                </a:lnTo>
                <a:lnTo>
                  <a:pt x="516" y="654"/>
                </a:lnTo>
                <a:lnTo>
                  <a:pt x="480" y="654"/>
                </a:lnTo>
                <a:lnTo>
                  <a:pt x="443" y="654"/>
                </a:lnTo>
                <a:lnTo>
                  <a:pt x="407" y="654"/>
                </a:lnTo>
                <a:lnTo>
                  <a:pt x="370" y="654"/>
                </a:lnTo>
                <a:lnTo>
                  <a:pt x="333" y="654"/>
                </a:lnTo>
                <a:lnTo>
                  <a:pt x="297" y="654"/>
                </a:lnTo>
                <a:lnTo>
                  <a:pt x="260" y="654"/>
                </a:lnTo>
                <a:lnTo>
                  <a:pt x="224" y="653"/>
                </a:lnTo>
                <a:lnTo>
                  <a:pt x="187" y="653"/>
                </a:lnTo>
                <a:lnTo>
                  <a:pt x="150" y="653"/>
                </a:lnTo>
                <a:lnTo>
                  <a:pt x="114" y="653"/>
                </a:lnTo>
                <a:lnTo>
                  <a:pt x="110" y="631"/>
                </a:lnTo>
                <a:lnTo>
                  <a:pt x="107" y="609"/>
                </a:lnTo>
                <a:lnTo>
                  <a:pt x="103" y="587"/>
                </a:lnTo>
                <a:lnTo>
                  <a:pt x="99" y="566"/>
                </a:lnTo>
                <a:lnTo>
                  <a:pt x="96" y="544"/>
                </a:lnTo>
                <a:lnTo>
                  <a:pt x="92" y="522"/>
                </a:lnTo>
                <a:lnTo>
                  <a:pt x="88" y="502"/>
                </a:lnTo>
                <a:lnTo>
                  <a:pt x="85" y="480"/>
                </a:lnTo>
                <a:lnTo>
                  <a:pt x="81" y="459"/>
                </a:lnTo>
                <a:lnTo>
                  <a:pt x="77" y="437"/>
                </a:lnTo>
                <a:lnTo>
                  <a:pt x="74" y="416"/>
                </a:lnTo>
                <a:lnTo>
                  <a:pt x="70" y="396"/>
                </a:lnTo>
                <a:lnTo>
                  <a:pt x="66" y="374"/>
                </a:lnTo>
                <a:lnTo>
                  <a:pt x="63" y="353"/>
                </a:lnTo>
                <a:lnTo>
                  <a:pt x="59" y="332"/>
                </a:lnTo>
                <a:lnTo>
                  <a:pt x="55" y="311"/>
                </a:lnTo>
                <a:lnTo>
                  <a:pt x="52" y="292"/>
                </a:lnTo>
                <a:lnTo>
                  <a:pt x="48" y="271"/>
                </a:lnTo>
                <a:lnTo>
                  <a:pt x="44" y="252"/>
                </a:lnTo>
                <a:lnTo>
                  <a:pt x="42" y="232"/>
                </a:lnTo>
                <a:lnTo>
                  <a:pt x="38" y="213"/>
                </a:lnTo>
                <a:lnTo>
                  <a:pt x="35" y="193"/>
                </a:lnTo>
                <a:lnTo>
                  <a:pt x="31" y="174"/>
                </a:lnTo>
                <a:lnTo>
                  <a:pt x="27" y="154"/>
                </a:lnTo>
                <a:lnTo>
                  <a:pt x="24" y="134"/>
                </a:lnTo>
                <a:lnTo>
                  <a:pt x="20" y="115"/>
                </a:lnTo>
                <a:lnTo>
                  <a:pt x="18" y="95"/>
                </a:lnTo>
                <a:lnTo>
                  <a:pt x="14" y="77"/>
                </a:lnTo>
                <a:lnTo>
                  <a:pt x="10" y="58"/>
                </a:lnTo>
                <a:lnTo>
                  <a:pt x="7" y="38"/>
                </a:lnTo>
                <a:lnTo>
                  <a:pt x="4" y="2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8" name="Freeform 255"/>
          <p:cNvSpPr>
            <a:spLocks/>
          </p:cNvSpPr>
          <p:nvPr/>
        </p:nvSpPr>
        <p:spPr bwMode="auto">
          <a:xfrm>
            <a:off x="4430713" y="2700338"/>
            <a:ext cx="163512" cy="207962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0 h 395"/>
              <a:gd name="T44" fmla="*/ 2147483647 w 308"/>
              <a:gd name="T45" fmla="*/ 0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0 w 308"/>
              <a:gd name="T81" fmla="*/ 2147483647 h 395"/>
              <a:gd name="T82" fmla="*/ 0 w 308"/>
              <a:gd name="T83" fmla="*/ 2147483647 h 395"/>
              <a:gd name="T84" fmla="*/ 0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08" h="395">
                <a:moveTo>
                  <a:pt x="169" y="384"/>
                </a:moveTo>
                <a:lnTo>
                  <a:pt x="180" y="387"/>
                </a:lnTo>
                <a:lnTo>
                  <a:pt x="189" y="388"/>
                </a:lnTo>
                <a:lnTo>
                  <a:pt x="196" y="388"/>
                </a:lnTo>
                <a:lnTo>
                  <a:pt x="203" y="388"/>
                </a:lnTo>
                <a:lnTo>
                  <a:pt x="212" y="388"/>
                </a:lnTo>
                <a:lnTo>
                  <a:pt x="224" y="388"/>
                </a:lnTo>
                <a:lnTo>
                  <a:pt x="242" y="391"/>
                </a:lnTo>
                <a:lnTo>
                  <a:pt x="267" y="395"/>
                </a:lnTo>
                <a:lnTo>
                  <a:pt x="269" y="394"/>
                </a:lnTo>
                <a:lnTo>
                  <a:pt x="275" y="393"/>
                </a:lnTo>
                <a:lnTo>
                  <a:pt x="285" y="387"/>
                </a:lnTo>
                <a:lnTo>
                  <a:pt x="298" y="371"/>
                </a:lnTo>
                <a:lnTo>
                  <a:pt x="308" y="134"/>
                </a:lnTo>
                <a:lnTo>
                  <a:pt x="298" y="121"/>
                </a:lnTo>
                <a:lnTo>
                  <a:pt x="286" y="105"/>
                </a:lnTo>
                <a:lnTo>
                  <a:pt x="275" y="87"/>
                </a:lnTo>
                <a:lnTo>
                  <a:pt x="263" y="68"/>
                </a:lnTo>
                <a:lnTo>
                  <a:pt x="252" y="50"/>
                </a:lnTo>
                <a:lnTo>
                  <a:pt x="242" y="32"/>
                </a:lnTo>
                <a:lnTo>
                  <a:pt x="233" y="15"/>
                </a:lnTo>
                <a:lnTo>
                  <a:pt x="226" y="0"/>
                </a:lnTo>
                <a:lnTo>
                  <a:pt x="211" y="0"/>
                </a:lnTo>
                <a:lnTo>
                  <a:pt x="196" y="1"/>
                </a:lnTo>
                <a:lnTo>
                  <a:pt x="181" y="3"/>
                </a:lnTo>
                <a:lnTo>
                  <a:pt x="168" y="5"/>
                </a:lnTo>
                <a:lnTo>
                  <a:pt x="154" y="6"/>
                </a:lnTo>
                <a:lnTo>
                  <a:pt x="141" y="10"/>
                </a:lnTo>
                <a:lnTo>
                  <a:pt x="128" y="12"/>
                </a:lnTo>
                <a:lnTo>
                  <a:pt x="114" y="16"/>
                </a:lnTo>
                <a:lnTo>
                  <a:pt x="102" y="18"/>
                </a:lnTo>
                <a:lnTo>
                  <a:pt x="89" y="23"/>
                </a:lnTo>
                <a:lnTo>
                  <a:pt x="75" y="27"/>
                </a:lnTo>
                <a:lnTo>
                  <a:pt x="63" y="31"/>
                </a:lnTo>
                <a:lnTo>
                  <a:pt x="50" y="34"/>
                </a:lnTo>
                <a:lnTo>
                  <a:pt x="37" y="38"/>
                </a:lnTo>
                <a:lnTo>
                  <a:pt x="24" y="43"/>
                </a:lnTo>
                <a:lnTo>
                  <a:pt x="11" y="46"/>
                </a:lnTo>
                <a:lnTo>
                  <a:pt x="6" y="64"/>
                </a:lnTo>
                <a:lnTo>
                  <a:pt x="2" y="83"/>
                </a:lnTo>
                <a:lnTo>
                  <a:pt x="0" y="104"/>
                </a:lnTo>
                <a:lnTo>
                  <a:pt x="0" y="127"/>
                </a:lnTo>
                <a:lnTo>
                  <a:pt x="0" y="151"/>
                </a:lnTo>
                <a:lnTo>
                  <a:pt x="2" y="177"/>
                </a:lnTo>
                <a:lnTo>
                  <a:pt x="6" y="203"/>
                </a:lnTo>
                <a:lnTo>
                  <a:pt x="11" y="227"/>
                </a:lnTo>
                <a:lnTo>
                  <a:pt x="15" y="251"/>
                </a:lnTo>
                <a:lnTo>
                  <a:pt x="23" y="275"/>
                </a:lnTo>
                <a:lnTo>
                  <a:pt x="31" y="297"/>
                </a:lnTo>
                <a:lnTo>
                  <a:pt x="41" y="315"/>
                </a:lnTo>
                <a:lnTo>
                  <a:pt x="51" y="332"/>
                </a:lnTo>
                <a:lnTo>
                  <a:pt x="62" y="345"/>
                </a:lnTo>
                <a:lnTo>
                  <a:pt x="74" y="355"/>
                </a:lnTo>
                <a:lnTo>
                  <a:pt x="87" y="361"/>
                </a:lnTo>
                <a:lnTo>
                  <a:pt x="169" y="38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9" name="Freeform 256"/>
          <p:cNvSpPr>
            <a:spLocks/>
          </p:cNvSpPr>
          <p:nvPr/>
        </p:nvSpPr>
        <p:spPr bwMode="auto">
          <a:xfrm>
            <a:off x="4471988" y="2892425"/>
            <a:ext cx="84137" cy="28575"/>
          </a:xfrm>
          <a:custGeom>
            <a:avLst/>
            <a:gdLst>
              <a:gd name="T0" fmla="*/ 2147483647 w 160"/>
              <a:gd name="T1" fmla="*/ 2147483647 h 55"/>
              <a:gd name="T2" fmla="*/ 2147483647 w 160"/>
              <a:gd name="T3" fmla="*/ 2147483647 h 55"/>
              <a:gd name="T4" fmla="*/ 2147483647 w 160"/>
              <a:gd name="T5" fmla="*/ 2147483647 h 55"/>
              <a:gd name="T6" fmla="*/ 2147483647 w 160"/>
              <a:gd name="T7" fmla="*/ 2147483647 h 55"/>
              <a:gd name="T8" fmla="*/ 2147483647 w 160"/>
              <a:gd name="T9" fmla="*/ 2147483647 h 55"/>
              <a:gd name="T10" fmla="*/ 2147483647 w 160"/>
              <a:gd name="T11" fmla="*/ 2147483647 h 55"/>
              <a:gd name="T12" fmla="*/ 2147483647 w 160"/>
              <a:gd name="T13" fmla="*/ 2147483647 h 55"/>
              <a:gd name="T14" fmla="*/ 2147483647 w 160"/>
              <a:gd name="T15" fmla="*/ 2147483647 h 55"/>
              <a:gd name="T16" fmla="*/ 0 w 160"/>
              <a:gd name="T17" fmla="*/ 0 h 55"/>
              <a:gd name="T18" fmla="*/ 0 w 160"/>
              <a:gd name="T19" fmla="*/ 2147483647 h 55"/>
              <a:gd name="T20" fmla="*/ 2147483647 w 160"/>
              <a:gd name="T21" fmla="*/ 2147483647 h 55"/>
              <a:gd name="T22" fmla="*/ 2147483647 w 160"/>
              <a:gd name="T23" fmla="*/ 2147483647 h 55"/>
              <a:gd name="T24" fmla="*/ 2147483647 w 160"/>
              <a:gd name="T25" fmla="*/ 2147483647 h 55"/>
              <a:gd name="T26" fmla="*/ 2147483647 w 160"/>
              <a:gd name="T27" fmla="*/ 2147483647 h 55"/>
              <a:gd name="T28" fmla="*/ 2147483647 w 160"/>
              <a:gd name="T29" fmla="*/ 2147483647 h 55"/>
              <a:gd name="T30" fmla="*/ 2147483647 w 160"/>
              <a:gd name="T31" fmla="*/ 2147483647 h 55"/>
              <a:gd name="T32" fmla="*/ 2147483647 w 160"/>
              <a:gd name="T33" fmla="*/ 2147483647 h 55"/>
              <a:gd name="T34" fmla="*/ 2147483647 w 160"/>
              <a:gd name="T35" fmla="*/ 2147483647 h 55"/>
              <a:gd name="T36" fmla="*/ 2147483647 w 160"/>
              <a:gd name="T37" fmla="*/ 2147483647 h 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" h="55">
                <a:moveTo>
                  <a:pt x="160" y="20"/>
                </a:moveTo>
                <a:lnTo>
                  <a:pt x="142" y="19"/>
                </a:lnTo>
                <a:lnTo>
                  <a:pt x="124" y="17"/>
                </a:lnTo>
                <a:lnTo>
                  <a:pt x="103" y="14"/>
                </a:lnTo>
                <a:lnTo>
                  <a:pt x="85" y="9"/>
                </a:lnTo>
                <a:lnTo>
                  <a:pt x="63" y="6"/>
                </a:lnTo>
                <a:lnTo>
                  <a:pt x="43" y="3"/>
                </a:lnTo>
                <a:lnTo>
                  <a:pt x="21" y="1"/>
                </a:lnTo>
                <a:lnTo>
                  <a:pt x="0" y="0"/>
                </a:lnTo>
                <a:lnTo>
                  <a:pt x="0" y="34"/>
                </a:lnTo>
                <a:lnTo>
                  <a:pt x="19" y="35"/>
                </a:lnTo>
                <a:lnTo>
                  <a:pt x="38" y="38"/>
                </a:lnTo>
                <a:lnTo>
                  <a:pt x="58" y="40"/>
                </a:lnTo>
                <a:lnTo>
                  <a:pt x="77" y="44"/>
                </a:lnTo>
                <a:lnTo>
                  <a:pt x="98" y="48"/>
                </a:lnTo>
                <a:lnTo>
                  <a:pt x="119" y="51"/>
                </a:lnTo>
                <a:lnTo>
                  <a:pt x="139" y="53"/>
                </a:lnTo>
                <a:lnTo>
                  <a:pt x="160" y="55"/>
                </a:lnTo>
                <a:lnTo>
                  <a:pt x="16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33" name="Oval 257"/>
          <p:cNvSpPr>
            <a:spLocks noChangeAspect="1" noChangeArrowheads="1"/>
          </p:cNvSpPr>
          <p:nvPr/>
        </p:nvSpPr>
        <p:spPr bwMode="auto">
          <a:xfrm>
            <a:off x="5002213" y="4876800"/>
            <a:ext cx="26987" cy="5238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034" name="Oval 258"/>
          <p:cNvSpPr>
            <a:spLocks noChangeAspect="1" noChangeArrowheads="1"/>
          </p:cNvSpPr>
          <p:nvPr/>
        </p:nvSpPr>
        <p:spPr bwMode="auto">
          <a:xfrm>
            <a:off x="6297613" y="4824413"/>
            <a:ext cx="26987" cy="5238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002" name="Freeform 259"/>
          <p:cNvSpPr>
            <a:spLocks/>
          </p:cNvSpPr>
          <p:nvPr/>
        </p:nvSpPr>
        <p:spPr bwMode="auto">
          <a:xfrm>
            <a:off x="5356225" y="4981575"/>
            <a:ext cx="942975" cy="309563"/>
          </a:xfrm>
          <a:custGeom>
            <a:avLst/>
            <a:gdLst>
              <a:gd name="T0" fmla="*/ 2147483647 w 1783"/>
              <a:gd name="T1" fmla="*/ 2147483647 h 587"/>
              <a:gd name="T2" fmla="*/ 2147483647 w 1783"/>
              <a:gd name="T3" fmla="*/ 2147483647 h 587"/>
              <a:gd name="T4" fmla="*/ 2147483647 w 1783"/>
              <a:gd name="T5" fmla="*/ 2147483647 h 587"/>
              <a:gd name="T6" fmla="*/ 2147483647 w 1783"/>
              <a:gd name="T7" fmla="*/ 2147483647 h 587"/>
              <a:gd name="T8" fmla="*/ 2147483647 w 1783"/>
              <a:gd name="T9" fmla="*/ 2147483647 h 587"/>
              <a:gd name="T10" fmla="*/ 2147483647 w 1783"/>
              <a:gd name="T11" fmla="*/ 2147483647 h 587"/>
              <a:gd name="T12" fmla="*/ 2147483647 w 1783"/>
              <a:gd name="T13" fmla="*/ 2147483647 h 587"/>
              <a:gd name="T14" fmla="*/ 2147483647 w 1783"/>
              <a:gd name="T15" fmla="*/ 2147483647 h 587"/>
              <a:gd name="T16" fmla="*/ 2147483647 w 1783"/>
              <a:gd name="T17" fmla="*/ 2147483647 h 587"/>
              <a:gd name="T18" fmla="*/ 2147483647 w 1783"/>
              <a:gd name="T19" fmla="*/ 2147483647 h 587"/>
              <a:gd name="T20" fmla="*/ 2147483647 w 1783"/>
              <a:gd name="T21" fmla="*/ 2147483647 h 587"/>
              <a:gd name="T22" fmla="*/ 2147483647 w 1783"/>
              <a:gd name="T23" fmla="*/ 2147483647 h 587"/>
              <a:gd name="T24" fmla="*/ 2147483647 w 1783"/>
              <a:gd name="T25" fmla="*/ 2147483647 h 587"/>
              <a:gd name="T26" fmla="*/ 2147483647 w 1783"/>
              <a:gd name="T27" fmla="*/ 2147483647 h 587"/>
              <a:gd name="T28" fmla="*/ 2147483647 w 1783"/>
              <a:gd name="T29" fmla="*/ 2147483647 h 587"/>
              <a:gd name="T30" fmla="*/ 2147483647 w 1783"/>
              <a:gd name="T31" fmla="*/ 2147483647 h 587"/>
              <a:gd name="T32" fmla="*/ 2147483647 w 1783"/>
              <a:gd name="T33" fmla="*/ 2147483647 h 587"/>
              <a:gd name="T34" fmla="*/ 2147483647 w 1783"/>
              <a:gd name="T35" fmla="*/ 2147483647 h 587"/>
              <a:gd name="T36" fmla="*/ 2147483647 w 1783"/>
              <a:gd name="T37" fmla="*/ 2147483647 h 587"/>
              <a:gd name="T38" fmla="*/ 2147483647 w 1783"/>
              <a:gd name="T39" fmla="*/ 2147483647 h 587"/>
              <a:gd name="T40" fmla="*/ 2147483647 w 1783"/>
              <a:gd name="T41" fmla="*/ 2147483647 h 587"/>
              <a:gd name="T42" fmla="*/ 2147483647 w 1783"/>
              <a:gd name="T43" fmla="*/ 2147483647 h 587"/>
              <a:gd name="T44" fmla="*/ 2147483647 w 1783"/>
              <a:gd name="T45" fmla="*/ 2147483647 h 587"/>
              <a:gd name="T46" fmla="*/ 2147483647 w 1783"/>
              <a:gd name="T47" fmla="*/ 2147483647 h 587"/>
              <a:gd name="T48" fmla="*/ 2147483647 w 1783"/>
              <a:gd name="T49" fmla="*/ 2147483647 h 587"/>
              <a:gd name="T50" fmla="*/ 2147483647 w 1783"/>
              <a:gd name="T51" fmla="*/ 2147483647 h 587"/>
              <a:gd name="T52" fmla="*/ 2147483647 w 1783"/>
              <a:gd name="T53" fmla="*/ 2147483647 h 587"/>
              <a:gd name="T54" fmla="*/ 2147483647 w 1783"/>
              <a:gd name="T55" fmla="*/ 2147483647 h 587"/>
              <a:gd name="T56" fmla="*/ 2147483647 w 1783"/>
              <a:gd name="T57" fmla="*/ 2147483647 h 587"/>
              <a:gd name="T58" fmla="*/ 0 w 1783"/>
              <a:gd name="T59" fmla="*/ 2147483647 h 587"/>
              <a:gd name="T60" fmla="*/ 2147483647 w 1783"/>
              <a:gd name="T61" fmla="*/ 2147483647 h 587"/>
              <a:gd name="T62" fmla="*/ 2147483647 w 1783"/>
              <a:gd name="T63" fmla="*/ 2147483647 h 587"/>
              <a:gd name="T64" fmla="*/ 2147483647 w 1783"/>
              <a:gd name="T65" fmla="*/ 2147483647 h 587"/>
              <a:gd name="T66" fmla="*/ 2147483647 w 1783"/>
              <a:gd name="T67" fmla="*/ 2147483647 h 587"/>
              <a:gd name="T68" fmla="*/ 2147483647 w 1783"/>
              <a:gd name="T69" fmla="*/ 2147483647 h 587"/>
              <a:gd name="T70" fmla="*/ 2147483647 w 1783"/>
              <a:gd name="T71" fmla="*/ 2147483647 h 587"/>
              <a:gd name="T72" fmla="*/ 2147483647 w 1783"/>
              <a:gd name="T73" fmla="*/ 2147483647 h 587"/>
              <a:gd name="T74" fmla="*/ 2147483647 w 1783"/>
              <a:gd name="T75" fmla="*/ 2147483647 h 587"/>
              <a:gd name="T76" fmla="*/ 2147483647 w 1783"/>
              <a:gd name="T77" fmla="*/ 2147483647 h 587"/>
              <a:gd name="T78" fmla="*/ 2147483647 w 1783"/>
              <a:gd name="T79" fmla="*/ 2147483647 h 587"/>
              <a:gd name="T80" fmla="*/ 2147483647 w 1783"/>
              <a:gd name="T81" fmla="*/ 2147483647 h 587"/>
              <a:gd name="T82" fmla="*/ 2147483647 w 1783"/>
              <a:gd name="T83" fmla="*/ 2147483647 h 587"/>
              <a:gd name="T84" fmla="*/ 2147483647 w 1783"/>
              <a:gd name="T85" fmla="*/ 2147483647 h 587"/>
              <a:gd name="T86" fmla="*/ 2147483647 w 1783"/>
              <a:gd name="T87" fmla="*/ 2147483647 h 587"/>
              <a:gd name="T88" fmla="*/ 2147483647 w 1783"/>
              <a:gd name="T89" fmla="*/ 2147483647 h 587"/>
              <a:gd name="T90" fmla="*/ 2147483647 w 1783"/>
              <a:gd name="T91" fmla="*/ 2147483647 h 587"/>
              <a:gd name="T92" fmla="*/ 2147483647 w 1783"/>
              <a:gd name="T93" fmla="*/ 2147483647 h 587"/>
              <a:gd name="T94" fmla="*/ 2147483647 w 1783"/>
              <a:gd name="T95" fmla="*/ 2147483647 h 587"/>
              <a:gd name="T96" fmla="*/ 2147483647 w 1783"/>
              <a:gd name="T97" fmla="*/ 2147483647 h 587"/>
              <a:gd name="T98" fmla="*/ 2147483647 w 1783"/>
              <a:gd name="T99" fmla="*/ 2147483647 h 587"/>
              <a:gd name="T100" fmla="*/ 2147483647 w 1783"/>
              <a:gd name="T101" fmla="*/ 2147483647 h 587"/>
              <a:gd name="T102" fmla="*/ 2147483647 w 1783"/>
              <a:gd name="T103" fmla="*/ 2147483647 h 587"/>
              <a:gd name="T104" fmla="*/ 2147483647 w 1783"/>
              <a:gd name="T105" fmla="*/ 2147483647 h 587"/>
              <a:gd name="T106" fmla="*/ 2147483647 w 1783"/>
              <a:gd name="T107" fmla="*/ 2147483647 h 587"/>
              <a:gd name="T108" fmla="*/ 2147483647 w 1783"/>
              <a:gd name="T109" fmla="*/ 2147483647 h 587"/>
              <a:gd name="T110" fmla="*/ 2147483647 w 1783"/>
              <a:gd name="T111" fmla="*/ 2147483647 h 587"/>
              <a:gd name="T112" fmla="*/ 2147483647 w 1783"/>
              <a:gd name="T113" fmla="*/ 2147483647 h 587"/>
              <a:gd name="T114" fmla="*/ 2147483647 w 1783"/>
              <a:gd name="T115" fmla="*/ 2147483647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3" h="587">
                <a:moveTo>
                  <a:pt x="1783" y="0"/>
                </a:moveTo>
                <a:lnTo>
                  <a:pt x="1623" y="370"/>
                </a:lnTo>
                <a:lnTo>
                  <a:pt x="1619" y="382"/>
                </a:lnTo>
                <a:lnTo>
                  <a:pt x="1610" y="394"/>
                </a:lnTo>
                <a:lnTo>
                  <a:pt x="1600" y="406"/>
                </a:lnTo>
                <a:lnTo>
                  <a:pt x="1588" y="418"/>
                </a:lnTo>
                <a:lnTo>
                  <a:pt x="1576" y="429"/>
                </a:lnTo>
                <a:lnTo>
                  <a:pt x="1561" y="442"/>
                </a:lnTo>
                <a:lnTo>
                  <a:pt x="1545" y="453"/>
                </a:lnTo>
                <a:lnTo>
                  <a:pt x="1527" y="462"/>
                </a:lnTo>
                <a:lnTo>
                  <a:pt x="1509" y="473"/>
                </a:lnTo>
                <a:lnTo>
                  <a:pt x="1488" y="483"/>
                </a:lnTo>
                <a:lnTo>
                  <a:pt x="1466" y="493"/>
                </a:lnTo>
                <a:lnTo>
                  <a:pt x="1443" y="503"/>
                </a:lnTo>
                <a:lnTo>
                  <a:pt x="1420" y="511"/>
                </a:lnTo>
                <a:lnTo>
                  <a:pt x="1394" y="520"/>
                </a:lnTo>
                <a:lnTo>
                  <a:pt x="1367" y="528"/>
                </a:lnTo>
                <a:lnTo>
                  <a:pt x="1342" y="536"/>
                </a:lnTo>
                <a:lnTo>
                  <a:pt x="1312" y="543"/>
                </a:lnTo>
                <a:lnTo>
                  <a:pt x="1283" y="549"/>
                </a:lnTo>
                <a:lnTo>
                  <a:pt x="1253" y="555"/>
                </a:lnTo>
                <a:lnTo>
                  <a:pt x="1221" y="561"/>
                </a:lnTo>
                <a:lnTo>
                  <a:pt x="1189" y="565"/>
                </a:lnTo>
                <a:lnTo>
                  <a:pt x="1156" y="571"/>
                </a:lnTo>
                <a:lnTo>
                  <a:pt x="1123" y="575"/>
                </a:lnTo>
                <a:lnTo>
                  <a:pt x="1088" y="578"/>
                </a:lnTo>
                <a:lnTo>
                  <a:pt x="1054" y="581"/>
                </a:lnTo>
                <a:lnTo>
                  <a:pt x="1017" y="583"/>
                </a:lnTo>
                <a:lnTo>
                  <a:pt x="980" y="584"/>
                </a:lnTo>
                <a:lnTo>
                  <a:pt x="944" y="587"/>
                </a:lnTo>
                <a:lnTo>
                  <a:pt x="907" y="587"/>
                </a:lnTo>
                <a:lnTo>
                  <a:pt x="871" y="587"/>
                </a:lnTo>
                <a:lnTo>
                  <a:pt x="834" y="584"/>
                </a:lnTo>
                <a:lnTo>
                  <a:pt x="797" y="583"/>
                </a:lnTo>
                <a:lnTo>
                  <a:pt x="762" y="581"/>
                </a:lnTo>
                <a:lnTo>
                  <a:pt x="727" y="578"/>
                </a:lnTo>
                <a:lnTo>
                  <a:pt x="693" y="575"/>
                </a:lnTo>
                <a:lnTo>
                  <a:pt x="658" y="571"/>
                </a:lnTo>
                <a:lnTo>
                  <a:pt x="625" y="565"/>
                </a:lnTo>
                <a:lnTo>
                  <a:pt x="594" y="561"/>
                </a:lnTo>
                <a:lnTo>
                  <a:pt x="562" y="555"/>
                </a:lnTo>
                <a:lnTo>
                  <a:pt x="533" y="549"/>
                </a:lnTo>
                <a:lnTo>
                  <a:pt x="503" y="543"/>
                </a:lnTo>
                <a:lnTo>
                  <a:pt x="474" y="536"/>
                </a:lnTo>
                <a:lnTo>
                  <a:pt x="446" y="528"/>
                </a:lnTo>
                <a:lnTo>
                  <a:pt x="420" y="520"/>
                </a:lnTo>
                <a:lnTo>
                  <a:pt x="395" y="511"/>
                </a:lnTo>
                <a:lnTo>
                  <a:pt x="372" y="503"/>
                </a:lnTo>
                <a:lnTo>
                  <a:pt x="349" y="493"/>
                </a:lnTo>
                <a:lnTo>
                  <a:pt x="327" y="483"/>
                </a:lnTo>
                <a:lnTo>
                  <a:pt x="306" y="473"/>
                </a:lnTo>
                <a:lnTo>
                  <a:pt x="288" y="462"/>
                </a:lnTo>
                <a:lnTo>
                  <a:pt x="269" y="453"/>
                </a:lnTo>
                <a:lnTo>
                  <a:pt x="255" y="442"/>
                </a:lnTo>
                <a:lnTo>
                  <a:pt x="240" y="429"/>
                </a:lnTo>
                <a:lnTo>
                  <a:pt x="227" y="418"/>
                </a:lnTo>
                <a:lnTo>
                  <a:pt x="216" y="406"/>
                </a:lnTo>
                <a:lnTo>
                  <a:pt x="205" y="394"/>
                </a:lnTo>
                <a:lnTo>
                  <a:pt x="197" y="382"/>
                </a:lnTo>
                <a:lnTo>
                  <a:pt x="0" y="15"/>
                </a:lnTo>
                <a:lnTo>
                  <a:pt x="9" y="30"/>
                </a:lnTo>
                <a:lnTo>
                  <a:pt x="23" y="46"/>
                </a:lnTo>
                <a:lnTo>
                  <a:pt x="36" y="61"/>
                </a:lnTo>
                <a:lnTo>
                  <a:pt x="53" y="76"/>
                </a:lnTo>
                <a:lnTo>
                  <a:pt x="72" y="90"/>
                </a:lnTo>
                <a:lnTo>
                  <a:pt x="91" y="104"/>
                </a:lnTo>
                <a:lnTo>
                  <a:pt x="113" y="116"/>
                </a:lnTo>
                <a:lnTo>
                  <a:pt x="136" y="129"/>
                </a:lnTo>
                <a:lnTo>
                  <a:pt x="162" y="141"/>
                </a:lnTo>
                <a:lnTo>
                  <a:pt x="189" y="155"/>
                </a:lnTo>
                <a:lnTo>
                  <a:pt x="218" y="166"/>
                </a:lnTo>
                <a:lnTo>
                  <a:pt x="247" y="177"/>
                </a:lnTo>
                <a:lnTo>
                  <a:pt x="279" y="187"/>
                </a:lnTo>
                <a:lnTo>
                  <a:pt x="312" y="198"/>
                </a:lnTo>
                <a:lnTo>
                  <a:pt x="346" y="206"/>
                </a:lnTo>
                <a:lnTo>
                  <a:pt x="381" y="216"/>
                </a:lnTo>
                <a:lnTo>
                  <a:pt x="418" y="223"/>
                </a:lnTo>
                <a:lnTo>
                  <a:pt x="457" y="232"/>
                </a:lnTo>
                <a:lnTo>
                  <a:pt x="495" y="238"/>
                </a:lnTo>
                <a:lnTo>
                  <a:pt x="535" y="245"/>
                </a:lnTo>
                <a:lnTo>
                  <a:pt x="577" y="251"/>
                </a:lnTo>
                <a:lnTo>
                  <a:pt x="618" y="255"/>
                </a:lnTo>
                <a:lnTo>
                  <a:pt x="662" y="260"/>
                </a:lnTo>
                <a:lnTo>
                  <a:pt x="705" y="263"/>
                </a:lnTo>
                <a:lnTo>
                  <a:pt x="750" y="266"/>
                </a:lnTo>
                <a:lnTo>
                  <a:pt x="795" y="268"/>
                </a:lnTo>
                <a:lnTo>
                  <a:pt x="841" y="270"/>
                </a:lnTo>
                <a:lnTo>
                  <a:pt x="888" y="270"/>
                </a:lnTo>
                <a:lnTo>
                  <a:pt x="934" y="270"/>
                </a:lnTo>
                <a:lnTo>
                  <a:pt x="979" y="268"/>
                </a:lnTo>
                <a:lnTo>
                  <a:pt x="1026" y="266"/>
                </a:lnTo>
                <a:lnTo>
                  <a:pt x="1070" y="263"/>
                </a:lnTo>
                <a:lnTo>
                  <a:pt x="1113" y="260"/>
                </a:lnTo>
                <a:lnTo>
                  <a:pt x="1156" y="255"/>
                </a:lnTo>
                <a:lnTo>
                  <a:pt x="1199" y="251"/>
                </a:lnTo>
                <a:lnTo>
                  <a:pt x="1240" y="245"/>
                </a:lnTo>
                <a:lnTo>
                  <a:pt x="1281" y="238"/>
                </a:lnTo>
                <a:lnTo>
                  <a:pt x="1320" y="232"/>
                </a:lnTo>
                <a:lnTo>
                  <a:pt x="1357" y="223"/>
                </a:lnTo>
                <a:lnTo>
                  <a:pt x="1394" y="216"/>
                </a:lnTo>
                <a:lnTo>
                  <a:pt x="1429" y="206"/>
                </a:lnTo>
                <a:lnTo>
                  <a:pt x="1464" y="198"/>
                </a:lnTo>
                <a:lnTo>
                  <a:pt x="1497" y="187"/>
                </a:lnTo>
                <a:lnTo>
                  <a:pt x="1528" y="177"/>
                </a:lnTo>
                <a:lnTo>
                  <a:pt x="1559" y="166"/>
                </a:lnTo>
                <a:lnTo>
                  <a:pt x="1587" y="155"/>
                </a:lnTo>
                <a:lnTo>
                  <a:pt x="1614" y="141"/>
                </a:lnTo>
                <a:lnTo>
                  <a:pt x="1639" y="129"/>
                </a:lnTo>
                <a:lnTo>
                  <a:pt x="1664" y="116"/>
                </a:lnTo>
                <a:lnTo>
                  <a:pt x="1684" y="104"/>
                </a:lnTo>
                <a:lnTo>
                  <a:pt x="1705" y="90"/>
                </a:lnTo>
                <a:lnTo>
                  <a:pt x="1723" y="76"/>
                </a:lnTo>
                <a:lnTo>
                  <a:pt x="1739" y="61"/>
                </a:lnTo>
                <a:lnTo>
                  <a:pt x="1753" y="46"/>
                </a:lnTo>
                <a:lnTo>
                  <a:pt x="1766" y="30"/>
                </a:lnTo>
                <a:lnTo>
                  <a:pt x="1776" y="15"/>
                </a:lnTo>
                <a:lnTo>
                  <a:pt x="1783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36" name="Text Box 260"/>
          <p:cNvSpPr txBox="1">
            <a:spLocks noChangeArrowheads="1"/>
          </p:cNvSpPr>
          <p:nvPr/>
        </p:nvSpPr>
        <p:spPr bwMode="auto">
          <a:xfrm>
            <a:off x="1492250" y="20177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thermometer</a:t>
            </a:r>
          </a:p>
        </p:txBody>
      </p:sp>
      <p:sp>
        <p:nvSpPr>
          <p:cNvPr id="76037" name="Text Box 261"/>
          <p:cNvSpPr txBox="1">
            <a:spLocks noChangeArrowheads="1"/>
          </p:cNvSpPr>
          <p:nvPr/>
        </p:nvSpPr>
        <p:spPr bwMode="auto">
          <a:xfrm>
            <a:off x="1485900" y="26670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stirrer</a:t>
            </a:r>
          </a:p>
        </p:txBody>
      </p:sp>
      <p:sp>
        <p:nvSpPr>
          <p:cNvPr id="76038" name="Text Box 262"/>
          <p:cNvSpPr txBox="1">
            <a:spLocks noChangeArrowheads="1"/>
          </p:cNvSpPr>
          <p:nvPr/>
        </p:nvSpPr>
        <p:spPr bwMode="auto">
          <a:xfrm>
            <a:off x="1492250" y="3367088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full of water</a:t>
            </a:r>
          </a:p>
        </p:txBody>
      </p:sp>
      <p:sp>
        <p:nvSpPr>
          <p:cNvPr id="76039" name="Text Box 263"/>
          <p:cNvSpPr txBox="1">
            <a:spLocks noChangeArrowheads="1"/>
          </p:cNvSpPr>
          <p:nvPr/>
        </p:nvSpPr>
        <p:spPr bwMode="auto">
          <a:xfrm>
            <a:off x="1492250" y="4038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ignition wire</a:t>
            </a:r>
          </a:p>
        </p:txBody>
      </p:sp>
      <p:sp>
        <p:nvSpPr>
          <p:cNvPr id="76040" name="Text Box 264"/>
          <p:cNvSpPr txBox="1">
            <a:spLocks noChangeArrowheads="1"/>
          </p:cNvSpPr>
          <p:nvPr/>
        </p:nvSpPr>
        <p:spPr bwMode="auto">
          <a:xfrm>
            <a:off x="1492250" y="48006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steel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bomb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76041" name="Text Box 265"/>
          <p:cNvSpPr txBox="1">
            <a:spLocks noChangeArrowheads="1"/>
          </p:cNvSpPr>
          <p:nvPr/>
        </p:nvSpPr>
        <p:spPr bwMode="auto">
          <a:xfrm>
            <a:off x="1492250" y="55006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sample</a:t>
            </a:r>
          </a:p>
        </p:txBody>
      </p:sp>
      <p:sp>
        <p:nvSpPr>
          <p:cNvPr id="76042" name="Line 266"/>
          <p:cNvSpPr>
            <a:spLocks noChangeShapeType="1"/>
          </p:cNvSpPr>
          <p:nvPr/>
        </p:nvSpPr>
        <p:spPr bwMode="auto">
          <a:xfrm>
            <a:off x="2209800" y="2895600"/>
            <a:ext cx="2209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043" name="Line 267"/>
          <p:cNvSpPr>
            <a:spLocks noChangeShapeType="1"/>
          </p:cNvSpPr>
          <p:nvPr/>
        </p:nvSpPr>
        <p:spPr bwMode="auto">
          <a:xfrm>
            <a:off x="2819400" y="3581400"/>
            <a:ext cx="15240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044" name="Line 268"/>
          <p:cNvSpPr>
            <a:spLocks noChangeShapeType="1"/>
          </p:cNvSpPr>
          <p:nvPr/>
        </p:nvSpPr>
        <p:spPr bwMode="auto">
          <a:xfrm flipV="1">
            <a:off x="2895600" y="3429000"/>
            <a:ext cx="2667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045" name="Line 269"/>
          <p:cNvSpPr>
            <a:spLocks noChangeShapeType="1"/>
          </p:cNvSpPr>
          <p:nvPr/>
        </p:nvSpPr>
        <p:spPr bwMode="auto">
          <a:xfrm>
            <a:off x="2895600" y="5029200"/>
            <a:ext cx="20574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046" name="Line 270"/>
          <p:cNvSpPr>
            <a:spLocks noChangeShapeType="1"/>
          </p:cNvSpPr>
          <p:nvPr/>
        </p:nvSpPr>
        <p:spPr bwMode="auto">
          <a:xfrm flipV="1">
            <a:off x="2438400" y="5181600"/>
            <a:ext cx="3200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014" name="C03A306F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173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048" name="Line 272"/>
          <p:cNvSpPr>
            <a:spLocks noChangeShapeType="1"/>
          </p:cNvSpPr>
          <p:nvPr/>
        </p:nvSpPr>
        <p:spPr bwMode="auto">
          <a:xfrm>
            <a:off x="4867275" y="3911600"/>
            <a:ext cx="1414463" cy="0"/>
          </a:xfrm>
          <a:prstGeom prst="line">
            <a:avLst/>
          </a:prstGeom>
          <a:noFill/>
          <a:ln w="1270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hemistry">
  <a:themeElements>
    <a:clrScheme name="1_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hemistry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4032</Words>
  <Application>Microsoft Macintosh PowerPoint</Application>
  <PresentationFormat>On-screen Show (4:3)</PresentationFormat>
  <Paragraphs>877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ＭＳ Ｐゴシック</vt:lpstr>
      <vt:lpstr>Comic Sans MS</vt:lpstr>
      <vt:lpstr>Rockwell</vt:lpstr>
      <vt:lpstr>Wingdings</vt:lpstr>
      <vt:lpstr>Symbol</vt:lpstr>
      <vt:lpstr>ＭＳ 明朝</vt:lpstr>
      <vt:lpstr>1_chemistry</vt:lpstr>
      <vt:lpstr>Kilter</vt:lpstr>
      <vt:lpstr>Microsoft Equation 3.0</vt:lpstr>
      <vt:lpstr>MathType 5.0 Equation</vt:lpstr>
      <vt:lpstr>Microsoft Equation</vt:lpstr>
      <vt:lpstr>Calorimetry</vt:lpstr>
      <vt:lpstr>Burning of a Match</vt:lpstr>
      <vt:lpstr>Conservation of Energy  in a Chemical Reaction</vt:lpstr>
      <vt:lpstr>Conservation of Energy  in a Chemical Reaction</vt:lpstr>
      <vt:lpstr>Direction of Heat Flow</vt:lpstr>
      <vt:lpstr>PowerPoint Presentation</vt:lpstr>
      <vt:lpstr>PowerPoint Presentation</vt:lpstr>
      <vt:lpstr>A Coffee Cup Calorimeter</vt:lpstr>
      <vt:lpstr>Bomb Calorimeter</vt:lpstr>
      <vt:lpstr>A Bomb Calorimeter</vt:lpstr>
      <vt:lpstr>A Bomb Calorimeter</vt:lpstr>
      <vt:lpstr>PowerPoint Presentation</vt:lpstr>
      <vt:lpstr>Heating Curves</vt:lpstr>
      <vt:lpstr>Heating Curves</vt:lpstr>
      <vt:lpstr>Heating Curves</vt:lpstr>
      <vt:lpstr>Heating Curves</vt:lpstr>
      <vt:lpstr>Phase Diagrams</vt:lpstr>
      <vt:lpstr>Humor</vt:lpstr>
      <vt:lpstr>Heating Curve for Water (Phase Diagram)</vt:lpstr>
      <vt:lpstr>Calculating Energy Changes - Heating Curve for Water</vt:lpstr>
      <vt:lpstr>Equal Masses of Hot and Cold Water</vt:lpstr>
      <vt:lpstr>Water Molecules in Hot and Cold Water</vt:lpstr>
      <vt:lpstr>Water Molecules in the same temperature water</vt:lpstr>
      <vt:lpstr>Heat Transfer</vt:lpstr>
      <vt:lpstr>Heat Transfer</vt:lpstr>
      <vt:lpstr>Heat Transfer</vt:lpstr>
      <vt:lpstr>Heat Transfer</vt:lpstr>
      <vt:lpstr>Specific Heat</vt:lpstr>
      <vt:lpstr>PowerPoint Presentation</vt:lpstr>
      <vt:lpstr>PowerPoint Presentation</vt:lpstr>
      <vt:lpstr>PowerPoint Presentation</vt:lpstr>
      <vt:lpstr>Latent Heat of Phase Change</vt:lpstr>
      <vt:lpstr>PowerPoint Presentation</vt:lpstr>
      <vt:lpstr>Latent Heat – Sample Problem</vt:lpstr>
      <vt:lpstr>Heat of Reaction</vt:lpstr>
      <vt:lpstr>Calorimetry</vt:lpstr>
      <vt:lpstr>Calorimetry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Endothermic Reaction</vt:lpstr>
      <vt:lpstr>Calorimetry Problems 1</vt:lpstr>
      <vt:lpstr>Calorimetry Problems 2</vt:lpstr>
      <vt:lpstr>Heat Energy Problems</vt:lpstr>
      <vt:lpstr>Enthalpy Diagram</vt:lpstr>
      <vt:lpstr>Hess’s Law</vt:lpstr>
      <vt:lpstr>PowerPoint Presentation</vt:lpstr>
    </vt:vector>
  </TitlesOfParts>
  <Company>McLean County Unit 5 Schools Staff Checkout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Calorimetry</dc:title>
  <dc:subject>Chemistry </dc:subject>
  <dc:creator>Jeff Christopherson</dc:creator>
  <dc:description>To accompany Unit 2 PP "Energy and Matter"</dc:description>
  <cp:lastModifiedBy>J Alberto</cp:lastModifiedBy>
  <cp:revision>29</cp:revision>
  <dcterms:created xsi:type="dcterms:W3CDTF">2006-10-14T13:24:22Z</dcterms:created>
  <dcterms:modified xsi:type="dcterms:W3CDTF">2012-10-03T06:19:29Z</dcterms:modified>
</cp:coreProperties>
</file>